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media/image67.jpg" ContentType="image/jpg"/>
  <Override PartName="/ppt/media/image68.jpg" ContentType="image/jpg"/>
  <Override PartName="/ppt/media/image69.jpg" ContentType="image/jpg"/>
  <Override PartName="/ppt/media/image70.jpg" ContentType="image/jpg"/>
  <Override PartName="/ppt/media/image72.jpg" ContentType="image/jpg"/>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345" r:id="rId2"/>
    <p:sldId id="341" r:id="rId3"/>
    <p:sldId id="346" r:id="rId4"/>
    <p:sldId id="256" r:id="rId5"/>
    <p:sldId id="339" r:id="rId6"/>
    <p:sldId id="257" r:id="rId7"/>
    <p:sldId id="258" r:id="rId8"/>
    <p:sldId id="259" r:id="rId9"/>
    <p:sldId id="260" r:id="rId10"/>
    <p:sldId id="262" r:id="rId11"/>
    <p:sldId id="263" r:id="rId12"/>
    <p:sldId id="342" r:id="rId13"/>
    <p:sldId id="343" r:id="rId14"/>
    <p:sldId id="267" r:id="rId15"/>
    <p:sldId id="344" r:id="rId16"/>
    <p:sldId id="266" r:id="rId17"/>
    <p:sldId id="308" r:id="rId18"/>
    <p:sldId id="309" r:id="rId19"/>
    <p:sldId id="333" r:id="rId20"/>
    <p:sldId id="334" r:id="rId21"/>
    <p:sldId id="373" r:id="rId22"/>
    <p:sldId id="374" r:id="rId23"/>
    <p:sldId id="335" r:id="rId24"/>
    <p:sldId id="336" r:id="rId25"/>
    <p:sldId id="347" r:id="rId26"/>
    <p:sldId id="356" r:id="rId27"/>
    <p:sldId id="277" r:id="rId28"/>
    <p:sldId id="357" r:id="rId29"/>
    <p:sldId id="279" r:id="rId30"/>
    <p:sldId id="348" r:id="rId31"/>
    <p:sldId id="349" r:id="rId32"/>
    <p:sldId id="350" r:id="rId33"/>
    <p:sldId id="351" r:id="rId34"/>
    <p:sldId id="352" r:id="rId35"/>
    <p:sldId id="353" r:id="rId36"/>
    <p:sldId id="264" r:id="rId37"/>
    <p:sldId id="265" r:id="rId38"/>
    <p:sldId id="354" r:id="rId39"/>
    <p:sldId id="274" r:id="rId40"/>
    <p:sldId id="355" r:id="rId41"/>
    <p:sldId id="273" r:id="rId42"/>
    <p:sldId id="280" r:id="rId43"/>
    <p:sldId id="275" r:id="rId44"/>
    <p:sldId id="268" r:id="rId45"/>
    <p:sldId id="269" r:id="rId46"/>
    <p:sldId id="270" r:id="rId47"/>
    <p:sldId id="368" r:id="rId48"/>
    <p:sldId id="369" r:id="rId49"/>
    <p:sldId id="358" r:id="rId50"/>
    <p:sldId id="359" r:id="rId51"/>
    <p:sldId id="360" r:id="rId52"/>
    <p:sldId id="361" r:id="rId53"/>
    <p:sldId id="362" r:id="rId54"/>
    <p:sldId id="363" r:id="rId55"/>
    <p:sldId id="364" r:id="rId56"/>
    <p:sldId id="365" r:id="rId57"/>
    <p:sldId id="366" r:id="rId58"/>
    <p:sldId id="367" r:id="rId59"/>
    <p:sldId id="271" r:id="rId60"/>
    <p:sldId id="272" r:id="rId61"/>
    <p:sldId id="378" r:id="rId62"/>
    <p:sldId id="376" r:id="rId63"/>
    <p:sldId id="377" r:id="rId64"/>
    <p:sldId id="370" r:id="rId65"/>
    <p:sldId id="371" r:id="rId66"/>
    <p:sldId id="372" r:id="rId67"/>
    <p:sldId id="375" r:id="rId6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Stile con tema 1 - Color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Stile con tema 2 - Colore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442"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B0A618-B78E-4A8D-9B35-7CFEBBA09122}" type="doc">
      <dgm:prSet loTypeId="urn:microsoft.com/office/officeart/2005/8/layout/hProcess9" loCatId="process" qsTypeId="urn:microsoft.com/office/officeart/2005/8/quickstyle/simple1" qsCatId="simple" csTypeId="urn:microsoft.com/office/officeart/2005/8/colors/accent2_2" csCatId="accent2" phldr="1"/>
      <dgm:spPr/>
    </dgm:pt>
    <dgm:pt modelId="{7582CB0C-F377-4F1A-A155-7C913E01CA73}">
      <dgm:prSet phldrT="[Testo]" custT="1"/>
      <dgm:spPr>
        <a:solidFill>
          <a:schemeClr val="bg2">
            <a:lumMod val="50000"/>
          </a:schemeClr>
        </a:solidFill>
      </dgm:spPr>
      <dgm:t>
        <a:bodyPr/>
        <a:lstStyle/>
        <a:p>
          <a:r>
            <a:rPr lang="it-IT" sz="1800">
              <a:latin typeface="Verdana" panose="020B0604030504040204" pitchFamily="34" charset="0"/>
              <a:ea typeface="Verdana" panose="020B0604030504040204" pitchFamily="34" charset="0"/>
            </a:rPr>
            <a:t>Uncertainty Quantification</a:t>
          </a:r>
          <a:endParaRPr lang="en-GB" sz="1800" dirty="0">
            <a:latin typeface="Verdana" panose="020B0604030504040204" pitchFamily="34" charset="0"/>
            <a:ea typeface="Verdana" panose="020B0604030504040204" pitchFamily="34" charset="0"/>
          </a:endParaRPr>
        </a:p>
      </dgm:t>
    </dgm:pt>
    <dgm:pt modelId="{8D336030-0DB3-4A02-828F-D0ACE93D6EE0}" type="parTrans" cxnId="{F9C58CD1-8FE8-4C0B-8298-63599D277B6E}">
      <dgm:prSet/>
      <dgm:spPr/>
      <dgm:t>
        <a:bodyPr/>
        <a:lstStyle/>
        <a:p>
          <a:endParaRPr lang="en-GB"/>
        </a:p>
      </dgm:t>
    </dgm:pt>
    <dgm:pt modelId="{2D73ECE3-AFBE-4292-85C9-3F1087DB0338}" type="sibTrans" cxnId="{F9C58CD1-8FE8-4C0B-8298-63599D277B6E}">
      <dgm:prSet/>
      <dgm:spPr/>
      <dgm:t>
        <a:bodyPr/>
        <a:lstStyle/>
        <a:p>
          <a:endParaRPr lang="en-GB"/>
        </a:p>
      </dgm:t>
    </dgm:pt>
    <dgm:pt modelId="{9E110064-9D21-4D82-A371-C4E978DECEE3}">
      <dgm:prSet phldrT="[Testo]" custT="1"/>
      <dgm:spPr>
        <a:solidFill>
          <a:schemeClr val="bg2">
            <a:lumMod val="50000"/>
          </a:schemeClr>
        </a:solidFill>
      </dgm:spPr>
      <dgm:t>
        <a:bodyPr/>
        <a:lstStyle/>
        <a:p>
          <a:r>
            <a:rPr lang="it-IT" sz="1800">
              <a:latin typeface="Verdana" panose="020B0604030504040204" pitchFamily="34" charset="0"/>
              <a:ea typeface="Verdana" panose="020B0604030504040204" pitchFamily="34" charset="0"/>
            </a:rPr>
            <a:t>Conformal Prediction</a:t>
          </a:r>
          <a:endParaRPr lang="en-GB" sz="1800" dirty="0">
            <a:latin typeface="Verdana" panose="020B0604030504040204" pitchFamily="34" charset="0"/>
            <a:ea typeface="Verdana" panose="020B0604030504040204" pitchFamily="34" charset="0"/>
          </a:endParaRPr>
        </a:p>
      </dgm:t>
    </dgm:pt>
    <dgm:pt modelId="{5DBFEEEB-05C7-4EE3-B17E-0EB0FF6A8B2D}" type="parTrans" cxnId="{C7F6D5FB-88EC-4F6E-B9AD-3C9689E6CF8B}">
      <dgm:prSet/>
      <dgm:spPr/>
      <dgm:t>
        <a:bodyPr/>
        <a:lstStyle/>
        <a:p>
          <a:endParaRPr lang="en-GB"/>
        </a:p>
      </dgm:t>
    </dgm:pt>
    <dgm:pt modelId="{F6B7E871-90E2-47D4-A52D-AE86E419B61A}" type="sibTrans" cxnId="{C7F6D5FB-88EC-4F6E-B9AD-3C9689E6CF8B}">
      <dgm:prSet/>
      <dgm:spPr/>
      <dgm:t>
        <a:bodyPr/>
        <a:lstStyle/>
        <a:p>
          <a:endParaRPr lang="en-GB"/>
        </a:p>
      </dgm:t>
    </dgm:pt>
    <dgm:pt modelId="{4A86C454-56CA-4D90-9968-26D3BE603675}">
      <dgm:prSet phldrT="[Testo]" custT="1"/>
      <dgm:spPr>
        <a:solidFill>
          <a:schemeClr val="bg2">
            <a:lumMod val="50000"/>
          </a:schemeClr>
        </a:solidFill>
        <a:ln>
          <a:solidFill>
            <a:schemeClr val="tx2">
              <a:lumMod val="25000"/>
              <a:lumOff val="75000"/>
            </a:schemeClr>
          </a:solidFill>
        </a:ln>
      </dgm:spPr>
      <dgm:t>
        <a:bodyPr/>
        <a:lstStyle/>
        <a:p>
          <a:r>
            <a:rPr lang="it-IT" sz="1800">
              <a:latin typeface="Verdana" panose="020B0604030504040204" pitchFamily="34" charset="0"/>
              <a:ea typeface="Verdana" panose="020B0604030504040204" pitchFamily="34" charset="0"/>
            </a:rPr>
            <a:t>Certainty Quantification</a:t>
          </a:r>
          <a:endParaRPr lang="en-GB" sz="1800" dirty="0">
            <a:latin typeface="Verdana" panose="020B0604030504040204" pitchFamily="34" charset="0"/>
            <a:ea typeface="Verdana" panose="020B0604030504040204" pitchFamily="34" charset="0"/>
          </a:endParaRPr>
        </a:p>
      </dgm:t>
    </dgm:pt>
    <dgm:pt modelId="{B6566D7F-BBDF-467E-A201-2DC97EA7C53A}" type="parTrans" cxnId="{94201A4F-F535-4EF2-A2B5-89A020E26D05}">
      <dgm:prSet/>
      <dgm:spPr/>
      <dgm:t>
        <a:bodyPr/>
        <a:lstStyle/>
        <a:p>
          <a:endParaRPr lang="en-GB"/>
        </a:p>
      </dgm:t>
    </dgm:pt>
    <dgm:pt modelId="{2CA7B05B-991A-43EA-B16F-3F8DB8E6BCD8}" type="sibTrans" cxnId="{94201A4F-F535-4EF2-A2B5-89A020E26D05}">
      <dgm:prSet/>
      <dgm:spPr/>
      <dgm:t>
        <a:bodyPr/>
        <a:lstStyle/>
        <a:p>
          <a:endParaRPr lang="en-GB"/>
        </a:p>
      </dgm:t>
    </dgm:pt>
    <dgm:pt modelId="{FF2C26FF-9979-4FB0-A0D8-187CF5CC268A}" type="pres">
      <dgm:prSet presAssocID="{B2B0A618-B78E-4A8D-9B35-7CFEBBA09122}" presName="CompostProcess" presStyleCnt="0">
        <dgm:presLayoutVars>
          <dgm:dir/>
          <dgm:resizeHandles val="exact"/>
        </dgm:presLayoutVars>
      </dgm:prSet>
      <dgm:spPr/>
    </dgm:pt>
    <dgm:pt modelId="{21C21D29-F5EA-4EF1-A397-2D6FCE1A052E}" type="pres">
      <dgm:prSet presAssocID="{B2B0A618-B78E-4A8D-9B35-7CFEBBA09122}" presName="arrow" presStyleLbl="bgShp" presStyleIdx="0" presStyleCnt="1" custLinFactNeighborX="0"/>
      <dgm:spPr>
        <a:solidFill>
          <a:schemeClr val="tx2">
            <a:lumMod val="50000"/>
            <a:lumOff val="50000"/>
          </a:schemeClr>
        </a:solidFill>
      </dgm:spPr>
    </dgm:pt>
    <dgm:pt modelId="{96AD824B-C346-409A-8D8D-E43E9C1C4ACF}" type="pres">
      <dgm:prSet presAssocID="{B2B0A618-B78E-4A8D-9B35-7CFEBBA09122}" presName="linearProcess" presStyleCnt="0"/>
      <dgm:spPr/>
    </dgm:pt>
    <dgm:pt modelId="{B02CAA17-08BA-435E-B882-E28451FE5BB0}" type="pres">
      <dgm:prSet presAssocID="{7582CB0C-F377-4F1A-A155-7C913E01CA73}" presName="textNode" presStyleLbl="node1" presStyleIdx="0" presStyleCnt="3">
        <dgm:presLayoutVars>
          <dgm:bulletEnabled val="1"/>
        </dgm:presLayoutVars>
      </dgm:prSet>
      <dgm:spPr/>
    </dgm:pt>
    <dgm:pt modelId="{8003D0B4-502C-4D5F-89F1-F4D8AD585F6A}" type="pres">
      <dgm:prSet presAssocID="{2D73ECE3-AFBE-4292-85C9-3F1087DB0338}" presName="sibTrans" presStyleCnt="0"/>
      <dgm:spPr/>
    </dgm:pt>
    <dgm:pt modelId="{3F347F38-D262-47DE-9489-C860847F8D41}" type="pres">
      <dgm:prSet presAssocID="{9E110064-9D21-4D82-A371-C4E978DECEE3}" presName="textNode" presStyleLbl="node1" presStyleIdx="1" presStyleCnt="3">
        <dgm:presLayoutVars>
          <dgm:bulletEnabled val="1"/>
        </dgm:presLayoutVars>
      </dgm:prSet>
      <dgm:spPr/>
    </dgm:pt>
    <dgm:pt modelId="{6B6F5C19-6645-4F85-8860-A51828216A11}" type="pres">
      <dgm:prSet presAssocID="{F6B7E871-90E2-47D4-A52D-AE86E419B61A}" presName="sibTrans" presStyleCnt="0"/>
      <dgm:spPr/>
    </dgm:pt>
    <dgm:pt modelId="{78FAEC36-0FAD-4AC9-A5E6-7FD85FB31B8F}" type="pres">
      <dgm:prSet presAssocID="{4A86C454-56CA-4D90-9968-26D3BE603675}" presName="textNode" presStyleLbl="node1" presStyleIdx="2" presStyleCnt="3">
        <dgm:presLayoutVars>
          <dgm:bulletEnabled val="1"/>
        </dgm:presLayoutVars>
      </dgm:prSet>
      <dgm:spPr/>
    </dgm:pt>
  </dgm:ptLst>
  <dgm:cxnLst>
    <dgm:cxn modelId="{09313D39-5F6E-4878-BB3D-3FA8FE842326}" type="presOf" srcId="{4A86C454-56CA-4D90-9968-26D3BE603675}" destId="{78FAEC36-0FAD-4AC9-A5E6-7FD85FB31B8F}" srcOrd="0" destOrd="0" presId="urn:microsoft.com/office/officeart/2005/8/layout/hProcess9"/>
    <dgm:cxn modelId="{94201A4F-F535-4EF2-A2B5-89A020E26D05}" srcId="{B2B0A618-B78E-4A8D-9B35-7CFEBBA09122}" destId="{4A86C454-56CA-4D90-9968-26D3BE603675}" srcOrd="2" destOrd="0" parTransId="{B6566D7F-BBDF-467E-A201-2DC97EA7C53A}" sibTransId="{2CA7B05B-991A-43EA-B16F-3F8DB8E6BCD8}"/>
    <dgm:cxn modelId="{C6C6CB5A-A15F-4B15-B030-5B8C002DCF74}" type="presOf" srcId="{7582CB0C-F377-4F1A-A155-7C913E01CA73}" destId="{B02CAA17-08BA-435E-B882-E28451FE5BB0}" srcOrd="0" destOrd="0" presId="urn:microsoft.com/office/officeart/2005/8/layout/hProcess9"/>
    <dgm:cxn modelId="{B49EA6B0-3D8E-4125-ABB0-CC11D697B26F}" type="presOf" srcId="{B2B0A618-B78E-4A8D-9B35-7CFEBBA09122}" destId="{FF2C26FF-9979-4FB0-A0D8-187CF5CC268A}" srcOrd="0" destOrd="0" presId="urn:microsoft.com/office/officeart/2005/8/layout/hProcess9"/>
    <dgm:cxn modelId="{F9C58CD1-8FE8-4C0B-8298-63599D277B6E}" srcId="{B2B0A618-B78E-4A8D-9B35-7CFEBBA09122}" destId="{7582CB0C-F377-4F1A-A155-7C913E01CA73}" srcOrd="0" destOrd="0" parTransId="{8D336030-0DB3-4A02-828F-D0ACE93D6EE0}" sibTransId="{2D73ECE3-AFBE-4292-85C9-3F1087DB0338}"/>
    <dgm:cxn modelId="{64C0D0D8-2B82-4799-A28E-971523D5DB9A}" type="presOf" srcId="{9E110064-9D21-4D82-A371-C4E978DECEE3}" destId="{3F347F38-D262-47DE-9489-C860847F8D41}" srcOrd="0" destOrd="0" presId="urn:microsoft.com/office/officeart/2005/8/layout/hProcess9"/>
    <dgm:cxn modelId="{C7F6D5FB-88EC-4F6E-B9AD-3C9689E6CF8B}" srcId="{B2B0A618-B78E-4A8D-9B35-7CFEBBA09122}" destId="{9E110064-9D21-4D82-A371-C4E978DECEE3}" srcOrd="1" destOrd="0" parTransId="{5DBFEEEB-05C7-4EE3-B17E-0EB0FF6A8B2D}" sibTransId="{F6B7E871-90E2-47D4-A52D-AE86E419B61A}"/>
    <dgm:cxn modelId="{D2E7268F-10BC-41CC-8068-BADD98815D01}" type="presParOf" srcId="{FF2C26FF-9979-4FB0-A0D8-187CF5CC268A}" destId="{21C21D29-F5EA-4EF1-A397-2D6FCE1A052E}" srcOrd="0" destOrd="0" presId="urn:microsoft.com/office/officeart/2005/8/layout/hProcess9"/>
    <dgm:cxn modelId="{C49484CE-EBF7-483E-AE56-0E23190AAD12}" type="presParOf" srcId="{FF2C26FF-9979-4FB0-A0D8-187CF5CC268A}" destId="{96AD824B-C346-409A-8D8D-E43E9C1C4ACF}" srcOrd="1" destOrd="0" presId="urn:microsoft.com/office/officeart/2005/8/layout/hProcess9"/>
    <dgm:cxn modelId="{DBB83083-5061-4C69-9EDC-1E5AC614A79B}" type="presParOf" srcId="{96AD824B-C346-409A-8D8D-E43E9C1C4ACF}" destId="{B02CAA17-08BA-435E-B882-E28451FE5BB0}" srcOrd="0" destOrd="0" presId="urn:microsoft.com/office/officeart/2005/8/layout/hProcess9"/>
    <dgm:cxn modelId="{7100D489-791D-492C-B38C-9F2874E62A4B}" type="presParOf" srcId="{96AD824B-C346-409A-8D8D-E43E9C1C4ACF}" destId="{8003D0B4-502C-4D5F-89F1-F4D8AD585F6A}" srcOrd="1" destOrd="0" presId="urn:microsoft.com/office/officeart/2005/8/layout/hProcess9"/>
    <dgm:cxn modelId="{9017F5CF-A5E9-4A86-AED5-D7E81173133B}" type="presParOf" srcId="{96AD824B-C346-409A-8D8D-E43E9C1C4ACF}" destId="{3F347F38-D262-47DE-9489-C860847F8D41}" srcOrd="2" destOrd="0" presId="urn:microsoft.com/office/officeart/2005/8/layout/hProcess9"/>
    <dgm:cxn modelId="{508BF020-22BB-4543-A411-AD0A29436A1A}" type="presParOf" srcId="{96AD824B-C346-409A-8D8D-E43E9C1C4ACF}" destId="{6B6F5C19-6645-4F85-8860-A51828216A11}" srcOrd="3" destOrd="0" presId="urn:microsoft.com/office/officeart/2005/8/layout/hProcess9"/>
    <dgm:cxn modelId="{A97F7058-0826-4DBF-A9BB-7AC7582A0A4C}" type="presParOf" srcId="{96AD824B-C346-409A-8D8D-E43E9C1C4ACF}" destId="{78FAEC36-0FAD-4AC9-A5E6-7FD85FB31B8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273B66-52FC-48B1-90A8-66BE01A413F3}"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it-IT"/>
        </a:p>
      </dgm:t>
    </dgm:pt>
    <dgm:pt modelId="{2F7CBC6F-A4D9-49F5-972F-C3898FBF4656}">
      <dgm:prSet phldrT="[Testo]"/>
      <dgm:spPr/>
      <dgm:t>
        <a:bodyPr/>
        <a:lstStyle/>
        <a:p>
          <a:pPr>
            <a:lnSpc>
              <a:spcPct val="100000"/>
            </a:lnSpc>
            <a:defRPr b="1"/>
          </a:pPr>
          <a:r>
            <a:rPr lang="it-IT">
              <a:latin typeface="Verdana" panose="020B0604030504040204" pitchFamily="34" charset="0"/>
              <a:ea typeface="Verdana" panose="020B0604030504040204" pitchFamily="34" charset="0"/>
            </a:rPr>
            <a:t>Validity</a:t>
          </a:r>
        </a:p>
      </dgm:t>
    </dgm:pt>
    <dgm:pt modelId="{0C833BB3-85D1-450F-AAED-B8873F86FEB5}" type="parTrans" cxnId="{73C356C9-C54C-44FE-9036-2290734A1EA7}">
      <dgm:prSet/>
      <dgm:spPr/>
      <dgm:t>
        <a:bodyPr/>
        <a:lstStyle/>
        <a:p>
          <a:endParaRPr lang="it-IT"/>
        </a:p>
      </dgm:t>
    </dgm:pt>
    <dgm:pt modelId="{8C2447CE-50DB-4D0D-ADF5-56BF9CDAACC6}" type="sibTrans" cxnId="{73C356C9-C54C-44FE-9036-2290734A1EA7}">
      <dgm:prSet/>
      <dgm:spPr/>
      <dgm:t>
        <a:bodyPr/>
        <a:lstStyle/>
        <a:p>
          <a:endParaRPr lang="it-IT"/>
        </a:p>
      </dgm:t>
    </dgm:pt>
    <dgm:pt modelId="{E7FD88C6-7931-4B90-8E35-84D55F590F6D}">
      <dgm:prSet phldrT="[Testo]"/>
      <dgm:spPr/>
      <dgm:t>
        <a:bodyPr/>
        <a:lstStyle/>
        <a:p>
          <a:pPr>
            <a:lnSpc>
              <a:spcPct val="100000"/>
            </a:lnSpc>
          </a:pPr>
          <a:r>
            <a:rPr lang="en-US">
              <a:latin typeface="Verdana" panose="020B0604030504040204" pitchFamily="34" charset="0"/>
              <a:ea typeface="Verdana" panose="020B0604030504040204" pitchFamily="34" charset="0"/>
            </a:rPr>
            <a:t>ensures that predictions are reliable and meet predefined coverage levels, making it crucial for applications where trust in predictions is relevant.</a:t>
          </a:r>
          <a:endParaRPr lang="it-IT">
            <a:latin typeface="Verdana" panose="020B0604030504040204" pitchFamily="34" charset="0"/>
            <a:ea typeface="Verdana" panose="020B0604030504040204" pitchFamily="34" charset="0"/>
          </a:endParaRPr>
        </a:p>
      </dgm:t>
    </dgm:pt>
    <dgm:pt modelId="{80A9BB90-7402-4F6C-A8E1-A82862F7DA58}" type="parTrans" cxnId="{3ED1AA88-D204-4CC2-ABE6-86CA7E681B2A}">
      <dgm:prSet/>
      <dgm:spPr/>
      <dgm:t>
        <a:bodyPr/>
        <a:lstStyle/>
        <a:p>
          <a:endParaRPr lang="it-IT"/>
        </a:p>
      </dgm:t>
    </dgm:pt>
    <dgm:pt modelId="{E1B77095-FB21-4777-9AD3-78EDD9DB1D31}" type="sibTrans" cxnId="{3ED1AA88-D204-4CC2-ABE6-86CA7E681B2A}">
      <dgm:prSet/>
      <dgm:spPr/>
      <dgm:t>
        <a:bodyPr/>
        <a:lstStyle/>
        <a:p>
          <a:endParaRPr lang="it-IT"/>
        </a:p>
      </dgm:t>
    </dgm:pt>
    <dgm:pt modelId="{66D85BD2-DC3E-4BD9-B256-A4BCECD196D1}">
      <dgm:prSet phldrT="[Testo]"/>
      <dgm:spPr/>
      <dgm:t>
        <a:bodyPr/>
        <a:lstStyle/>
        <a:p>
          <a:pPr>
            <a:lnSpc>
              <a:spcPct val="100000"/>
            </a:lnSpc>
            <a:defRPr b="1"/>
          </a:pPr>
          <a:r>
            <a:rPr lang="it-IT">
              <a:latin typeface="Verdana" panose="020B0604030504040204" pitchFamily="34" charset="0"/>
              <a:ea typeface="Verdana" panose="020B0604030504040204" pitchFamily="34" charset="0"/>
            </a:rPr>
            <a:t>Efficiency</a:t>
          </a:r>
        </a:p>
      </dgm:t>
    </dgm:pt>
    <dgm:pt modelId="{3897A6C1-19AA-46E8-B336-1282ADA980C5}" type="parTrans" cxnId="{F13AD260-171D-4DCE-BF60-4219DA442CC2}">
      <dgm:prSet/>
      <dgm:spPr/>
      <dgm:t>
        <a:bodyPr/>
        <a:lstStyle/>
        <a:p>
          <a:endParaRPr lang="it-IT"/>
        </a:p>
      </dgm:t>
    </dgm:pt>
    <dgm:pt modelId="{357AF238-3ADF-4AA7-BCC4-CC74BBF39D32}" type="sibTrans" cxnId="{F13AD260-171D-4DCE-BF60-4219DA442CC2}">
      <dgm:prSet/>
      <dgm:spPr/>
      <dgm:t>
        <a:bodyPr/>
        <a:lstStyle/>
        <a:p>
          <a:endParaRPr lang="it-IT"/>
        </a:p>
      </dgm:t>
    </dgm:pt>
    <dgm:pt modelId="{4ED89165-1EF0-49EF-87F0-FEF08AF7BFDF}">
      <dgm:prSet phldrT="[Testo]"/>
      <dgm:spPr/>
      <dgm:t>
        <a:bodyPr/>
        <a:lstStyle/>
        <a:p>
          <a:pPr>
            <a:lnSpc>
              <a:spcPct val="100000"/>
            </a:lnSpc>
            <a:defRPr b="1"/>
          </a:pPr>
          <a:r>
            <a:rPr lang="it-IT" b="1" i="0">
              <a:latin typeface="Verdana" panose="020B0604030504040204" pitchFamily="34" charset="0"/>
              <a:ea typeface="Verdana" panose="020B0604030504040204" pitchFamily="34" charset="0"/>
            </a:rPr>
            <a:t>Exchangeability</a:t>
          </a:r>
          <a:endParaRPr lang="it-IT">
            <a:latin typeface="Verdana" panose="020B0604030504040204" pitchFamily="34" charset="0"/>
            <a:ea typeface="Verdana" panose="020B0604030504040204" pitchFamily="34" charset="0"/>
          </a:endParaRPr>
        </a:p>
      </dgm:t>
    </dgm:pt>
    <dgm:pt modelId="{47C8E57F-4249-4A1E-A901-25C49B0BD638}" type="parTrans" cxnId="{F4FCB04D-6429-409D-A7FB-425930594F35}">
      <dgm:prSet/>
      <dgm:spPr/>
      <dgm:t>
        <a:bodyPr/>
        <a:lstStyle/>
        <a:p>
          <a:endParaRPr lang="it-IT"/>
        </a:p>
      </dgm:t>
    </dgm:pt>
    <dgm:pt modelId="{4B60B78E-CC82-4E0E-A8E8-E4A2EF9C3B0C}" type="sibTrans" cxnId="{F4FCB04D-6429-409D-A7FB-425930594F35}">
      <dgm:prSet/>
      <dgm:spPr/>
      <dgm:t>
        <a:bodyPr/>
        <a:lstStyle/>
        <a:p>
          <a:endParaRPr lang="it-IT"/>
        </a:p>
      </dgm:t>
    </dgm:pt>
    <dgm:pt modelId="{53ACB0E5-3B2F-481D-81CC-D20FB967A62D}">
      <dgm:prSet phldrT="[Testo]"/>
      <dgm:spPr/>
      <dgm:t>
        <a:bodyPr/>
        <a:lstStyle/>
        <a:p>
          <a:pPr>
            <a:lnSpc>
              <a:spcPct val="100000"/>
            </a:lnSpc>
          </a:pPr>
          <a:r>
            <a:rPr lang="en-GB" dirty="0">
              <a:latin typeface="Verdana" panose="020B0604030504040204" pitchFamily="34" charset="0"/>
              <a:ea typeface="Verdana" panose="020B0604030504040204" pitchFamily="34" charset="0"/>
            </a:rPr>
            <a:t>ensures that predictions are consistent regardless of data order. For time series data, some mitigation approaches are required.</a:t>
          </a:r>
          <a:endParaRPr lang="it-IT" dirty="0">
            <a:latin typeface="Verdana" panose="020B0604030504040204" pitchFamily="34" charset="0"/>
            <a:ea typeface="Verdana" panose="020B0604030504040204" pitchFamily="34" charset="0"/>
          </a:endParaRPr>
        </a:p>
      </dgm:t>
    </dgm:pt>
    <dgm:pt modelId="{C60860FE-B467-4ABC-9D99-C58E321A12C0}" type="parTrans" cxnId="{FC51A269-6424-4E22-871D-841F1D069A55}">
      <dgm:prSet/>
      <dgm:spPr/>
      <dgm:t>
        <a:bodyPr/>
        <a:lstStyle/>
        <a:p>
          <a:endParaRPr lang="it-IT"/>
        </a:p>
      </dgm:t>
    </dgm:pt>
    <dgm:pt modelId="{CD085BA7-13DA-4E19-B411-4F3EE92423E1}" type="sibTrans" cxnId="{FC51A269-6424-4E22-871D-841F1D069A55}">
      <dgm:prSet/>
      <dgm:spPr/>
      <dgm:t>
        <a:bodyPr/>
        <a:lstStyle/>
        <a:p>
          <a:endParaRPr lang="it-IT"/>
        </a:p>
      </dgm:t>
    </dgm:pt>
    <dgm:pt modelId="{A9253609-E0EC-4FBE-AADB-76E4A1160915}">
      <dgm:prSet phldrT="[Testo]"/>
      <dgm:spPr/>
      <dgm:t>
        <a:bodyPr/>
        <a:lstStyle/>
        <a:p>
          <a:pPr>
            <a:lnSpc>
              <a:spcPct val="100000"/>
            </a:lnSpc>
          </a:pPr>
          <a:r>
            <a:rPr lang="en-GB">
              <a:latin typeface="Verdana" panose="020B0604030504040204" pitchFamily="34" charset="0"/>
              <a:ea typeface="Verdana" panose="020B0604030504040204" pitchFamily="34" charset="0"/>
            </a:rPr>
            <a:t>focuses on producing accurate and concise predictions, which is vital for practical implementation and resource management.</a:t>
          </a:r>
          <a:endParaRPr lang="it-IT">
            <a:latin typeface="Verdana" panose="020B0604030504040204" pitchFamily="34" charset="0"/>
            <a:ea typeface="Verdana" panose="020B0604030504040204" pitchFamily="34" charset="0"/>
          </a:endParaRPr>
        </a:p>
      </dgm:t>
    </dgm:pt>
    <dgm:pt modelId="{610F1498-4E8E-40CA-A280-5838EC5DB8CC}" type="parTrans" cxnId="{A6B894DC-872E-43A4-A729-043F99B5272A}">
      <dgm:prSet/>
      <dgm:spPr/>
      <dgm:t>
        <a:bodyPr/>
        <a:lstStyle/>
        <a:p>
          <a:endParaRPr lang="it-IT"/>
        </a:p>
      </dgm:t>
    </dgm:pt>
    <dgm:pt modelId="{9EAC86A8-9E00-4D89-97CB-917CA0848173}" type="sibTrans" cxnId="{A6B894DC-872E-43A4-A729-043F99B5272A}">
      <dgm:prSet/>
      <dgm:spPr/>
      <dgm:t>
        <a:bodyPr/>
        <a:lstStyle/>
        <a:p>
          <a:endParaRPr lang="it-IT"/>
        </a:p>
      </dgm:t>
    </dgm:pt>
    <dgm:pt modelId="{208B53BC-946B-4446-A50B-4D2D17E59E63}" type="pres">
      <dgm:prSet presAssocID="{06273B66-52FC-48B1-90A8-66BE01A413F3}" presName="root" presStyleCnt="0">
        <dgm:presLayoutVars>
          <dgm:dir/>
          <dgm:resizeHandles val="exact"/>
        </dgm:presLayoutVars>
      </dgm:prSet>
      <dgm:spPr/>
    </dgm:pt>
    <dgm:pt modelId="{BD6FE787-AB6F-4A8F-9A8C-6454505FFF9B}" type="pres">
      <dgm:prSet presAssocID="{4ED89165-1EF0-49EF-87F0-FEF08AF7BFDF}" presName="compNode" presStyleCnt="0"/>
      <dgm:spPr/>
    </dgm:pt>
    <dgm:pt modelId="{7674085C-F60B-4775-AAAB-06957999DC37}" type="pres">
      <dgm:prSet presAssocID="{4ED89165-1EF0-49EF-87F0-FEF08AF7BFD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e"/>
        </a:ext>
      </dgm:extLst>
    </dgm:pt>
    <dgm:pt modelId="{5A385940-153A-4579-AA21-4D9F26E4FA1B}" type="pres">
      <dgm:prSet presAssocID="{4ED89165-1EF0-49EF-87F0-FEF08AF7BFDF}" presName="iconSpace" presStyleCnt="0"/>
      <dgm:spPr/>
    </dgm:pt>
    <dgm:pt modelId="{164A79F1-89BD-4B1A-B025-BBEE5A0A468A}" type="pres">
      <dgm:prSet presAssocID="{4ED89165-1EF0-49EF-87F0-FEF08AF7BFDF}" presName="parTx" presStyleLbl="revTx" presStyleIdx="0" presStyleCnt="6">
        <dgm:presLayoutVars>
          <dgm:chMax val="0"/>
          <dgm:chPref val="0"/>
        </dgm:presLayoutVars>
      </dgm:prSet>
      <dgm:spPr/>
    </dgm:pt>
    <dgm:pt modelId="{ED5BE5DF-6634-4E5B-B36A-834F13776B87}" type="pres">
      <dgm:prSet presAssocID="{4ED89165-1EF0-49EF-87F0-FEF08AF7BFDF}" presName="txSpace" presStyleCnt="0"/>
      <dgm:spPr/>
    </dgm:pt>
    <dgm:pt modelId="{E5D8BE8C-C997-4017-8462-9BFA330BE95A}" type="pres">
      <dgm:prSet presAssocID="{4ED89165-1EF0-49EF-87F0-FEF08AF7BFDF}" presName="desTx" presStyleLbl="revTx" presStyleIdx="1" presStyleCnt="6">
        <dgm:presLayoutVars/>
      </dgm:prSet>
      <dgm:spPr/>
    </dgm:pt>
    <dgm:pt modelId="{A86289A3-4204-4949-B179-5EF9C9099F81}" type="pres">
      <dgm:prSet presAssocID="{4B60B78E-CC82-4E0E-A8E8-E4A2EF9C3B0C}" presName="sibTrans" presStyleCnt="0"/>
      <dgm:spPr/>
    </dgm:pt>
    <dgm:pt modelId="{47D0C511-0437-458F-AEBE-0917801ABAB0}" type="pres">
      <dgm:prSet presAssocID="{2F7CBC6F-A4D9-49F5-972F-C3898FBF4656}" presName="compNode" presStyleCnt="0"/>
      <dgm:spPr/>
    </dgm:pt>
    <dgm:pt modelId="{00A3CD97-3179-49EC-8194-D98A290B36E1}" type="pres">
      <dgm:prSet presAssocID="{2F7CBC6F-A4D9-49F5-972F-C3898FBF46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biettivo"/>
        </a:ext>
      </dgm:extLst>
    </dgm:pt>
    <dgm:pt modelId="{080D19D3-2B7D-449E-8C34-6BF565752635}" type="pres">
      <dgm:prSet presAssocID="{2F7CBC6F-A4D9-49F5-972F-C3898FBF4656}" presName="iconSpace" presStyleCnt="0"/>
      <dgm:spPr/>
    </dgm:pt>
    <dgm:pt modelId="{5D8AF754-BDF3-4F28-AF0F-D34841A7C4CF}" type="pres">
      <dgm:prSet presAssocID="{2F7CBC6F-A4D9-49F5-972F-C3898FBF4656}" presName="parTx" presStyleLbl="revTx" presStyleIdx="2" presStyleCnt="6">
        <dgm:presLayoutVars>
          <dgm:chMax val="0"/>
          <dgm:chPref val="0"/>
        </dgm:presLayoutVars>
      </dgm:prSet>
      <dgm:spPr/>
    </dgm:pt>
    <dgm:pt modelId="{9A909C3B-073D-454E-A1D2-7536D2E4AF81}" type="pres">
      <dgm:prSet presAssocID="{2F7CBC6F-A4D9-49F5-972F-C3898FBF4656}" presName="txSpace" presStyleCnt="0"/>
      <dgm:spPr/>
    </dgm:pt>
    <dgm:pt modelId="{8B42C0C5-45B8-4071-9BC1-D40978BF417F}" type="pres">
      <dgm:prSet presAssocID="{2F7CBC6F-A4D9-49F5-972F-C3898FBF4656}" presName="desTx" presStyleLbl="revTx" presStyleIdx="3" presStyleCnt="6">
        <dgm:presLayoutVars/>
      </dgm:prSet>
      <dgm:spPr/>
    </dgm:pt>
    <dgm:pt modelId="{05BE31D7-EA5E-4045-8686-7ED4E2A2AFFB}" type="pres">
      <dgm:prSet presAssocID="{8C2447CE-50DB-4D0D-ADF5-56BF9CDAACC6}" presName="sibTrans" presStyleCnt="0"/>
      <dgm:spPr/>
    </dgm:pt>
    <dgm:pt modelId="{DEED2C93-F54D-4046-8D3C-4F801E20BD58}" type="pres">
      <dgm:prSet presAssocID="{66D85BD2-DC3E-4BD9-B256-A4BCECD196D1}" presName="compNode" presStyleCnt="0"/>
      <dgm:spPr/>
    </dgm:pt>
    <dgm:pt modelId="{682C99CD-B5F7-40C4-8680-A766BB0119C7}" type="pres">
      <dgm:prSet presAssocID="{66D85BD2-DC3E-4BD9-B256-A4BCECD196D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gno di spunta"/>
        </a:ext>
      </dgm:extLst>
    </dgm:pt>
    <dgm:pt modelId="{D1EB357D-6A09-44F3-9191-886E4C97259D}" type="pres">
      <dgm:prSet presAssocID="{66D85BD2-DC3E-4BD9-B256-A4BCECD196D1}" presName="iconSpace" presStyleCnt="0"/>
      <dgm:spPr/>
    </dgm:pt>
    <dgm:pt modelId="{3710167B-E0DD-4C91-97F5-8EF348A3F8A1}" type="pres">
      <dgm:prSet presAssocID="{66D85BD2-DC3E-4BD9-B256-A4BCECD196D1}" presName="parTx" presStyleLbl="revTx" presStyleIdx="4" presStyleCnt="6">
        <dgm:presLayoutVars>
          <dgm:chMax val="0"/>
          <dgm:chPref val="0"/>
        </dgm:presLayoutVars>
      </dgm:prSet>
      <dgm:spPr/>
    </dgm:pt>
    <dgm:pt modelId="{88259056-001A-4BEE-AD49-0D6454E1B6BA}" type="pres">
      <dgm:prSet presAssocID="{66D85BD2-DC3E-4BD9-B256-A4BCECD196D1}" presName="txSpace" presStyleCnt="0"/>
      <dgm:spPr/>
    </dgm:pt>
    <dgm:pt modelId="{0E7C01E4-1806-4DC3-9D85-C5C87EA075CD}" type="pres">
      <dgm:prSet presAssocID="{66D85BD2-DC3E-4BD9-B256-A4BCECD196D1}" presName="desTx" presStyleLbl="revTx" presStyleIdx="5" presStyleCnt="6">
        <dgm:presLayoutVars/>
      </dgm:prSet>
      <dgm:spPr/>
    </dgm:pt>
  </dgm:ptLst>
  <dgm:cxnLst>
    <dgm:cxn modelId="{A7410A2A-93F1-4EA0-9A80-F15DFB8290E4}" type="presOf" srcId="{E7FD88C6-7931-4B90-8E35-84D55F590F6D}" destId="{8B42C0C5-45B8-4071-9BC1-D40978BF417F}" srcOrd="0" destOrd="0" presId="urn:microsoft.com/office/officeart/2018/5/layout/CenteredIconLabelDescriptionList"/>
    <dgm:cxn modelId="{40673B2B-4E46-4778-8045-45F90491F084}" type="presOf" srcId="{A9253609-E0EC-4FBE-AADB-76E4A1160915}" destId="{0E7C01E4-1806-4DC3-9D85-C5C87EA075CD}" srcOrd="0" destOrd="0" presId="urn:microsoft.com/office/officeart/2018/5/layout/CenteredIconLabelDescriptionList"/>
    <dgm:cxn modelId="{F13AD260-171D-4DCE-BF60-4219DA442CC2}" srcId="{06273B66-52FC-48B1-90A8-66BE01A413F3}" destId="{66D85BD2-DC3E-4BD9-B256-A4BCECD196D1}" srcOrd="2" destOrd="0" parTransId="{3897A6C1-19AA-46E8-B336-1282ADA980C5}" sibTransId="{357AF238-3ADF-4AA7-BCC4-CC74BBF39D32}"/>
    <dgm:cxn modelId="{A5AAD964-DA78-46AC-A113-20F3C5A9A93B}" type="presOf" srcId="{06273B66-52FC-48B1-90A8-66BE01A413F3}" destId="{208B53BC-946B-4446-A50B-4D2D17E59E63}" srcOrd="0" destOrd="0" presId="urn:microsoft.com/office/officeart/2018/5/layout/CenteredIconLabelDescriptionList"/>
    <dgm:cxn modelId="{A37C2948-6C4A-4416-AD3D-C523DFE34D69}" type="presOf" srcId="{2F7CBC6F-A4D9-49F5-972F-C3898FBF4656}" destId="{5D8AF754-BDF3-4F28-AF0F-D34841A7C4CF}" srcOrd="0" destOrd="0" presId="urn:microsoft.com/office/officeart/2018/5/layout/CenteredIconLabelDescriptionList"/>
    <dgm:cxn modelId="{FC51A269-6424-4E22-871D-841F1D069A55}" srcId="{4ED89165-1EF0-49EF-87F0-FEF08AF7BFDF}" destId="{53ACB0E5-3B2F-481D-81CC-D20FB967A62D}" srcOrd="0" destOrd="0" parTransId="{C60860FE-B467-4ABC-9D99-C58E321A12C0}" sibTransId="{CD085BA7-13DA-4E19-B411-4F3EE92423E1}"/>
    <dgm:cxn modelId="{F4FCB04D-6429-409D-A7FB-425930594F35}" srcId="{06273B66-52FC-48B1-90A8-66BE01A413F3}" destId="{4ED89165-1EF0-49EF-87F0-FEF08AF7BFDF}" srcOrd="0" destOrd="0" parTransId="{47C8E57F-4249-4A1E-A901-25C49B0BD638}" sibTransId="{4B60B78E-CC82-4E0E-A8E8-E4A2EF9C3B0C}"/>
    <dgm:cxn modelId="{B024BD86-09A0-46FD-A275-A4CBEA15ED5D}" type="presOf" srcId="{4ED89165-1EF0-49EF-87F0-FEF08AF7BFDF}" destId="{164A79F1-89BD-4B1A-B025-BBEE5A0A468A}" srcOrd="0" destOrd="0" presId="urn:microsoft.com/office/officeart/2018/5/layout/CenteredIconLabelDescriptionList"/>
    <dgm:cxn modelId="{3ED1AA88-D204-4CC2-ABE6-86CA7E681B2A}" srcId="{2F7CBC6F-A4D9-49F5-972F-C3898FBF4656}" destId="{E7FD88C6-7931-4B90-8E35-84D55F590F6D}" srcOrd="0" destOrd="0" parTransId="{80A9BB90-7402-4F6C-A8E1-A82862F7DA58}" sibTransId="{E1B77095-FB21-4777-9AD3-78EDD9DB1D31}"/>
    <dgm:cxn modelId="{8689BAA9-65F4-47BD-B219-F92A136AF7F6}" type="presOf" srcId="{53ACB0E5-3B2F-481D-81CC-D20FB967A62D}" destId="{E5D8BE8C-C997-4017-8462-9BFA330BE95A}" srcOrd="0" destOrd="0" presId="urn:microsoft.com/office/officeart/2018/5/layout/CenteredIconLabelDescriptionList"/>
    <dgm:cxn modelId="{73C356C9-C54C-44FE-9036-2290734A1EA7}" srcId="{06273B66-52FC-48B1-90A8-66BE01A413F3}" destId="{2F7CBC6F-A4D9-49F5-972F-C3898FBF4656}" srcOrd="1" destOrd="0" parTransId="{0C833BB3-85D1-450F-AAED-B8873F86FEB5}" sibTransId="{8C2447CE-50DB-4D0D-ADF5-56BF9CDAACC6}"/>
    <dgm:cxn modelId="{A6B894DC-872E-43A4-A729-043F99B5272A}" srcId="{66D85BD2-DC3E-4BD9-B256-A4BCECD196D1}" destId="{A9253609-E0EC-4FBE-AADB-76E4A1160915}" srcOrd="0" destOrd="0" parTransId="{610F1498-4E8E-40CA-A280-5838EC5DB8CC}" sibTransId="{9EAC86A8-9E00-4D89-97CB-917CA0848173}"/>
    <dgm:cxn modelId="{8CF6BDEE-251E-42E9-A36A-D168B4F1651F}" type="presOf" srcId="{66D85BD2-DC3E-4BD9-B256-A4BCECD196D1}" destId="{3710167B-E0DD-4C91-97F5-8EF348A3F8A1}" srcOrd="0" destOrd="0" presId="urn:microsoft.com/office/officeart/2018/5/layout/CenteredIconLabelDescriptionList"/>
    <dgm:cxn modelId="{2B5F6408-838B-467F-BE3F-7BD91EA3AE06}" type="presParOf" srcId="{208B53BC-946B-4446-A50B-4D2D17E59E63}" destId="{BD6FE787-AB6F-4A8F-9A8C-6454505FFF9B}" srcOrd="0" destOrd="0" presId="urn:microsoft.com/office/officeart/2018/5/layout/CenteredIconLabelDescriptionList"/>
    <dgm:cxn modelId="{EB7EE6C4-F3CB-4287-8DCF-CC68EB0A4E74}" type="presParOf" srcId="{BD6FE787-AB6F-4A8F-9A8C-6454505FFF9B}" destId="{7674085C-F60B-4775-AAAB-06957999DC37}" srcOrd="0" destOrd="0" presId="urn:microsoft.com/office/officeart/2018/5/layout/CenteredIconLabelDescriptionList"/>
    <dgm:cxn modelId="{E34672BA-0C71-4A65-A894-2A8757AD190E}" type="presParOf" srcId="{BD6FE787-AB6F-4A8F-9A8C-6454505FFF9B}" destId="{5A385940-153A-4579-AA21-4D9F26E4FA1B}" srcOrd="1" destOrd="0" presId="urn:microsoft.com/office/officeart/2018/5/layout/CenteredIconLabelDescriptionList"/>
    <dgm:cxn modelId="{7BF8D8A2-A3BD-4EC5-8DE8-89DEC8624A0C}" type="presParOf" srcId="{BD6FE787-AB6F-4A8F-9A8C-6454505FFF9B}" destId="{164A79F1-89BD-4B1A-B025-BBEE5A0A468A}" srcOrd="2" destOrd="0" presId="urn:microsoft.com/office/officeart/2018/5/layout/CenteredIconLabelDescriptionList"/>
    <dgm:cxn modelId="{6D7544F1-EB0B-47A3-A17E-2DBB19E5D0AF}" type="presParOf" srcId="{BD6FE787-AB6F-4A8F-9A8C-6454505FFF9B}" destId="{ED5BE5DF-6634-4E5B-B36A-834F13776B87}" srcOrd="3" destOrd="0" presId="urn:microsoft.com/office/officeart/2018/5/layout/CenteredIconLabelDescriptionList"/>
    <dgm:cxn modelId="{37AA8591-504F-4BC0-9D29-A703F6885A0A}" type="presParOf" srcId="{BD6FE787-AB6F-4A8F-9A8C-6454505FFF9B}" destId="{E5D8BE8C-C997-4017-8462-9BFA330BE95A}" srcOrd="4" destOrd="0" presId="urn:microsoft.com/office/officeart/2018/5/layout/CenteredIconLabelDescriptionList"/>
    <dgm:cxn modelId="{818883B1-80CD-412C-A9D3-6E0734317D88}" type="presParOf" srcId="{208B53BC-946B-4446-A50B-4D2D17E59E63}" destId="{A86289A3-4204-4949-B179-5EF9C9099F81}" srcOrd="1" destOrd="0" presId="urn:microsoft.com/office/officeart/2018/5/layout/CenteredIconLabelDescriptionList"/>
    <dgm:cxn modelId="{6DD24035-48FF-484E-A050-A701221FEB9F}" type="presParOf" srcId="{208B53BC-946B-4446-A50B-4D2D17E59E63}" destId="{47D0C511-0437-458F-AEBE-0917801ABAB0}" srcOrd="2" destOrd="0" presId="urn:microsoft.com/office/officeart/2018/5/layout/CenteredIconLabelDescriptionList"/>
    <dgm:cxn modelId="{4FC48309-4057-44AA-A1BF-1298B4D31708}" type="presParOf" srcId="{47D0C511-0437-458F-AEBE-0917801ABAB0}" destId="{00A3CD97-3179-49EC-8194-D98A290B36E1}" srcOrd="0" destOrd="0" presId="urn:microsoft.com/office/officeart/2018/5/layout/CenteredIconLabelDescriptionList"/>
    <dgm:cxn modelId="{568DBAD7-B6FC-4F5F-8BFE-BE096A4BD4ED}" type="presParOf" srcId="{47D0C511-0437-458F-AEBE-0917801ABAB0}" destId="{080D19D3-2B7D-449E-8C34-6BF565752635}" srcOrd="1" destOrd="0" presId="urn:microsoft.com/office/officeart/2018/5/layout/CenteredIconLabelDescriptionList"/>
    <dgm:cxn modelId="{2F96345B-14B3-4573-BA6C-A2601BD5D59F}" type="presParOf" srcId="{47D0C511-0437-458F-AEBE-0917801ABAB0}" destId="{5D8AF754-BDF3-4F28-AF0F-D34841A7C4CF}" srcOrd="2" destOrd="0" presId="urn:microsoft.com/office/officeart/2018/5/layout/CenteredIconLabelDescriptionList"/>
    <dgm:cxn modelId="{CD4C0589-78A8-4C5C-8C11-F548039FF18D}" type="presParOf" srcId="{47D0C511-0437-458F-AEBE-0917801ABAB0}" destId="{9A909C3B-073D-454E-A1D2-7536D2E4AF81}" srcOrd="3" destOrd="0" presId="urn:microsoft.com/office/officeart/2018/5/layout/CenteredIconLabelDescriptionList"/>
    <dgm:cxn modelId="{63CA2E10-3B4F-45AB-ADDD-FEF872BA9B55}" type="presParOf" srcId="{47D0C511-0437-458F-AEBE-0917801ABAB0}" destId="{8B42C0C5-45B8-4071-9BC1-D40978BF417F}" srcOrd="4" destOrd="0" presId="urn:microsoft.com/office/officeart/2018/5/layout/CenteredIconLabelDescriptionList"/>
    <dgm:cxn modelId="{5BC53373-C91B-4925-BA50-0ED030F1A596}" type="presParOf" srcId="{208B53BC-946B-4446-A50B-4D2D17E59E63}" destId="{05BE31D7-EA5E-4045-8686-7ED4E2A2AFFB}" srcOrd="3" destOrd="0" presId="urn:microsoft.com/office/officeart/2018/5/layout/CenteredIconLabelDescriptionList"/>
    <dgm:cxn modelId="{F2E815C9-8AAD-4399-A8B3-AD460C6837A3}" type="presParOf" srcId="{208B53BC-946B-4446-A50B-4D2D17E59E63}" destId="{DEED2C93-F54D-4046-8D3C-4F801E20BD58}" srcOrd="4" destOrd="0" presId="urn:microsoft.com/office/officeart/2018/5/layout/CenteredIconLabelDescriptionList"/>
    <dgm:cxn modelId="{E5F7F728-563A-4BD5-83F5-58EDE944F077}" type="presParOf" srcId="{DEED2C93-F54D-4046-8D3C-4F801E20BD58}" destId="{682C99CD-B5F7-40C4-8680-A766BB0119C7}" srcOrd="0" destOrd="0" presId="urn:microsoft.com/office/officeart/2018/5/layout/CenteredIconLabelDescriptionList"/>
    <dgm:cxn modelId="{3D94120F-EA69-4AC4-BADE-BC9999F7B02D}" type="presParOf" srcId="{DEED2C93-F54D-4046-8D3C-4F801E20BD58}" destId="{D1EB357D-6A09-44F3-9191-886E4C97259D}" srcOrd="1" destOrd="0" presId="urn:microsoft.com/office/officeart/2018/5/layout/CenteredIconLabelDescriptionList"/>
    <dgm:cxn modelId="{7B830029-65BC-458B-9693-C6A14E6B3A21}" type="presParOf" srcId="{DEED2C93-F54D-4046-8D3C-4F801E20BD58}" destId="{3710167B-E0DD-4C91-97F5-8EF348A3F8A1}" srcOrd="2" destOrd="0" presId="urn:microsoft.com/office/officeart/2018/5/layout/CenteredIconLabelDescriptionList"/>
    <dgm:cxn modelId="{694B3D15-2E94-4B8C-B341-6094D5D29B7C}" type="presParOf" srcId="{DEED2C93-F54D-4046-8D3C-4F801E20BD58}" destId="{88259056-001A-4BEE-AD49-0D6454E1B6BA}" srcOrd="3" destOrd="0" presId="urn:microsoft.com/office/officeart/2018/5/layout/CenteredIconLabelDescriptionList"/>
    <dgm:cxn modelId="{AC2BD6D1-72D1-4DDA-B782-D581FB86F530}" type="presParOf" srcId="{DEED2C93-F54D-4046-8D3C-4F801E20BD58}" destId="{0E7C01E4-1806-4DC3-9D85-C5C87EA075CD}"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3EC17E-37E7-43D5-AD74-55A1C1395E7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048D3F4-B9D1-43AC-A8CC-31538DA1B69C}">
      <dgm:prSet custT="1"/>
      <dgm:spPr/>
      <dgm:t>
        <a:bodyPr/>
        <a:lstStyle/>
        <a:p>
          <a:pPr algn="l">
            <a:lnSpc>
              <a:spcPct val="100000"/>
            </a:lnSpc>
          </a:pPr>
          <a:r>
            <a:rPr lang="de-DE" sz="1600" b="1" dirty="0" err="1"/>
            <a:t>Full</a:t>
          </a:r>
          <a:r>
            <a:rPr lang="de-DE" sz="1600" b="1" dirty="0"/>
            <a:t> </a:t>
          </a:r>
          <a:r>
            <a:rPr lang="de-DE" sz="1600" b="1" dirty="0" err="1"/>
            <a:t>Conformal</a:t>
          </a:r>
          <a:r>
            <a:rPr lang="de-DE" sz="1600" b="1" dirty="0"/>
            <a:t> </a:t>
          </a:r>
          <a:r>
            <a:rPr lang="de-DE" sz="1600" b="1" dirty="0" err="1"/>
            <a:t>Prediction</a:t>
          </a:r>
          <a:r>
            <a:rPr lang="de-DE" sz="1600" dirty="0"/>
            <a:t> (</a:t>
          </a:r>
          <a:r>
            <a:rPr lang="de-DE" sz="1600" dirty="0" err="1"/>
            <a:t>Trasductive</a:t>
          </a:r>
          <a:r>
            <a:rPr lang="de-DE" sz="1600" dirty="0"/>
            <a:t>)</a:t>
          </a:r>
          <a:r>
            <a:rPr lang="en-US" sz="1600" dirty="0"/>
            <a:t> leverages the entire dataset for training and requires model retraining for each new prediction</a:t>
          </a:r>
          <a:r>
            <a:rPr lang="de-DE" sz="1600" dirty="0"/>
            <a:t>. This </a:t>
          </a:r>
          <a:r>
            <a:rPr lang="de-DE" sz="1600" dirty="0" err="1"/>
            <a:t>approach</a:t>
          </a:r>
          <a:r>
            <a:rPr lang="de-DE" sz="1600" dirty="0"/>
            <a:t> </a:t>
          </a:r>
          <a:r>
            <a:rPr lang="de-DE" sz="1600" dirty="0" err="1"/>
            <a:t>ensures</a:t>
          </a:r>
          <a:r>
            <a:rPr lang="de-DE" sz="1600" dirty="0"/>
            <a:t> </a:t>
          </a:r>
          <a:r>
            <a:rPr lang="de-DE" sz="1600" dirty="0" err="1"/>
            <a:t>that</a:t>
          </a:r>
          <a:r>
            <a:rPr lang="de-DE" sz="1600" dirty="0"/>
            <a:t> </a:t>
          </a:r>
          <a:r>
            <a:rPr lang="de-DE" sz="1600" dirty="0" err="1"/>
            <a:t>each</a:t>
          </a:r>
          <a:r>
            <a:rPr lang="de-DE" sz="1600" dirty="0"/>
            <a:t> </a:t>
          </a:r>
          <a:r>
            <a:rPr lang="de-DE" sz="1600" dirty="0" err="1"/>
            <a:t>prediction</a:t>
          </a:r>
          <a:r>
            <a:rPr lang="de-DE" sz="1600" dirty="0"/>
            <a:t> </a:t>
          </a:r>
          <a:r>
            <a:rPr lang="de-DE" sz="1600" dirty="0" err="1"/>
            <a:t>is</a:t>
          </a:r>
          <a:r>
            <a:rPr lang="de-DE" sz="1600" dirty="0"/>
            <a:t> </a:t>
          </a:r>
          <a:r>
            <a:rPr lang="de-DE" sz="1600" dirty="0" err="1"/>
            <a:t>made</a:t>
          </a:r>
          <a:r>
            <a:rPr lang="de-DE" sz="1600" dirty="0"/>
            <a:t> </a:t>
          </a:r>
          <a:r>
            <a:rPr lang="de-DE" sz="1600" dirty="0" err="1"/>
            <a:t>with</a:t>
          </a:r>
          <a:r>
            <a:rPr lang="de-DE" sz="1600" dirty="0"/>
            <a:t> </a:t>
          </a:r>
          <a:r>
            <a:rPr lang="de-DE" sz="1600" dirty="0" err="1"/>
            <a:t>the</a:t>
          </a:r>
          <a:r>
            <a:rPr lang="de-DE" sz="1600" dirty="0"/>
            <a:t> </a:t>
          </a:r>
          <a:r>
            <a:rPr lang="de-DE" sz="1600" dirty="0" err="1"/>
            <a:t>most</a:t>
          </a:r>
          <a:r>
            <a:rPr lang="de-DE" sz="1600" dirty="0"/>
            <a:t> </a:t>
          </a:r>
          <a:r>
            <a:rPr lang="de-DE" sz="1600" dirty="0" err="1"/>
            <a:t>up</a:t>
          </a:r>
          <a:r>
            <a:rPr lang="de-DE" sz="1600" dirty="0"/>
            <a:t>-</a:t>
          </a:r>
          <a:r>
            <a:rPr lang="de-DE" sz="1600" dirty="0" err="1"/>
            <a:t>to</a:t>
          </a:r>
          <a:r>
            <a:rPr lang="de-DE" sz="1600" dirty="0"/>
            <a:t>-date </a:t>
          </a:r>
          <a:r>
            <a:rPr lang="de-DE" sz="1600" dirty="0" err="1"/>
            <a:t>information</a:t>
          </a:r>
          <a:r>
            <a:rPr lang="de-DE" sz="1600" dirty="0"/>
            <a:t>. </a:t>
          </a:r>
          <a:r>
            <a:rPr lang="de-DE" sz="1600" dirty="0" err="1"/>
            <a:t>It‘s</a:t>
          </a:r>
          <a:r>
            <a:rPr lang="de-DE" sz="1600" dirty="0"/>
            <a:t> </a:t>
          </a:r>
          <a:r>
            <a:rPr lang="de-DE" sz="1600" dirty="0" err="1"/>
            <a:t>the</a:t>
          </a:r>
          <a:r>
            <a:rPr lang="de-DE" sz="1600" dirty="0"/>
            <a:t> </a:t>
          </a:r>
          <a:r>
            <a:rPr lang="de-DE" sz="1600" dirty="0" err="1"/>
            <a:t>most</a:t>
          </a:r>
          <a:r>
            <a:rPr lang="de-DE" sz="1600" dirty="0"/>
            <a:t> </a:t>
          </a:r>
          <a:r>
            <a:rPr lang="de-DE" sz="1600" dirty="0" err="1"/>
            <a:t>general</a:t>
          </a:r>
          <a:r>
            <a:rPr lang="de-DE" sz="1600" dirty="0"/>
            <a:t> and </a:t>
          </a:r>
          <a:r>
            <a:rPr lang="de-DE" sz="1600" dirty="0" err="1"/>
            <a:t>computationally</a:t>
          </a:r>
          <a:r>
            <a:rPr lang="de-DE" sz="1600" dirty="0"/>
            <a:t> intensive </a:t>
          </a:r>
          <a:r>
            <a:rPr lang="de-DE" sz="1600" dirty="0" err="1"/>
            <a:t>approach</a:t>
          </a:r>
          <a:r>
            <a:rPr lang="de-DE" sz="1600" dirty="0"/>
            <a:t>.</a:t>
          </a:r>
          <a:endParaRPr lang="en-US" sz="1600" dirty="0"/>
        </a:p>
      </dgm:t>
    </dgm:pt>
    <dgm:pt modelId="{B08771D8-B0A5-4442-9D3F-528459AC9FF7}" type="parTrans" cxnId="{189A397D-A196-4F93-93E1-C9BAB49C0EB1}">
      <dgm:prSet/>
      <dgm:spPr/>
      <dgm:t>
        <a:bodyPr/>
        <a:lstStyle/>
        <a:p>
          <a:endParaRPr lang="en-US"/>
        </a:p>
      </dgm:t>
    </dgm:pt>
    <dgm:pt modelId="{2ECD7D8A-D4B1-4D4F-8C39-310C03117333}" type="sibTrans" cxnId="{189A397D-A196-4F93-93E1-C9BAB49C0EB1}">
      <dgm:prSet/>
      <dgm:spPr/>
      <dgm:t>
        <a:bodyPr/>
        <a:lstStyle/>
        <a:p>
          <a:pPr>
            <a:lnSpc>
              <a:spcPct val="100000"/>
            </a:lnSpc>
          </a:pPr>
          <a:endParaRPr lang="en-US"/>
        </a:p>
      </dgm:t>
    </dgm:pt>
    <dgm:pt modelId="{E6C125BB-5592-446B-96C2-895333BF2BDC}">
      <dgm:prSet custT="1"/>
      <dgm:spPr/>
      <dgm:t>
        <a:bodyPr/>
        <a:lstStyle/>
        <a:p>
          <a:pPr>
            <a:lnSpc>
              <a:spcPct val="100000"/>
            </a:lnSpc>
          </a:pPr>
          <a:r>
            <a:rPr lang="de-DE" sz="1600" b="1" dirty="0"/>
            <a:t>Split </a:t>
          </a:r>
          <a:r>
            <a:rPr lang="de-DE" sz="1600" b="1" dirty="0" err="1"/>
            <a:t>Conformal</a:t>
          </a:r>
          <a:r>
            <a:rPr lang="de-DE" sz="1600" b="1" dirty="0"/>
            <a:t> </a:t>
          </a:r>
          <a:r>
            <a:rPr lang="de-DE" sz="1600" b="1" dirty="0" err="1"/>
            <a:t>Prediction</a:t>
          </a:r>
          <a:r>
            <a:rPr lang="de-DE" sz="1600" dirty="0"/>
            <a:t> </a:t>
          </a:r>
        </a:p>
        <a:p>
          <a:pPr>
            <a:lnSpc>
              <a:spcPct val="100000"/>
            </a:lnSpc>
          </a:pPr>
          <a:r>
            <a:rPr lang="de-DE" sz="1600" dirty="0"/>
            <a:t>(</a:t>
          </a:r>
          <a:r>
            <a:rPr lang="de-DE" sz="1600" dirty="0" err="1"/>
            <a:t>Inductive</a:t>
          </a:r>
          <a:r>
            <a:rPr lang="de-DE" sz="1600" dirty="0"/>
            <a:t>) </a:t>
          </a:r>
          <a:r>
            <a:rPr lang="de-DE" sz="1600" dirty="0" err="1"/>
            <a:t>splits</a:t>
          </a:r>
          <a:r>
            <a:rPr lang="de-DE" sz="1600" dirty="0"/>
            <a:t> </a:t>
          </a:r>
          <a:r>
            <a:rPr lang="de-DE" sz="1600" dirty="0" err="1"/>
            <a:t>the</a:t>
          </a:r>
          <a:r>
            <a:rPr lang="de-DE" sz="1600" dirty="0"/>
            <a:t> </a:t>
          </a:r>
          <a:r>
            <a:rPr lang="de-DE" sz="1600" dirty="0" err="1"/>
            <a:t>data</a:t>
          </a:r>
          <a:r>
            <a:rPr lang="de-DE" sz="1600" dirty="0"/>
            <a:t> </a:t>
          </a:r>
          <a:r>
            <a:rPr lang="de-DE" sz="1600" dirty="0" err="1"/>
            <a:t>into</a:t>
          </a:r>
          <a:r>
            <a:rPr lang="de-DE" sz="1600" dirty="0"/>
            <a:t> </a:t>
          </a:r>
          <a:r>
            <a:rPr lang="de-DE" sz="1600" dirty="0" err="1"/>
            <a:t>training</a:t>
          </a:r>
          <a:r>
            <a:rPr lang="de-DE" sz="1600" dirty="0"/>
            <a:t> and </a:t>
          </a:r>
          <a:r>
            <a:rPr lang="de-DE" sz="1600" dirty="0" err="1"/>
            <a:t>calibration</a:t>
          </a:r>
          <a:r>
            <a:rPr lang="de-DE" sz="1600" dirty="0"/>
            <a:t> </a:t>
          </a:r>
          <a:r>
            <a:rPr lang="de-DE" sz="1600" dirty="0" err="1"/>
            <a:t>sets</a:t>
          </a:r>
          <a:r>
            <a:rPr lang="de-DE" sz="1600" dirty="0"/>
            <a:t>. The </a:t>
          </a:r>
          <a:r>
            <a:rPr lang="de-DE" sz="1600" dirty="0" err="1"/>
            <a:t>model</a:t>
          </a:r>
          <a:r>
            <a:rPr lang="de-DE" sz="1600" dirty="0"/>
            <a:t> </a:t>
          </a:r>
          <a:r>
            <a:rPr lang="de-DE" sz="1600" dirty="0" err="1"/>
            <a:t>is</a:t>
          </a:r>
          <a:r>
            <a:rPr lang="de-DE" sz="1600" dirty="0"/>
            <a:t> </a:t>
          </a:r>
          <a:r>
            <a:rPr lang="de-DE" sz="1600" dirty="0" err="1"/>
            <a:t>trained</a:t>
          </a:r>
          <a:r>
            <a:rPr lang="de-DE" sz="1600" dirty="0"/>
            <a:t> </a:t>
          </a:r>
          <a:r>
            <a:rPr lang="de-DE" sz="1600" dirty="0" err="1"/>
            <a:t>once</a:t>
          </a:r>
          <a:r>
            <a:rPr lang="de-DE" sz="1600" dirty="0"/>
            <a:t> on </a:t>
          </a:r>
          <a:r>
            <a:rPr lang="de-DE" sz="1600" dirty="0" err="1"/>
            <a:t>the</a:t>
          </a:r>
          <a:r>
            <a:rPr lang="de-DE" sz="1600" dirty="0"/>
            <a:t> </a:t>
          </a:r>
          <a:r>
            <a:rPr lang="de-DE" sz="1600" dirty="0" err="1"/>
            <a:t>training</a:t>
          </a:r>
          <a:r>
            <a:rPr lang="de-DE" sz="1600" dirty="0"/>
            <a:t> </a:t>
          </a:r>
          <a:r>
            <a:rPr lang="de-DE" sz="1600" dirty="0" err="1"/>
            <a:t>set</a:t>
          </a:r>
          <a:r>
            <a:rPr lang="de-DE" sz="1600" dirty="0"/>
            <a:t>, and </a:t>
          </a:r>
          <a:r>
            <a:rPr lang="de-DE" sz="1600" dirty="0" err="1"/>
            <a:t>the</a:t>
          </a:r>
          <a:r>
            <a:rPr lang="de-DE" sz="1600" dirty="0"/>
            <a:t> </a:t>
          </a:r>
          <a:r>
            <a:rPr lang="de-DE" sz="1600" dirty="0" err="1"/>
            <a:t>calibration</a:t>
          </a:r>
          <a:r>
            <a:rPr lang="de-DE" sz="1600" dirty="0"/>
            <a:t> </a:t>
          </a:r>
          <a:r>
            <a:rPr lang="de-DE" sz="1600" dirty="0" err="1"/>
            <a:t>set</a:t>
          </a:r>
          <a:r>
            <a:rPr lang="de-DE" sz="1600" dirty="0"/>
            <a:t> </a:t>
          </a:r>
          <a:r>
            <a:rPr lang="de-DE" sz="1600" dirty="0" err="1"/>
            <a:t>is</a:t>
          </a:r>
          <a:r>
            <a:rPr lang="de-DE" sz="1600" dirty="0"/>
            <a:t> </a:t>
          </a:r>
          <a:r>
            <a:rPr lang="de-DE" sz="1600" dirty="0" err="1"/>
            <a:t>used</a:t>
          </a:r>
          <a:r>
            <a:rPr lang="de-DE" sz="1600" dirty="0"/>
            <a:t> </a:t>
          </a:r>
          <a:r>
            <a:rPr lang="de-DE" sz="1600" dirty="0" err="1"/>
            <a:t>to</a:t>
          </a:r>
          <a:r>
            <a:rPr lang="de-DE" sz="1600" dirty="0"/>
            <a:t> </a:t>
          </a:r>
          <a:r>
            <a:rPr lang="de-DE" sz="1600" dirty="0" err="1"/>
            <a:t>adjust</a:t>
          </a:r>
          <a:r>
            <a:rPr lang="de-DE" sz="1600" dirty="0"/>
            <a:t> </a:t>
          </a:r>
          <a:r>
            <a:rPr lang="de-DE" sz="1600" dirty="0" err="1"/>
            <a:t>the</a:t>
          </a:r>
          <a:r>
            <a:rPr lang="de-DE" sz="1600" dirty="0"/>
            <a:t> </a:t>
          </a:r>
          <a:r>
            <a:rPr lang="de-DE" sz="1600" dirty="0" err="1"/>
            <a:t>prediction</a:t>
          </a:r>
          <a:r>
            <a:rPr lang="de-DE" sz="1600" dirty="0"/>
            <a:t> </a:t>
          </a:r>
          <a:r>
            <a:rPr lang="de-DE" sz="1600" dirty="0" err="1"/>
            <a:t>intervals</a:t>
          </a:r>
          <a:r>
            <a:rPr lang="de-DE" sz="1600" dirty="0"/>
            <a:t>. </a:t>
          </a:r>
          <a:r>
            <a:rPr lang="de-DE" sz="1600" dirty="0" err="1"/>
            <a:t>It‘s</a:t>
          </a:r>
          <a:r>
            <a:rPr lang="de-DE" sz="1600" dirty="0"/>
            <a:t> </a:t>
          </a:r>
          <a:r>
            <a:rPr lang="de-DE" sz="1600" dirty="0" err="1"/>
            <a:t>the</a:t>
          </a:r>
          <a:r>
            <a:rPr lang="de-DE" sz="1600" dirty="0"/>
            <a:t> </a:t>
          </a:r>
          <a:r>
            <a:rPr lang="de-DE" sz="1600" dirty="0" err="1"/>
            <a:t>computationally</a:t>
          </a:r>
          <a:r>
            <a:rPr lang="de-DE" sz="1600" dirty="0"/>
            <a:t> </a:t>
          </a:r>
          <a:r>
            <a:rPr lang="de-DE" sz="1600" dirty="0" err="1"/>
            <a:t>efficient</a:t>
          </a:r>
          <a:r>
            <a:rPr lang="de-DE" sz="1600" dirty="0"/>
            <a:t> variant.</a:t>
          </a:r>
          <a:endParaRPr lang="en-US" sz="1600" dirty="0"/>
        </a:p>
      </dgm:t>
    </dgm:pt>
    <dgm:pt modelId="{E2116ABB-3057-4CAC-A1D6-DA098586DAD5}" type="parTrans" cxnId="{FCA5D7C1-6C36-4EC0-9CEF-77D5D1368BEB}">
      <dgm:prSet/>
      <dgm:spPr/>
      <dgm:t>
        <a:bodyPr/>
        <a:lstStyle/>
        <a:p>
          <a:endParaRPr lang="en-US"/>
        </a:p>
      </dgm:t>
    </dgm:pt>
    <dgm:pt modelId="{C3D9228E-3B76-4678-A9FF-254B77D0FC31}" type="sibTrans" cxnId="{FCA5D7C1-6C36-4EC0-9CEF-77D5D1368BEB}">
      <dgm:prSet/>
      <dgm:spPr/>
      <dgm:t>
        <a:bodyPr/>
        <a:lstStyle/>
        <a:p>
          <a:pPr>
            <a:lnSpc>
              <a:spcPct val="100000"/>
            </a:lnSpc>
          </a:pPr>
          <a:endParaRPr lang="en-US"/>
        </a:p>
      </dgm:t>
    </dgm:pt>
    <dgm:pt modelId="{C01D24A1-2E1A-4982-978F-490B5EF1AF5B}">
      <dgm:prSet custT="1"/>
      <dgm:spPr/>
      <dgm:t>
        <a:bodyPr/>
        <a:lstStyle/>
        <a:p>
          <a:pPr>
            <a:lnSpc>
              <a:spcPct val="100000"/>
            </a:lnSpc>
          </a:pPr>
          <a:r>
            <a:rPr lang="de-DE" sz="1600" b="1" dirty="0"/>
            <a:t>Cross-</a:t>
          </a:r>
          <a:r>
            <a:rPr lang="de-DE" sz="1600" b="1" dirty="0" err="1"/>
            <a:t>Conformal</a:t>
          </a:r>
          <a:r>
            <a:rPr lang="de-DE" sz="1600" b="1" dirty="0"/>
            <a:t> </a:t>
          </a:r>
          <a:r>
            <a:rPr lang="de-DE" sz="1600" b="1" dirty="0" err="1"/>
            <a:t>prediction</a:t>
          </a:r>
          <a:r>
            <a:rPr lang="de-DE" sz="1600" dirty="0"/>
            <a:t> </a:t>
          </a:r>
        </a:p>
        <a:p>
          <a:pPr>
            <a:lnSpc>
              <a:spcPct val="100000"/>
            </a:lnSpc>
          </a:pPr>
          <a:r>
            <a:rPr lang="de-DE" sz="1600" dirty="0" err="1"/>
            <a:t>is</a:t>
          </a:r>
          <a:r>
            <a:rPr lang="de-DE" sz="1600" dirty="0"/>
            <a:t> a </a:t>
          </a:r>
          <a:r>
            <a:rPr lang="de-DE" sz="1600" dirty="0" err="1"/>
            <a:t>resampling-based</a:t>
          </a:r>
          <a:r>
            <a:rPr lang="de-DE" sz="1600" dirty="0"/>
            <a:t> </a:t>
          </a:r>
          <a:r>
            <a:rPr lang="de-DE" sz="1600" dirty="0" err="1"/>
            <a:t>method</a:t>
          </a:r>
          <a:r>
            <a:rPr lang="de-DE" sz="1600" dirty="0"/>
            <a:t> </a:t>
          </a:r>
          <a:r>
            <a:rPr lang="de-DE" sz="1600" dirty="0" err="1"/>
            <a:t>that</a:t>
          </a:r>
          <a:r>
            <a:rPr lang="de-DE" sz="1600" dirty="0"/>
            <a:t> </a:t>
          </a:r>
          <a:r>
            <a:rPr lang="de-DE" sz="1600" dirty="0" err="1"/>
            <a:t>generalises</a:t>
          </a:r>
          <a:r>
            <a:rPr lang="de-DE" sz="1600" dirty="0"/>
            <a:t> </a:t>
          </a:r>
          <a:r>
            <a:rPr lang="de-DE" sz="1600" dirty="0" err="1"/>
            <a:t>the</a:t>
          </a:r>
          <a:r>
            <a:rPr lang="de-DE" sz="1600" dirty="0"/>
            <a:t> </a:t>
          </a:r>
          <a:r>
            <a:rPr lang="de-DE" sz="1600" dirty="0" err="1"/>
            <a:t>split</a:t>
          </a:r>
          <a:r>
            <a:rPr lang="de-DE" sz="1600" dirty="0"/>
            <a:t> </a:t>
          </a:r>
          <a:r>
            <a:rPr lang="de-DE" sz="1600" dirty="0" err="1"/>
            <a:t>conformal</a:t>
          </a:r>
          <a:r>
            <a:rPr lang="de-DE" sz="1600" dirty="0"/>
            <a:t> </a:t>
          </a:r>
          <a:r>
            <a:rPr lang="de-DE" sz="1600" dirty="0" err="1"/>
            <a:t>prediction</a:t>
          </a:r>
          <a:r>
            <a:rPr lang="de-DE" sz="1600" dirty="0"/>
            <a:t>. Data </a:t>
          </a:r>
          <a:r>
            <a:rPr lang="de-DE" sz="1600" dirty="0" err="1"/>
            <a:t>is</a:t>
          </a:r>
          <a:r>
            <a:rPr lang="de-DE" sz="1600" dirty="0"/>
            <a:t> </a:t>
          </a:r>
          <a:r>
            <a:rPr lang="de-DE" sz="1600" dirty="0" err="1"/>
            <a:t>split</a:t>
          </a:r>
          <a:r>
            <a:rPr lang="de-DE" sz="1600" dirty="0"/>
            <a:t> </a:t>
          </a:r>
          <a:r>
            <a:rPr lang="de-DE" sz="1600" dirty="0" err="1"/>
            <a:t>into</a:t>
          </a:r>
          <a:r>
            <a:rPr lang="de-DE" sz="1600" dirty="0"/>
            <a:t> K </a:t>
          </a:r>
          <a:r>
            <a:rPr lang="de-DE" sz="1600" dirty="0" err="1"/>
            <a:t>folds</a:t>
          </a:r>
          <a:r>
            <a:rPr lang="de-DE" sz="1600" dirty="0"/>
            <a:t>; </a:t>
          </a:r>
          <a:r>
            <a:rPr lang="de-DE" sz="1600" dirty="0" err="1"/>
            <a:t>for</a:t>
          </a:r>
          <a:r>
            <a:rPr lang="de-DE" sz="1600" dirty="0"/>
            <a:t> </a:t>
          </a:r>
          <a:r>
            <a:rPr lang="de-DE" sz="1600" dirty="0" err="1"/>
            <a:t>each</a:t>
          </a:r>
          <a:r>
            <a:rPr lang="de-DE" sz="1600" dirty="0"/>
            <a:t> </a:t>
          </a:r>
          <a:r>
            <a:rPr lang="de-DE" sz="1600" dirty="0" err="1"/>
            <a:t>fold</a:t>
          </a:r>
          <a:r>
            <a:rPr lang="de-DE" sz="1600" dirty="0"/>
            <a:t>, </a:t>
          </a:r>
          <a:r>
            <a:rPr lang="de-DE" sz="1600" dirty="0" err="1"/>
            <a:t>the</a:t>
          </a:r>
          <a:r>
            <a:rPr lang="de-DE" sz="1600" dirty="0"/>
            <a:t> </a:t>
          </a:r>
          <a:r>
            <a:rPr lang="de-DE" sz="1600" dirty="0" err="1"/>
            <a:t>model</a:t>
          </a:r>
          <a:r>
            <a:rPr lang="de-DE" sz="1600" dirty="0"/>
            <a:t> </a:t>
          </a:r>
          <a:r>
            <a:rPr lang="de-DE" sz="1600" dirty="0" err="1"/>
            <a:t>is</a:t>
          </a:r>
          <a:r>
            <a:rPr lang="de-DE" sz="1600" dirty="0"/>
            <a:t> </a:t>
          </a:r>
          <a:r>
            <a:rPr lang="de-DE" sz="1600" dirty="0" err="1"/>
            <a:t>trained</a:t>
          </a:r>
          <a:r>
            <a:rPr lang="de-DE" sz="1600" dirty="0"/>
            <a:t> on </a:t>
          </a:r>
          <a:r>
            <a:rPr lang="de-DE" sz="1600" dirty="0" err="1"/>
            <a:t>the</a:t>
          </a:r>
          <a:r>
            <a:rPr lang="de-DE" sz="1600" dirty="0"/>
            <a:t> </a:t>
          </a:r>
          <a:r>
            <a:rPr lang="de-DE" sz="1600" dirty="0" err="1"/>
            <a:t>remaining</a:t>
          </a:r>
          <a:r>
            <a:rPr lang="de-DE" sz="1600" dirty="0"/>
            <a:t> K-1 </a:t>
          </a:r>
          <a:r>
            <a:rPr lang="de-DE" sz="1600" dirty="0" err="1"/>
            <a:t>folds</a:t>
          </a:r>
          <a:r>
            <a:rPr lang="de-DE" sz="1600" dirty="0"/>
            <a:t>, and </a:t>
          </a:r>
          <a:r>
            <a:rPr lang="de-DE" sz="1600" dirty="0" err="1"/>
            <a:t>the</a:t>
          </a:r>
          <a:r>
            <a:rPr lang="de-DE" sz="1600" dirty="0"/>
            <a:t> </a:t>
          </a:r>
          <a:r>
            <a:rPr lang="de-DE" sz="1600" dirty="0" err="1"/>
            <a:t>prediction</a:t>
          </a:r>
          <a:r>
            <a:rPr lang="de-DE" sz="1600" dirty="0"/>
            <a:t> </a:t>
          </a:r>
          <a:r>
            <a:rPr lang="de-DE" sz="1600" dirty="0" err="1"/>
            <a:t>interval</a:t>
          </a:r>
          <a:r>
            <a:rPr lang="de-DE" sz="1600" dirty="0"/>
            <a:t> </a:t>
          </a:r>
          <a:r>
            <a:rPr lang="de-DE" sz="1600" dirty="0" err="1"/>
            <a:t>is</a:t>
          </a:r>
          <a:r>
            <a:rPr lang="de-DE" sz="1600" dirty="0"/>
            <a:t> </a:t>
          </a:r>
          <a:r>
            <a:rPr lang="de-DE" sz="1600" dirty="0" err="1"/>
            <a:t>computed</a:t>
          </a:r>
          <a:r>
            <a:rPr lang="de-DE" sz="1600" dirty="0"/>
            <a:t> on </a:t>
          </a:r>
          <a:r>
            <a:rPr lang="de-DE" sz="1600" dirty="0" err="1"/>
            <a:t>the</a:t>
          </a:r>
          <a:r>
            <a:rPr lang="de-DE" sz="1600" dirty="0"/>
            <a:t> </a:t>
          </a:r>
          <a:r>
            <a:rPr lang="de-DE" sz="1600" dirty="0" err="1"/>
            <a:t>left</a:t>
          </a:r>
          <a:r>
            <a:rPr lang="de-DE" sz="1600" dirty="0"/>
            <a:t>-out </a:t>
          </a:r>
          <a:r>
            <a:rPr lang="de-DE" sz="1600" dirty="0" err="1"/>
            <a:t>fold</a:t>
          </a:r>
          <a:r>
            <a:rPr lang="de-DE" sz="1600" dirty="0"/>
            <a:t>. The final </a:t>
          </a:r>
          <a:r>
            <a:rPr lang="de-DE" sz="1600" dirty="0" err="1"/>
            <a:t>prediction</a:t>
          </a:r>
          <a:r>
            <a:rPr lang="de-DE" sz="1600" dirty="0"/>
            <a:t> </a:t>
          </a:r>
          <a:r>
            <a:rPr lang="de-DE" sz="1600" dirty="0" err="1"/>
            <a:t>interval</a:t>
          </a:r>
          <a:r>
            <a:rPr lang="de-DE" sz="1600" dirty="0"/>
            <a:t> </a:t>
          </a:r>
          <a:r>
            <a:rPr lang="de-DE" sz="1600" dirty="0" err="1"/>
            <a:t>is</a:t>
          </a:r>
          <a:r>
            <a:rPr lang="de-DE" sz="1600" dirty="0"/>
            <a:t> </a:t>
          </a:r>
          <a:r>
            <a:rPr lang="de-DE" sz="1600" dirty="0" err="1"/>
            <a:t>built</a:t>
          </a:r>
          <a:r>
            <a:rPr lang="de-DE" sz="1600" dirty="0"/>
            <a:t> </a:t>
          </a:r>
          <a:r>
            <a:rPr lang="de-DE" sz="1600" dirty="0" err="1"/>
            <a:t>by</a:t>
          </a:r>
          <a:r>
            <a:rPr lang="de-DE" sz="1600" dirty="0"/>
            <a:t> </a:t>
          </a:r>
          <a:r>
            <a:rPr lang="de-DE" sz="1600" dirty="0" err="1"/>
            <a:t>aggregating</a:t>
          </a:r>
          <a:r>
            <a:rPr lang="de-DE" sz="1600" dirty="0"/>
            <a:t> </a:t>
          </a:r>
          <a:r>
            <a:rPr lang="de-DE" sz="1600" dirty="0" err="1"/>
            <a:t>results</a:t>
          </a:r>
          <a:r>
            <a:rPr lang="de-DE" sz="1600" dirty="0"/>
            <a:t> </a:t>
          </a:r>
          <a:r>
            <a:rPr lang="de-DE" sz="1600" dirty="0" err="1"/>
            <a:t>across</a:t>
          </a:r>
          <a:r>
            <a:rPr lang="de-DE" sz="1600" dirty="0"/>
            <a:t> all </a:t>
          </a:r>
          <a:r>
            <a:rPr lang="de-DE" sz="1600" dirty="0" err="1"/>
            <a:t>partitions</a:t>
          </a:r>
          <a:r>
            <a:rPr lang="de-DE" sz="1600" dirty="0"/>
            <a:t>.    </a:t>
          </a:r>
          <a:endParaRPr lang="en-US" sz="1600" dirty="0"/>
        </a:p>
      </dgm:t>
    </dgm:pt>
    <dgm:pt modelId="{46FC323A-1D00-443F-BEA8-5C29C16D4E2B}" type="sibTrans" cxnId="{49F2719B-0820-4A4A-B7E3-6D19D9EABB04}">
      <dgm:prSet/>
      <dgm:spPr/>
      <dgm:t>
        <a:bodyPr/>
        <a:lstStyle/>
        <a:p>
          <a:endParaRPr lang="en-US"/>
        </a:p>
      </dgm:t>
    </dgm:pt>
    <dgm:pt modelId="{7D97D933-3F36-4718-80DC-945E03BA2253}" type="parTrans" cxnId="{49F2719B-0820-4A4A-B7E3-6D19D9EABB04}">
      <dgm:prSet/>
      <dgm:spPr/>
      <dgm:t>
        <a:bodyPr/>
        <a:lstStyle/>
        <a:p>
          <a:endParaRPr lang="en-US"/>
        </a:p>
      </dgm:t>
    </dgm:pt>
    <dgm:pt modelId="{610FFF7C-ACED-45D6-8BC6-A22BADF2F24E}" type="pres">
      <dgm:prSet presAssocID="{593EC17E-37E7-43D5-AD74-55A1C1395E76}" presName="root" presStyleCnt="0">
        <dgm:presLayoutVars>
          <dgm:dir/>
          <dgm:resizeHandles val="exact"/>
        </dgm:presLayoutVars>
      </dgm:prSet>
      <dgm:spPr/>
    </dgm:pt>
    <dgm:pt modelId="{16A64C01-88D9-43E8-88B5-012B180AC989}" type="pres">
      <dgm:prSet presAssocID="{593EC17E-37E7-43D5-AD74-55A1C1395E76}" presName="container" presStyleCnt="0">
        <dgm:presLayoutVars>
          <dgm:dir/>
          <dgm:resizeHandles val="exact"/>
        </dgm:presLayoutVars>
      </dgm:prSet>
      <dgm:spPr/>
    </dgm:pt>
    <dgm:pt modelId="{779949A6-E1B0-4441-A51F-F10ACAB1B68E}" type="pres">
      <dgm:prSet presAssocID="{2048D3F4-B9D1-43AC-A8CC-31538DA1B69C}" presName="compNode" presStyleCnt="0"/>
      <dgm:spPr/>
    </dgm:pt>
    <dgm:pt modelId="{761F8229-2245-436B-A29E-52E5C89CEBB1}" type="pres">
      <dgm:prSet presAssocID="{2048D3F4-B9D1-43AC-A8CC-31538DA1B69C}" presName="iconBgRect" presStyleLbl="bgShp" presStyleIdx="0" presStyleCnt="3"/>
      <dgm:spPr/>
    </dgm:pt>
    <dgm:pt modelId="{09C32B70-10A8-4CED-B4EE-F9C2C7FFB05B}" type="pres">
      <dgm:prSet presAssocID="{2048D3F4-B9D1-43AC-A8CC-31538DA1B6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236ED19-2D56-453E-AA25-CD8D9DF4335D}" type="pres">
      <dgm:prSet presAssocID="{2048D3F4-B9D1-43AC-A8CC-31538DA1B69C}" presName="spaceRect" presStyleCnt="0"/>
      <dgm:spPr/>
    </dgm:pt>
    <dgm:pt modelId="{45FAE2FF-610E-4100-BDE5-31C9D965EAB8}" type="pres">
      <dgm:prSet presAssocID="{2048D3F4-B9D1-43AC-A8CC-31538DA1B69C}" presName="textRect" presStyleLbl="revTx" presStyleIdx="0" presStyleCnt="3">
        <dgm:presLayoutVars>
          <dgm:chMax val="1"/>
          <dgm:chPref val="1"/>
        </dgm:presLayoutVars>
      </dgm:prSet>
      <dgm:spPr/>
    </dgm:pt>
    <dgm:pt modelId="{07348D39-0E71-4417-A9D2-6C05CD9B1E81}" type="pres">
      <dgm:prSet presAssocID="{2ECD7D8A-D4B1-4D4F-8C39-310C03117333}" presName="sibTrans" presStyleLbl="sibTrans2D1" presStyleIdx="0" presStyleCnt="0"/>
      <dgm:spPr/>
    </dgm:pt>
    <dgm:pt modelId="{DF71BBEF-2CB3-4C2F-98A0-A0BAA8D4AF06}" type="pres">
      <dgm:prSet presAssocID="{E6C125BB-5592-446B-96C2-895333BF2BDC}" presName="compNode" presStyleCnt="0"/>
      <dgm:spPr/>
    </dgm:pt>
    <dgm:pt modelId="{C8DCD722-B9C0-4C32-A0C0-E19838EF8071}" type="pres">
      <dgm:prSet presAssocID="{E6C125BB-5592-446B-96C2-895333BF2BDC}" presName="iconBgRect" presStyleLbl="bgShp" presStyleIdx="1" presStyleCnt="3"/>
      <dgm:spPr/>
    </dgm:pt>
    <dgm:pt modelId="{5D7F2746-BB17-4EED-BCDF-B8B90FBF8CDE}" type="pres">
      <dgm:prSet presAssocID="{E6C125BB-5592-446B-96C2-895333BF2B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e"/>
        </a:ext>
      </dgm:extLst>
    </dgm:pt>
    <dgm:pt modelId="{7D29BEC8-FC7B-4E5F-98CD-7994E974DE7E}" type="pres">
      <dgm:prSet presAssocID="{E6C125BB-5592-446B-96C2-895333BF2BDC}" presName="spaceRect" presStyleCnt="0"/>
      <dgm:spPr/>
    </dgm:pt>
    <dgm:pt modelId="{62BDD2EA-7320-44D6-BE08-5B2606D49BE8}" type="pres">
      <dgm:prSet presAssocID="{E6C125BB-5592-446B-96C2-895333BF2BDC}" presName="textRect" presStyleLbl="revTx" presStyleIdx="1" presStyleCnt="3">
        <dgm:presLayoutVars>
          <dgm:chMax val="1"/>
          <dgm:chPref val="1"/>
        </dgm:presLayoutVars>
      </dgm:prSet>
      <dgm:spPr/>
    </dgm:pt>
    <dgm:pt modelId="{2361E29B-FBAF-422F-A123-6ADAD3C4162F}" type="pres">
      <dgm:prSet presAssocID="{C3D9228E-3B76-4678-A9FF-254B77D0FC31}" presName="sibTrans" presStyleLbl="sibTrans2D1" presStyleIdx="0" presStyleCnt="0"/>
      <dgm:spPr/>
    </dgm:pt>
    <dgm:pt modelId="{55C8ECB2-F1CB-49EF-AF79-5FEEA276CE05}" type="pres">
      <dgm:prSet presAssocID="{C01D24A1-2E1A-4982-978F-490B5EF1AF5B}" presName="compNode" presStyleCnt="0"/>
      <dgm:spPr/>
    </dgm:pt>
    <dgm:pt modelId="{94F3E914-8EAF-40A8-806D-76E5C1A37760}" type="pres">
      <dgm:prSet presAssocID="{C01D24A1-2E1A-4982-978F-490B5EF1AF5B}" presName="iconBgRect" presStyleLbl="bgShp" presStyleIdx="2" presStyleCnt="3"/>
      <dgm:spPr/>
    </dgm:pt>
    <dgm:pt modelId="{DBA7F862-3C1A-4B32-BF29-2152FE5BC586}" type="pres">
      <dgm:prSet presAssocID="{C01D24A1-2E1A-4982-978F-490B5EF1AF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agramma di flusso"/>
        </a:ext>
      </dgm:extLst>
    </dgm:pt>
    <dgm:pt modelId="{AAA0B1EA-2AA6-4AC2-AD74-4D7F16C992AE}" type="pres">
      <dgm:prSet presAssocID="{C01D24A1-2E1A-4982-978F-490B5EF1AF5B}" presName="spaceRect" presStyleCnt="0"/>
      <dgm:spPr/>
    </dgm:pt>
    <dgm:pt modelId="{0129ABAC-13E1-46BB-9D06-29C615C20481}" type="pres">
      <dgm:prSet presAssocID="{C01D24A1-2E1A-4982-978F-490B5EF1AF5B}" presName="textRect" presStyleLbl="revTx" presStyleIdx="2" presStyleCnt="3" custScaleY="90909">
        <dgm:presLayoutVars>
          <dgm:chMax val="1"/>
          <dgm:chPref val="1"/>
        </dgm:presLayoutVars>
      </dgm:prSet>
      <dgm:spPr/>
    </dgm:pt>
  </dgm:ptLst>
  <dgm:cxnLst>
    <dgm:cxn modelId="{74F9C723-B839-48CF-802D-5F03D4FDC195}" type="presOf" srcId="{C3D9228E-3B76-4678-A9FF-254B77D0FC31}" destId="{2361E29B-FBAF-422F-A123-6ADAD3C4162F}" srcOrd="0" destOrd="0" presId="urn:microsoft.com/office/officeart/2018/2/layout/IconCircleList"/>
    <dgm:cxn modelId="{C0884C36-8A29-4501-8F1D-CE632EF4C51F}" type="presOf" srcId="{E6C125BB-5592-446B-96C2-895333BF2BDC}" destId="{62BDD2EA-7320-44D6-BE08-5B2606D49BE8}" srcOrd="0" destOrd="0" presId="urn:microsoft.com/office/officeart/2018/2/layout/IconCircleList"/>
    <dgm:cxn modelId="{D4DF3570-A527-4CDC-BD7A-ECA29D731EB7}" type="presOf" srcId="{2ECD7D8A-D4B1-4D4F-8C39-310C03117333}" destId="{07348D39-0E71-4417-A9D2-6C05CD9B1E81}" srcOrd="0" destOrd="0" presId="urn:microsoft.com/office/officeart/2018/2/layout/IconCircleList"/>
    <dgm:cxn modelId="{3E1EC651-FFB5-45FB-A193-995FAA1385B9}" type="presOf" srcId="{593EC17E-37E7-43D5-AD74-55A1C1395E76}" destId="{610FFF7C-ACED-45D6-8BC6-A22BADF2F24E}" srcOrd="0" destOrd="0" presId="urn:microsoft.com/office/officeart/2018/2/layout/IconCircleList"/>
    <dgm:cxn modelId="{C2AB597C-634F-48AC-A94B-238705EC44DB}" type="presOf" srcId="{2048D3F4-B9D1-43AC-A8CC-31538DA1B69C}" destId="{45FAE2FF-610E-4100-BDE5-31C9D965EAB8}" srcOrd="0" destOrd="0" presId="urn:microsoft.com/office/officeart/2018/2/layout/IconCircleList"/>
    <dgm:cxn modelId="{189A397D-A196-4F93-93E1-C9BAB49C0EB1}" srcId="{593EC17E-37E7-43D5-AD74-55A1C1395E76}" destId="{2048D3F4-B9D1-43AC-A8CC-31538DA1B69C}" srcOrd="0" destOrd="0" parTransId="{B08771D8-B0A5-4442-9D3F-528459AC9FF7}" sibTransId="{2ECD7D8A-D4B1-4D4F-8C39-310C03117333}"/>
    <dgm:cxn modelId="{49F2719B-0820-4A4A-B7E3-6D19D9EABB04}" srcId="{593EC17E-37E7-43D5-AD74-55A1C1395E76}" destId="{C01D24A1-2E1A-4982-978F-490B5EF1AF5B}" srcOrd="2" destOrd="0" parTransId="{7D97D933-3F36-4718-80DC-945E03BA2253}" sibTransId="{46FC323A-1D00-443F-BEA8-5C29C16D4E2B}"/>
    <dgm:cxn modelId="{FCA5D7C1-6C36-4EC0-9CEF-77D5D1368BEB}" srcId="{593EC17E-37E7-43D5-AD74-55A1C1395E76}" destId="{E6C125BB-5592-446B-96C2-895333BF2BDC}" srcOrd="1" destOrd="0" parTransId="{E2116ABB-3057-4CAC-A1D6-DA098586DAD5}" sibTransId="{C3D9228E-3B76-4678-A9FF-254B77D0FC31}"/>
    <dgm:cxn modelId="{61E93CF0-AD8C-4C40-B378-379C12393AF0}" type="presOf" srcId="{C01D24A1-2E1A-4982-978F-490B5EF1AF5B}" destId="{0129ABAC-13E1-46BB-9D06-29C615C20481}" srcOrd="0" destOrd="0" presId="urn:microsoft.com/office/officeart/2018/2/layout/IconCircleList"/>
    <dgm:cxn modelId="{7625328B-0019-40F6-9198-62DF716BC9FD}" type="presParOf" srcId="{610FFF7C-ACED-45D6-8BC6-A22BADF2F24E}" destId="{16A64C01-88D9-43E8-88B5-012B180AC989}" srcOrd="0" destOrd="0" presId="urn:microsoft.com/office/officeart/2018/2/layout/IconCircleList"/>
    <dgm:cxn modelId="{CDCF4C9A-C3CB-452A-B069-D848DA349625}" type="presParOf" srcId="{16A64C01-88D9-43E8-88B5-012B180AC989}" destId="{779949A6-E1B0-4441-A51F-F10ACAB1B68E}" srcOrd="0" destOrd="0" presId="urn:microsoft.com/office/officeart/2018/2/layout/IconCircleList"/>
    <dgm:cxn modelId="{2687E953-71E1-4965-BC69-10A7783572D3}" type="presParOf" srcId="{779949A6-E1B0-4441-A51F-F10ACAB1B68E}" destId="{761F8229-2245-436B-A29E-52E5C89CEBB1}" srcOrd="0" destOrd="0" presId="urn:microsoft.com/office/officeart/2018/2/layout/IconCircleList"/>
    <dgm:cxn modelId="{9FDA2549-7EBB-49DB-AF98-C0316D0D3D26}" type="presParOf" srcId="{779949A6-E1B0-4441-A51F-F10ACAB1B68E}" destId="{09C32B70-10A8-4CED-B4EE-F9C2C7FFB05B}" srcOrd="1" destOrd="0" presId="urn:microsoft.com/office/officeart/2018/2/layout/IconCircleList"/>
    <dgm:cxn modelId="{2AF50F12-63F7-43EB-9AD6-0634D919D7B4}" type="presParOf" srcId="{779949A6-E1B0-4441-A51F-F10ACAB1B68E}" destId="{5236ED19-2D56-453E-AA25-CD8D9DF4335D}" srcOrd="2" destOrd="0" presId="urn:microsoft.com/office/officeart/2018/2/layout/IconCircleList"/>
    <dgm:cxn modelId="{A9172FB7-B162-4F77-8678-168D992D0957}" type="presParOf" srcId="{779949A6-E1B0-4441-A51F-F10ACAB1B68E}" destId="{45FAE2FF-610E-4100-BDE5-31C9D965EAB8}" srcOrd="3" destOrd="0" presId="urn:microsoft.com/office/officeart/2018/2/layout/IconCircleList"/>
    <dgm:cxn modelId="{EB97CA34-834B-4BB3-AED5-D52809E7F3FC}" type="presParOf" srcId="{16A64C01-88D9-43E8-88B5-012B180AC989}" destId="{07348D39-0E71-4417-A9D2-6C05CD9B1E81}" srcOrd="1" destOrd="0" presId="urn:microsoft.com/office/officeart/2018/2/layout/IconCircleList"/>
    <dgm:cxn modelId="{FEF25F71-9195-4ABE-A300-904FC3399110}" type="presParOf" srcId="{16A64C01-88D9-43E8-88B5-012B180AC989}" destId="{DF71BBEF-2CB3-4C2F-98A0-A0BAA8D4AF06}" srcOrd="2" destOrd="0" presId="urn:microsoft.com/office/officeart/2018/2/layout/IconCircleList"/>
    <dgm:cxn modelId="{2D8BE75E-E2FF-4632-BE76-DC774080C7E0}" type="presParOf" srcId="{DF71BBEF-2CB3-4C2F-98A0-A0BAA8D4AF06}" destId="{C8DCD722-B9C0-4C32-A0C0-E19838EF8071}" srcOrd="0" destOrd="0" presId="urn:microsoft.com/office/officeart/2018/2/layout/IconCircleList"/>
    <dgm:cxn modelId="{A6CCB41C-C9D7-44C8-BB8D-3CF579B728C7}" type="presParOf" srcId="{DF71BBEF-2CB3-4C2F-98A0-A0BAA8D4AF06}" destId="{5D7F2746-BB17-4EED-BCDF-B8B90FBF8CDE}" srcOrd="1" destOrd="0" presId="urn:microsoft.com/office/officeart/2018/2/layout/IconCircleList"/>
    <dgm:cxn modelId="{BF0C01E0-EF32-414E-919F-7E6958B024E1}" type="presParOf" srcId="{DF71BBEF-2CB3-4C2F-98A0-A0BAA8D4AF06}" destId="{7D29BEC8-FC7B-4E5F-98CD-7994E974DE7E}" srcOrd="2" destOrd="0" presId="urn:microsoft.com/office/officeart/2018/2/layout/IconCircleList"/>
    <dgm:cxn modelId="{BE255052-810D-4F2D-B4A6-10708C995FB2}" type="presParOf" srcId="{DF71BBEF-2CB3-4C2F-98A0-A0BAA8D4AF06}" destId="{62BDD2EA-7320-44D6-BE08-5B2606D49BE8}" srcOrd="3" destOrd="0" presId="urn:microsoft.com/office/officeart/2018/2/layout/IconCircleList"/>
    <dgm:cxn modelId="{D1B240AA-2DE3-4617-86BC-9C2B9B8194B9}" type="presParOf" srcId="{16A64C01-88D9-43E8-88B5-012B180AC989}" destId="{2361E29B-FBAF-422F-A123-6ADAD3C4162F}" srcOrd="3" destOrd="0" presId="urn:microsoft.com/office/officeart/2018/2/layout/IconCircleList"/>
    <dgm:cxn modelId="{C2B916E7-C72B-4477-8478-A9773A1ADEC9}" type="presParOf" srcId="{16A64C01-88D9-43E8-88B5-012B180AC989}" destId="{55C8ECB2-F1CB-49EF-AF79-5FEEA276CE05}" srcOrd="4" destOrd="0" presId="urn:microsoft.com/office/officeart/2018/2/layout/IconCircleList"/>
    <dgm:cxn modelId="{3095ADBE-7BA5-4FCB-8580-77F5CFE709B8}" type="presParOf" srcId="{55C8ECB2-F1CB-49EF-AF79-5FEEA276CE05}" destId="{94F3E914-8EAF-40A8-806D-76E5C1A37760}" srcOrd="0" destOrd="0" presId="urn:microsoft.com/office/officeart/2018/2/layout/IconCircleList"/>
    <dgm:cxn modelId="{E3C0D2AF-0312-4F8B-A36F-CA69B48655D1}" type="presParOf" srcId="{55C8ECB2-F1CB-49EF-AF79-5FEEA276CE05}" destId="{DBA7F862-3C1A-4B32-BF29-2152FE5BC586}" srcOrd="1" destOrd="0" presId="urn:microsoft.com/office/officeart/2018/2/layout/IconCircleList"/>
    <dgm:cxn modelId="{044C442C-6BC6-4EE1-BC92-22820ED72EFF}" type="presParOf" srcId="{55C8ECB2-F1CB-49EF-AF79-5FEEA276CE05}" destId="{AAA0B1EA-2AA6-4AC2-AD74-4D7F16C992AE}" srcOrd="2" destOrd="0" presId="urn:microsoft.com/office/officeart/2018/2/layout/IconCircleList"/>
    <dgm:cxn modelId="{F235D21B-7EA6-4BC5-BDDA-09318637F67E}" type="presParOf" srcId="{55C8ECB2-F1CB-49EF-AF79-5FEEA276CE05}" destId="{0129ABAC-13E1-46BB-9D06-29C615C2048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099A82-0D56-4260-94DE-EA519E05258D}" type="doc">
      <dgm:prSet loTypeId="urn:microsoft.com/office/officeart/2005/8/layout/arrow5" loCatId="relationship" qsTypeId="urn:microsoft.com/office/officeart/2005/8/quickstyle/simple1" qsCatId="simple" csTypeId="urn:microsoft.com/office/officeart/2005/8/colors/accent6_2" csCatId="accent6" phldr="1"/>
      <dgm:spPr/>
      <dgm:t>
        <a:bodyPr/>
        <a:lstStyle/>
        <a:p>
          <a:endParaRPr lang="it-IT"/>
        </a:p>
      </dgm:t>
    </dgm:pt>
    <dgm:pt modelId="{D490C96B-0068-4271-B722-6BAA76912304}">
      <dgm:prSet phldrT="[Testo]" custT="1"/>
      <dgm:spPr/>
      <dgm:t>
        <a:bodyPr/>
        <a:lstStyle/>
        <a:p>
          <a:r>
            <a:rPr lang="it-IT" sz="1200" dirty="0">
              <a:solidFill>
                <a:schemeClr val="bg1"/>
              </a:solidFill>
              <a:latin typeface="Verdana" panose="020B0604030504040204" pitchFamily="34" charset="0"/>
              <a:ea typeface="Verdana" panose="020B0604030504040204" pitchFamily="34" charset="0"/>
            </a:rPr>
            <a:t>Non </a:t>
          </a:r>
          <a:r>
            <a:rPr lang="it-IT" sz="1200" dirty="0" err="1">
              <a:solidFill>
                <a:schemeClr val="bg1"/>
              </a:solidFill>
              <a:latin typeface="Verdana" panose="020B0604030504040204" pitchFamily="34" charset="0"/>
              <a:ea typeface="Verdana" panose="020B0604030504040204" pitchFamily="34" charset="0"/>
            </a:rPr>
            <a:t>Conformity</a:t>
          </a:r>
          <a:r>
            <a:rPr lang="it-IT" sz="1200" dirty="0">
              <a:solidFill>
                <a:schemeClr val="bg1"/>
              </a:solidFill>
              <a:latin typeface="Verdana" panose="020B0604030504040204" pitchFamily="34" charset="0"/>
              <a:ea typeface="Verdana" panose="020B0604030504040204" pitchFamily="34" charset="0"/>
            </a:rPr>
            <a:t> Score</a:t>
          </a:r>
        </a:p>
      </dgm:t>
    </dgm:pt>
    <dgm:pt modelId="{2CDCCD8D-DE7D-4BAD-AA8D-F570E87E8830}" type="parTrans" cxnId="{C91E75E6-9616-45DA-B14B-FA7042447504}">
      <dgm:prSet/>
      <dgm:spPr/>
      <dgm:t>
        <a:bodyPr/>
        <a:lstStyle/>
        <a:p>
          <a:endParaRPr lang="it-IT"/>
        </a:p>
      </dgm:t>
    </dgm:pt>
    <dgm:pt modelId="{48CA64D4-378D-403C-92F1-E63DDF9F8165}" type="sibTrans" cxnId="{C91E75E6-9616-45DA-B14B-FA7042447504}">
      <dgm:prSet/>
      <dgm:spPr/>
      <dgm:t>
        <a:bodyPr/>
        <a:lstStyle/>
        <a:p>
          <a:endParaRPr lang="it-IT"/>
        </a:p>
      </dgm:t>
    </dgm:pt>
    <dgm:pt modelId="{343D2EA3-6C90-4FBD-AD53-8724A33C9588}">
      <dgm:prSet phldrT="[Testo]" custT="1"/>
      <dgm:spPr/>
      <dgm:t>
        <a:bodyPr/>
        <a:lstStyle/>
        <a:p>
          <a:r>
            <a:rPr lang="it-IT" sz="1200" dirty="0" err="1">
              <a:solidFill>
                <a:schemeClr val="bg1"/>
              </a:solidFill>
              <a:latin typeface="Verdana" panose="020B0604030504040204" pitchFamily="34" charset="0"/>
              <a:ea typeface="Verdana" panose="020B0604030504040204" pitchFamily="34" charset="0"/>
            </a:rPr>
            <a:t>Miscoverage</a:t>
          </a:r>
          <a:r>
            <a:rPr lang="it-IT" sz="1200" dirty="0">
              <a:solidFill>
                <a:schemeClr val="bg1"/>
              </a:solidFill>
              <a:latin typeface="Verdana" panose="020B0604030504040204" pitchFamily="34" charset="0"/>
              <a:ea typeface="Verdana" panose="020B0604030504040204" pitchFamily="34" charset="0"/>
            </a:rPr>
            <a:t> rate/Coverage</a:t>
          </a:r>
        </a:p>
      </dgm:t>
    </dgm:pt>
    <dgm:pt modelId="{91C15A5C-5532-4D4A-B157-38F760C711EA}" type="parTrans" cxnId="{AA507A87-959E-48D3-9489-365D73BBB691}">
      <dgm:prSet/>
      <dgm:spPr/>
      <dgm:t>
        <a:bodyPr/>
        <a:lstStyle/>
        <a:p>
          <a:endParaRPr lang="it-IT"/>
        </a:p>
      </dgm:t>
    </dgm:pt>
    <dgm:pt modelId="{D4FFD6FD-1477-47F2-8EF3-E15581DD2B29}" type="sibTrans" cxnId="{AA507A87-959E-48D3-9489-365D73BBB691}">
      <dgm:prSet/>
      <dgm:spPr/>
      <dgm:t>
        <a:bodyPr/>
        <a:lstStyle/>
        <a:p>
          <a:endParaRPr lang="it-IT"/>
        </a:p>
      </dgm:t>
    </dgm:pt>
    <dgm:pt modelId="{4B354D9B-0F0F-4366-9747-62DA148AB3F4}">
      <dgm:prSet phldrT="[Testo]" custT="1"/>
      <dgm:spPr/>
      <dgm:t>
        <a:bodyPr/>
        <a:lstStyle/>
        <a:p>
          <a:r>
            <a:rPr lang="it-IT" sz="1200" dirty="0">
              <a:latin typeface="Verdana" panose="020B0604030504040204" pitchFamily="34" charset="0"/>
              <a:ea typeface="Verdana" panose="020B0604030504040204" pitchFamily="34" charset="0"/>
            </a:rPr>
            <a:t>Data </a:t>
          </a:r>
          <a:r>
            <a:rPr lang="it-IT" sz="1200" dirty="0">
              <a:solidFill>
                <a:schemeClr val="bg1"/>
              </a:solidFill>
              <a:latin typeface="Verdana" panose="020B0604030504040204" pitchFamily="34" charset="0"/>
              <a:ea typeface="Verdana" panose="020B0604030504040204" pitchFamily="34" charset="0"/>
            </a:rPr>
            <a:t>Splitting (optional </a:t>
          </a:r>
          <a:r>
            <a:rPr lang="it-IT" sz="1200" dirty="0" err="1">
              <a:solidFill>
                <a:schemeClr val="bg1"/>
              </a:solidFill>
              <a:latin typeface="Verdana" panose="020B0604030504040204" pitchFamily="34" charset="0"/>
              <a:ea typeface="Verdana" panose="020B0604030504040204" pitchFamily="34" charset="0"/>
            </a:rPr>
            <a:t>but</a:t>
          </a:r>
          <a:r>
            <a:rPr lang="it-IT" sz="1200" dirty="0">
              <a:solidFill>
                <a:schemeClr val="bg1"/>
              </a:solidFill>
              <a:latin typeface="Verdana" panose="020B0604030504040204" pitchFamily="34" charset="0"/>
              <a:ea typeface="Verdana" panose="020B0604030504040204" pitchFamily="34" charset="0"/>
            </a:rPr>
            <a:t> common)</a:t>
          </a:r>
        </a:p>
      </dgm:t>
    </dgm:pt>
    <dgm:pt modelId="{0DBBC73B-094B-45DE-A884-82CA11DDA9AE}" type="parTrans" cxnId="{DE28D2E7-D98D-459E-B157-83514D78D3F0}">
      <dgm:prSet/>
      <dgm:spPr/>
      <dgm:t>
        <a:bodyPr/>
        <a:lstStyle/>
        <a:p>
          <a:endParaRPr lang="it-IT"/>
        </a:p>
      </dgm:t>
    </dgm:pt>
    <dgm:pt modelId="{8FC8F7AB-2639-4866-8B35-1542C62A02AB}" type="sibTrans" cxnId="{DE28D2E7-D98D-459E-B157-83514D78D3F0}">
      <dgm:prSet/>
      <dgm:spPr/>
      <dgm:t>
        <a:bodyPr/>
        <a:lstStyle/>
        <a:p>
          <a:endParaRPr lang="it-IT"/>
        </a:p>
      </dgm:t>
    </dgm:pt>
    <dgm:pt modelId="{112CA399-D789-4F0F-B8E6-0CD53A683BC3}">
      <dgm:prSet phldrT="[Testo]" custT="1"/>
      <dgm:spPr/>
      <dgm:t>
        <a:bodyPr/>
        <a:lstStyle/>
        <a:p>
          <a:r>
            <a:rPr lang="it-IT" sz="1200" dirty="0">
              <a:solidFill>
                <a:schemeClr val="bg1"/>
              </a:solidFill>
              <a:latin typeface="Verdana" panose="020B0604030504040204" pitchFamily="34" charset="0"/>
              <a:ea typeface="Verdana" panose="020B0604030504040204" pitchFamily="34" charset="0"/>
            </a:rPr>
            <a:t>Train the model</a:t>
          </a:r>
        </a:p>
      </dgm:t>
    </dgm:pt>
    <dgm:pt modelId="{EAC8BC0F-D706-4AC1-A54C-663BB4312C26}" type="parTrans" cxnId="{7562E6F0-EECF-4533-861B-BD90FEBA40A2}">
      <dgm:prSet/>
      <dgm:spPr/>
      <dgm:t>
        <a:bodyPr/>
        <a:lstStyle/>
        <a:p>
          <a:endParaRPr lang="it-IT"/>
        </a:p>
      </dgm:t>
    </dgm:pt>
    <dgm:pt modelId="{83AF7CB8-F17C-4104-A32E-7E871F12FD9F}" type="sibTrans" cxnId="{7562E6F0-EECF-4533-861B-BD90FEBA40A2}">
      <dgm:prSet/>
      <dgm:spPr/>
      <dgm:t>
        <a:bodyPr/>
        <a:lstStyle/>
        <a:p>
          <a:endParaRPr lang="it-IT"/>
        </a:p>
      </dgm:t>
    </dgm:pt>
    <dgm:pt modelId="{1B3EEB0D-7584-4F28-BF29-F8E01994B86B}">
      <dgm:prSet phldrT="[Testo]" custT="1"/>
      <dgm:spPr/>
      <dgm:t>
        <a:bodyPr/>
        <a:lstStyle/>
        <a:p>
          <a:r>
            <a:rPr lang="it-IT" sz="1200" dirty="0">
              <a:solidFill>
                <a:schemeClr val="bg1"/>
              </a:solidFill>
              <a:latin typeface="Verdana" panose="020B0604030504040204" pitchFamily="34" charset="0"/>
              <a:ea typeface="Verdana" panose="020B0604030504040204" pitchFamily="34" charset="0"/>
            </a:rPr>
            <a:t>Calibrate the model</a:t>
          </a:r>
        </a:p>
      </dgm:t>
    </dgm:pt>
    <dgm:pt modelId="{5CB70973-AC1C-437F-BE40-744E9A3AED09}" type="parTrans" cxnId="{ADEC990A-5701-470B-A43C-22FE7D2CEBD7}">
      <dgm:prSet/>
      <dgm:spPr/>
      <dgm:t>
        <a:bodyPr/>
        <a:lstStyle/>
        <a:p>
          <a:endParaRPr lang="it-IT"/>
        </a:p>
      </dgm:t>
    </dgm:pt>
    <dgm:pt modelId="{29B29AB2-541B-40C1-8769-A1A6AD2DF7C4}" type="sibTrans" cxnId="{ADEC990A-5701-470B-A43C-22FE7D2CEBD7}">
      <dgm:prSet/>
      <dgm:spPr/>
      <dgm:t>
        <a:bodyPr/>
        <a:lstStyle/>
        <a:p>
          <a:endParaRPr lang="it-IT"/>
        </a:p>
      </dgm:t>
    </dgm:pt>
    <dgm:pt modelId="{0582A05C-159C-4746-A5FB-B48272EE1E7A}">
      <dgm:prSet phldrT="[Testo]" custT="1"/>
      <dgm:spPr/>
      <dgm:t>
        <a:bodyPr/>
        <a:lstStyle/>
        <a:p>
          <a:r>
            <a:rPr lang="it-IT" sz="1200" dirty="0" err="1">
              <a:solidFill>
                <a:schemeClr val="bg1"/>
              </a:solidFill>
              <a:latin typeface="Verdana" panose="020B0604030504040204" pitchFamily="34" charset="0"/>
              <a:ea typeface="Verdana" panose="020B0604030504040204" pitchFamily="34" charset="0"/>
            </a:rPr>
            <a:t>Prediction</a:t>
          </a:r>
          <a:r>
            <a:rPr lang="it-IT" sz="1200" dirty="0">
              <a:solidFill>
                <a:schemeClr val="bg1"/>
              </a:solidFill>
              <a:latin typeface="Verdana" panose="020B0604030504040204" pitchFamily="34" charset="0"/>
              <a:ea typeface="Verdana" panose="020B0604030504040204" pitchFamily="34" charset="0"/>
            </a:rPr>
            <a:t> on </a:t>
          </a:r>
          <a:r>
            <a:rPr lang="it-IT" sz="1200" dirty="0" err="1">
              <a:solidFill>
                <a:schemeClr val="bg1"/>
              </a:solidFill>
              <a:latin typeface="Verdana" panose="020B0604030504040204" pitchFamily="34" charset="0"/>
              <a:ea typeface="Verdana" panose="020B0604030504040204" pitchFamily="34" charset="0"/>
            </a:rPr>
            <a:t>unseen</a:t>
          </a:r>
          <a:r>
            <a:rPr lang="it-IT" sz="1200" dirty="0">
              <a:solidFill>
                <a:schemeClr val="bg1"/>
              </a:solidFill>
              <a:latin typeface="Verdana" panose="020B0604030504040204" pitchFamily="34" charset="0"/>
              <a:ea typeface="Verdana" panose="020B0604030504040204" pitchFamily="34" charset="0"/>
            </a:rPr>
            <a:t> data</a:t>
          </a:r>
        </a:p>
      </dgm:t>
    </dgm:pt>
    <dgm:pt modelId="{33F5BC90-3489-45CA-8EC0-F1BC631BBD30}" type="parTrans" cxnId="{667A27F4-E222-4716-B707-68FC482D8890}">
      <dgm:prSet/>
      <dgm:spPr/>
      <dgm:t>
        <a:bodyPr/>
        <a:lstStyle/>
        <a:p>
          <a:endParaRPr lang="it-IT"/>
        </a:p>
      </dgm:t>
    </dgm:pt>
    <dgm:pt modelId="{1E9D0019-CA7E-4857-81CE-B2558588276A}" type="sibTrans" cxnId="{667A27F4-E222-4716-B707-68FC482D8890}">
      <dgm:prSet/>
      <dgm:spPr/>
      <dgm:t>
        <a:bodyPr/>
        <a:lstStyle/>
        <a:p>
          <a:endParaRPr lang="it-IT"/>
        </a:p>
      </dgm:t>
    </dgm:pt>
    <dgm:pt modelId="{AC7B52B1-1A88-4B9A-9046-201BC14199B7}" type="pres">
      <dgm:prSet presAssocID="{65099A82-0D56-4260-94DE-EA519E05258D}" presName="diagram" presStyleCnt="0">
        <dgm:presLayoutVars>
          <dgm:dir/>
          <dgm:resizeHandles val="exact"/>
        </dgm:presLayoutVars>
      </dgm:prSet>
      <dgm:spPr/>
    </dgm:pt>
    <dgm:pt modelId="{F034F8C8-A94E-44DF-BEA6-6088E6BCF493}" type="pres">
      <dgm:prSet presAssocID="{D490C96B-0068-4271-B722-6BAA76912304}" presName="arrow" presStyleLbl="node1" presStyleIdx="0" presStyleCnt="6">
        <dgm:presLayoutVars>
          <dgm:bulletEnabled val="1"/>
        </dgm:presLayoutVars>
      </dgm:prSet>
      <dgm:spPr/>
    </dgm:pt>
    <dgm:pt modelId="{BFE512B4-E169-48E3-B993-85E1FA939792}" type="pres">
      <dgm:prSet presAssocID="{343D2EA3-6C90-4FBD-AD53-8724A33C9588}" presName="arrow" presStyleLbl="node1" presStyleIdx="1" presStyleCnt="6" custScaleY="108056">
        <dgm:presLayoutVars>
          <dgm:bulletEnabled val="1"/>
        </dgm:presLayoutVars>
      </dgm:prSet>
      <dgm:spPr/>
    </dgm:pt>
    <dgm:pt modelId="{1228B9E9-EA4F-4041-BDE5-2E9379392D9D}" type="pres">
      <dgm:prSet presAssocID="{4B354D9B-0F0F-4366-9747-62DA148AB3F4}" presName="arrow" presStyleLbl="node1" presStyleIdx="2" presStyleCnt="6">
        <dgm:presLayoutVars>
          <dgm:bulletEnabled val="1"/>
        </dgm:presLayoutVars>
      </dgm:prSet>
      <dgm:spPr/>
    </dgm:pt>
    <dgm:pt modelId="{F09E21DD-DD9C-44BA-A3AF-060D5E67EFA3}" type="pres">
      <dgm:prSet presAssocID="{112CA399-D789-4F0F-B8E6-0CD53A683BC3}" presName="arrow" presStyleLbl="node1" presStyleIdx="3" presStyleCnt="6">
        <dgm:presLayoutVars>
          <dgm:bulletEnabled val="1"/>
        </dgm:presLayoutVars>
      </dgm:prSet>
      <dgm:spPr/>
    </dgm:pt>
    <dgm:pt modelId="{CB472A82-FE27-4162-A079-ADA24BB84857}" type="pres">
      <dgm:prSet presAssocID="{1B3EEB0D-7584-4F28-BF29-F8E01994B86B}" presName="arrow" presStyleLbl="node1" presStyleIdx="4" presStyleCnt="6">
        <dgm:presLayoutVars>
          <dgm:bulletEnabled val="1"/>
        </dgm:presLayoutVars>
      </dgm:prSet>
      <dgm:spPr/>
    </dgm:pt>
    <dgm:pt modelId="{2F1FECE0-E2D3-4C7C-941F-72F52102395D}" type="pres">
      <dgm:prSet presAssocID="{0582A05C-159C-4746-A5FB-B48272EE1E7A}" presName="arrow" presStyleLbl="node1" presStyleIdx="5" presStyleCnt="6">
        <dgm:presLayoutVars>
          <dgm:bulletEnabled val="1"/>
        </dgm:presLayoutVars>
      </dgm:prSet>
      <dgm:spPr/>
    </dgm:pt>
  </dgm:ptLst>
  <dgm:cxnLst>
    <dgm:cxn modelId="{ADEC990A-5701-470B-A43C-22FE7D2CEBD7}" srcId="{65099A82-0D56-4260-94DE-EA519E05258D}" destId="{1B3EEB0D-7584-4F28-BF29-F8E01994B86B}" srcOrd="4" destOrd="0" parTransId="{5CB70973-AC1C-437F-BE40-744E9A3AED09}" sibTransId="{29B29AB2-541B-40C1-8769-A1A6AD2DF7C4}"/>
    <dgm:cxn modelId="{D2371E2E-A379-4649-9E4B-E2261801DD1A}" type="presOf" srcId="{1B3EEB0D-7584-4F28-BF29-F8E01994B86B}" destId="{CB472A82-FE27-4162-A079-ADA24BB84857}" srcOrd="0" destOrd="0" presId="urn:microsoft.com/office/officeart/2005/8/layout/arrow5"/>
    <dgm:cxn modelId="{11EE4132-F2D5-46B1-8316-103C195DA97B}" type="presOf" srcId="{343D2EA3-6C90-4FBD-AD53-8724A33C9588}" destId="{BFE512B4-E169-48E3-B993-85E1FA939792}" srcOrd="0" destOrd="0" presId="urn:microsoft.com/office/officeart/2005/8/layout/arrow5"/>
    <dgm:cxn modelId="{0CCFE05B-0F6C-49DA-88B4-8671DD8B79D2}" type="presOf" srcId="{D490C96B-0068-4271-B722-6BAA76912304}" destId="{F034F8C8-A94E-44DF-BEA6-6088E6BCF493}" srcOrd="0" destOrd="0" presId="urn:microsoft.com/office/officeart/2005/8/layout/arrow5"/>
    <dgm:cxn modelId="{904B4281-F058-48DE-97B8-FB2AD7A2F522}" type="presOf" srcId="{112CA399-D789-4F0F-B8E6-0CD53A683BC3}" destId="{F09E21DD-DD9C-44BA-A3AF-060D5E67EFA3}" srcOrd="0" destOrd="0" presId="urn:microsoft.com/office/officeart/2005/8/layout/arrow5"/>
    <dgm:cxn modelId="{AA507A87-959E-48D3-9489-365D73BBB691}" srcId="{65099A82-0D56-4260-94DE-EA519E05258D}" destId="{343D2EA3-6C90-4FBD-AD53-8724A33C9588}" srcOrd="1" destOrd="0" parTransId="{91C15A5C-5532-4D4A-B157-38F760C711EA}" sibTransId="{D4FFD6FD-1477-47F2-8EF3-E15581DD2B29}"/>
    <dgm:cxn modelId="{9219C492-17C2-48D0-B23E-07DE34072D79}" type="presOf" srcId="{65099A82-0D56-4260-94DE-EA519E05258D}" destId="{AC7B52B1-1A88-4B9A-9046-201BC14199B7}" srcOrd="0" destOrd="0" presId="urn:microsoft.com/office/officeart/2005/8/layout/arrow5"/>
    <dgm:cxn modelId="{447C8DA5-D2EF-417E-A401-324B9C29E830}" type="presOf" srcId="{0582A05C-159C-4746-A5FB-B48272EE1E7A}" destId="{2F1FECE0-E2D3-4C7C-941F-72F52102395D}" srcOrd="0" destOrd="0" presId="urn:microsoft.com/office/officeart/2005/8/layout/arrow5"/>
    <dgm:cxn modelId="{C91E75E6-9616-45DA-B14B-FA7042447504}" srcId="{65099A82-0D56-4260-94DE-EA519E05258D}" destId="{D490C96B-0068-4271-B722-6BAA76912304}" srcOrd="0" destOrd="0" parTransId="{2CDCCD8D-DE7D-4BAD-AA8D-F570E87E8830}" sibTransId="{48CA64D4-378D-403C-92F1-E63DDF9F8165}"/>
    <dgm:cxn modelId="{DE28D2E7-D98D-459E-B157-83514D78D3F0}" srcId="{65099A82-0D56-4260-94DE-EA519E05258D}" destId="{4B354D9B-0F0F-4366-9747-62DA148AB3F4}" srcOrd="2" destOrd="0" parTransId="{0DBBC73B-094B-45DE-A884-82CA11DDA9AE}" sibTransId="{8FC8F7AB-2639-4866-8B35-1542C62A02AB}"/>
    <dgm:cxn modelId="{7562E6F0-EECF-4533-861B-BD90FEBA40A2}" srcId="{65099A82-0D56-4260-94DE-EA519E05258D}" destId="{112CA399-D789-4F0F-B8E6-0CD53A683BC3}" srcOrd="3" destOrd="0" parTransId="{EAC8BC0F-D706-4AC1-A54C-663BB4312C26}" sibTransId="{83AF7CB8-F17C-4104-A32E-7E871F12FD9F}"/>
    <dgm:cxn modelId="{667A27F4-E222-4716-B707-68FC482D8890}" srcId="{65099A82-0D56-4260-94DE-EA519E05258D}" destId="{0582A05C-159C-4746-A5FB-B48272EE1E7A}" srcOrd="5" destOrd="0" parTransId="{33F5BC90-3489-45CA-8EC0-F1BC631BBD30}" sibTransId="{1E9D0019-CA7E-4857-81CE-B2558588276A}"/>
    <dgm:cxn modelId="{6E3E9AF5-24B5-4181-8B28-40E1CE804E8B}" type="presOf" srcId="{4B354D9B-0F0F-4366-9747-62DA148AB3F4}" destId="{1228B9E9-EA4F-4041-BDE5-2E9379392D9D}" srcOrd="0" destOrd="0" presId="urn:microsoft.com/office/officeart/2005/8/layout/arrow5"/>
    <dgm:cxn modelId="{C2EDB194-9DCC-4EC6-9687-52BD47484321}" type="presParOf" srcId="{AC7B52B1-1A88-4B9A-9046-201BC14199B7}" destId="{F034F8C8-A94E-44DF-BEA6-6088E6BCF493}" srcOrd="0" destOrd="0" presId="urn:microsoft.com/office/officeart/2005/8/layout/arrow5"/>
    <dgm:cxn modelId="{CE9C43A7-6B45-49D8-9E8A-75DFDB8CF48B}" type="presParOf" srcId="{AC7B52B1-1A88-4B9A-9046-201BC14199B7}" destId="{BFE512B4-E169-48E3-B993-85E1FA939792}" srcOrd="1" destOrd="0" presId="urn:microsoft.com/office/officeart/2005/8/layout/arrow5"/>
    <dgm:cxn modelId="{BB66EF03-E6C0-4F89-8FA9-DAF11BCE650F}" type="presParOf" srcId="{AC7B52B1-1A88-4B9A-9046-201BC14199B7}" destId="{1228B9E9-EA4F-4041-BDE5-2E9379392D9D}" srcOrd="2" destOrd="0" presId="urn:microsoft.com/office/officeart/2005/8/layout/arrow5"/>
    <dgm:cxn modelId="{8A15AE4F-A3A5-414B-9085-14659E482478}" type="presParOf" srcId="{AC7B52B1-1A88-4B9A-9046-201BC14199B7}" destId="{F09E21DD-DD9C-44BA-A3AF-060D5E67EFA3}" srcOrd="3" destOrd="0" presId="urn:microsoft.com/office/officeart/2005/8/layout/arrow5"/>
    <dgm:cxn modelId="{E3B6395C-C3A0-443D-936C-BBE666EEF0BD}" type="presParOf" srcId="{AC7B52B1-1A88-4B9A-9046-201BC14199B7}" destId="{CB472A82-FE27-4162-A079-ADA24BB84857}" srcOrd="4" destOrd="0" presId="urn:microsoft.com/office/officeart/2005/8/layout/arrow5"/>
    <dgm:cxn modelId="{2512AD2C-A04D-4F80-9C24-6A5715E51D36}" type="presParOf" srcId="{AC7B52B1-1A88-4B9A-9046-201BC14199B7}" destId="{2F1FECE0-E2D3-4C7C-941F-72F52102395D}" srcOrd="5"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2E39CB-8F52-4590-8D6E-FFA9CD7130CE}" type="doc">
      <dgm:prSet loTypeId="urn:microsoft.com/office/officeart/2005/8/layout/pyramid2" loCatId="pyramid" qsTypeId="urn:microsoft.com/office/officeart/2005/8/quickstyle/simple1" qsCatId="simple" csTypeId="urn:microsoft.com/office/officeart/2005/8/colors/accent1_2" csCatId="accent1" phldr="1"/>
      <dgm:spPr/>
    </dgm:pt>
    <dgm:pt modelId="{D3F2F7D2-0F59-41AB-ACAD-0CE76ADEF3E5}">
      <dgm:prSet phldrT="[Testo]"/>
      <dgm:spPr/>
      <dgm:t>
        <a:bodyPr/>
        <a:lstStyle/>
        <a:p>
          <a:r>
            <a:rPr lang="it-IT" dirty="0" err="1"/>
            <a:t>Removed</a:t>
          </a:r>
          <a:r>
            <a:rPr lang="it-IT" dirty="0"/>
            <a:t> </a:t>
          </a:r>
          <a:r>
            <a:rPr lang="it-IT" dirty="0" err="1"/>
            <a:t>Outliers</a:t>
          </a:r>
          <a:r>
            <a:rPr lang="it-IT" dirty="0"/>
            <a:t> with </a:t>
          </a:r>
          <a:r>
            <a:rPr lang="it-IT" dirty="0" err="1"/>
            <a:t>Isolation</a:t>
          </a:r>
          <a:r>
            <a:rPr lang="it-IT" dirty="0"/>
            <a:t> </a:t>
          </a:r>
          <a:r>
            <a:rPr lang="it-IT" dirty="0" err="1"/>
            <a:t>Forest</a:t>
          </a:r>
          <a:endParaRPr lang="it-IT" dirty="0"/>
        </a:p>
      </dgm:t>
    </dgm:pt>
    <dgm:pt modelId="{2B652D94-9B89-4E67-AB86-D7BDC22A8AB3}" type="parTrans" cxnId="{D35DDFF8-5A16-41BF-BEE2-957D58047771}">
      <dgm:prSet/>
      <dgm:spPr/>
      <dgm:t>
        <a:bodyPr/>
        <a:lstStyle/>
        <a:p>
          <a:endParaRPr lang="it-IT"/>
        </a:p>
      </dgm:t>
    </dgm:pt>
    <dgm:pt modelId="{D578BCEA-CC41-49BA-8C13-FD3F3DAD2EDB}" type="sibTrans" cxnId="{D35DDFF8-5A16-41BF-BEE2-957D58047771}">
      <dgm:prSet/>
      <dgm:spPr/>
      <dgm:t>
        <a:bodyPr/>
        <a:lstStyle/>
        <a:p>
          <a:endParaRPr lang="it-IT"/>
        </a:p>
      </dgm:t>
    </dgm:pt>
    <dgm:pt modelId="{D75B2B96-0A5D-4865-8127-3B6A94F68D15}">
      <dgm:prSet phldrT="[Testo]"/>
      <dgm:spPr/>
      <dgm:t>
        <a:bodyPr/>
        <a:lstStyle/>
        <a:p>
          <a:r>
            <a:rPr lang="it-IT" dirty="0" err="1"/>
            <a:t>Removed</a:t>
          </a:r>
          <a:r>
            <a:rPr lang="it-IT" dirty="0"/>
            <a:t> Zero </a:t>
          </a:r>
          <a:r>
            <a:rPr lang="it-IT" dirty="0" err="1"/>
            <a:t>Variance</a:t>
          </a:r>
          <a:r>
            <a:rPr lang="it-IT" dirty="0"/>
            <a:t> and </a:t>
          </a:r>
          <a:r>
            <a:rPr lang="it-IT" dirty="0" err="1"/>
            <a:t>Correlated</a:t>
          </a:r>
          <a:r>
            <a:rPr lang="it-IT" dirty="0"/>
            <a:t> </a:t>
          </a:r>
          <a:r>
            <a:rPr lang="it-IT" dirty="0" err="1"/>
            <a:t>Predictors</a:t>
          </a:r>
          <a:endParaRPr lang="it-IT" dirty="0"/>
        </a:p>
      </dgm:t>
    </dgm:pt>
    <dgm:pt modelId="{353F8971-84C9-4A9A-8654-DC15981FFE2B}" type="parTrans" cxnId="{18C70F38-7B30-4A60-B009-92A82BF529E2}">
      <dgm:prSet/>
      <dgm:spPr/>
      <dgm:t>
        <a:bodyPr/>
        <a:lstStyle/>
        <a:p>
          <a:endParaRPr lang="it-IT"/>
        </a:p>
      </dgm:t>
    </dgm:pt>
    <dgm:pt modelId="{380DAE01-BDDD-46D1-B6F3-AB20685627D5}" type="sibTrans" cxnId="{18C70F38-7B30-4A60-B009-92A82BF529E2}">
      <dgm:prSet/>
      <dgm:spPr/>
      <dgm:t>
        <a:bodyPr/>
        <a:lstStyle/>
        <a:p>
          <a:endParaRPr lang="it-IT"/>
        </a:p>
      </dgm:t>
    </dgm:pt>
    <dgm:pt modelId="{602C5847-2D0E-45A6-950C-30286C572729}" type="pres">
      <dgm:prSet presAssocID="{A72E39CB-8F52-4590-8D6E-FFA9CD7130CE}" presName="compositeShape" presStyleCnt="0">
        <dgm:presLayoutVars>
          <dgm:dir/>
          <dgm:resizeHandles/>
        </dgm:presLayoutVars>
      </dgm:prSet>
      <dgm:spPr/>
    </dgm:pt>
    <dgm:pt modelId="{36F99D75-E1DA-458C-B072-5AD8CB65AC27}" type="pres">
      <dgm:prSet presAssocID="{A72E39CB-8F52-4590-8D6E-FFA9CD7130CE}" presName="pyramid" presStyleLbl="node1" presStyleIdx="0" presStyleCnt="1"/>
      <dgm:spPr/>
    </dgm:pt>
    <dgm:pt modelId="{7249C270-122F-4CBB-8691-E16BDED2B572}" type="pres">
      <dgm:prSet presAssocID="{A72E39CB-8F52-4590-8D6E-FFA9CD7130CE}" presName="theList" presStyleCnt="0"/>
      <dgm:spPr/>
    </dgm:pt>
    <dgm:pt modelId="{84D62BFD-9402-4251-8600-974156EC108F}" type="pres">
      <dgm:prSet presAssocID="{D3F2F7D2-0F59-41AB-ACAD-0CE76ADEF3E5}" presName="aNode" presStyleLbl="fgAcc1" presStyleIdx="0" presStyleCnt="2">
        <dgm:presLayoutVars>
          <dgm:bulletEnabled val="1"/>
        </dgm:presLayoutVars>
      </dgm:prSet>
      <dgm:spPr/>
    </dgm:pt>
    <dgm:pt modelId="{334302DA-3BA9-44B8-A5DE-8FC39942C799}" type="pres">
      <dgm:prSet presAssocID="{D3F2F7D2-0F59-41AB-ACAD-0CE76ADEF3E5}" presName="aSpace" presStyleCnt="0"/>
      <dgm:spPr/>
    </dgm:pt>
    <dgm:pt modelId="{573CE739-D022-4A5A-B739-D1370C5F0444}" type="pres">
      <dgm:prSet presAssocID="{D75B2B96-0A5D-4865-8127-3B6A94F68D15}" presName="aNode" presStyleLbl="fgAcc1" presStyleIdx="1" presStyleCnt="2">
        <dgm:presLayoutVars>
          <dgm:bulletEnabled val="1"/>
        </dgm:presLayoutVars>
      </dgm:prSet>
      <dgm:spPr/>
    </dgm:pt>
    <dgm:pt modelId="{73A95994-FAC1-4155-A94F-F76BCF00A0C3}" type="pres">
      <dgm:prSet presAssocID="{D75B2B96-0A5D-4865-8127-3B6A94F68D15}" presName="aSpace" presStyleCnt="0"/>
      <dgm:spPr/>
    </dgm:pt>
  </dgm:ptLst>
  <dgm:cxnLst>
    <dgm:cxn modelId="{18C70F38-7B30-4A60-B009-92A82BF529E2}" srcId="{A72E39CB-8F52-4590-8D6E-FFA9CD7130CE}" destId="{D75B2B96-0A5D-4865-8127-3B6A94F68D15}" srcOrd="1" destOrd="0" parTransId="{353F8971-84C9-4A9A-8654-DC15981FFE2B}" sibTransId="{380DAE01-BDDD-46D1-B6F3-AB20685627D5}"/>
    <dgm:cxn modelId="{AFB00352-530A-488A-A9D5-ECF321BE7524}" type="presOf" srcId="{A72E39CB-8F52-4590-8D6E-FFA9CD7130CE}" destId="{602C5847-2D0E-45A6-950C-30286C572729}" srcOrd="0" destOrd="0" presId="urn:microsoft.com/office/officeart/2005/8/layout/pyramid2"/>
    <dgm:cxn modelId="{D503EF90-1C15-4D1E-A3B2-0C42732FBA4C}" type="presOf" srcId="{D3F2F7D2-0F59-41AB-ACAD-0CE76ADEF3E5}" destId="{84D62BFD-9402-4251-8600-974156EC108F}" srcOrd="0" destOrd="0" presId="urn:microsoft.com/office/officeart/2005/8/layout/pyramid2"/>
    <dgm:cxn modelId="{DD000BD3-546E-4A31-B45C-A91F774588BF}" type="presOf" srcId="{D75B2B96-0A5D-4865-8127-3B6A94F68D15}" destId="{573CE739-D022-4A5A-B739-D1370C5F0444}" srcOrd="0" destOrd="0" presId="urn:microsoft.com/office/officeart/2005/8/layout/pyramid2"/>
    <dgm:cxn modelId="{D35DDFF8-5A16-41BF-BEE2-957D58047771}" srcId="{A72E39CB-8F52-4590-8D6E-FFA9CD7130CE}" destId="{D3F2F7D2-0F59-41AB-ACAD-0CE76ADEF3E5}" srcOrd="0" destOrd="0" parTransId="{2B652D94-9B89-4E67-AB86-D7BDC22A8AB3}" sibTransId="{D578BCEA-CC41-49BA-8C13-FD3F3DAD2EDB}"/>
    <dgm:cxn modelId="{66C45BB7-A0EC-4737-B500-C17EC840FC25}" type="presParOf" srcId="{602C5847-2D0E-45A6-950C-30286C572729}" destId="{36F99D75-E1DA-458C-B072-5AD8CB65AC27}" srcOrd="0" destOrd="0" presId="urn:microsoft.com/office/officeart/2005/8/layout/pyramid2"/>
    <dgm:cxn modelId="{35F0F611-A27E-41A3-A42F-3971C5C137CF}" type="presParOf" srcId="{602C5847-2D0E-45A6-950C-30286C572729}" destId="{7249C270-122F-4CBB-8691-E16BDED2B572}" srcOrd="1" destOrd="0" presId="urn:microsoft.com/office/officeart/2005/8/layout/pyramid2"/>
    <dgm:cxn modelId="{2E75A3E9-C29B-409F-8BCB-0CA09D98C8EE}" type="presParOf" srcId="{7249C270-122F-4CBB-8691-E16BDED2B572}" destId="{84D62BFD-9402-4251-8600-974156EC108F}" srcOrd="0" destOrd="0" presId="urn:microsoft.com/office/officeart/2005/8/layout/pyramid2"/>
    <dgm:cxn modelId="{A1A8D3CD-0009-4453-83B1-8A9531FB8329}" type="presParOf" srcId="{7249C270-122F-4CBB-8691-E16BDED2B572}" destId="{334302DA-3BA9-44B8-A5DE-8FC39942C799}" srcOrd="1" destOrd="0" presId="urn:microsoft.com/office/officeart/2005/8/layout/pyramid2"/>
    <dgm:cxn modelId="{03D2F580-B129-4450-A32E-00A1E0E7546B}" type="presParOf" srcId="{7249C270-122F-4CBB-8691-E16BDED2B572}" destId="{573CE739-D022-4A5A-B739-D1370C5F0444}" srcOrd="2" destOrd="0" presId="urn:microsoft.com/office/officeart/2005/8/layout/pyramid2"/>
    <dgm:cxn modelId="{AC4978FC-D964-4F14-B28D-10CF5D17A016}" type="presParOf" srcId="{7249C270-122F-4CBB-8691-E16BDED2B572}" destId="{73A95994-FAC1-4155-A94F-F76BCF00A0C3}" srcOrd="3"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B6288B1-7556-45D1-9174-7765EF570E7F}"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B1E09936-1207-488F-8AAA-E3988D914A8A}">
      <dgm:prSet phldrT="[Testo]" custT="1"/>
      <dgm:spPr/>
      <dgm:t>
        <a:bodyPr/>
        <a:lstStyle/>
        <a:p>
          <a:r>
            <a:rPr lang="it-IT" sz="1800" dirty="0">
              <a:solidFill>
                <a:schemeClr val="bg1"/>
              </a:solidFill>
              <a:latin typeface="Berlin Sans FB Demi" panose="020E0802020502020306" pitchFamily="34" charset="0"/>
            </a:rPr>
            <a:t>Train: </a:t>
          </a:r>
        </a:p>
        <a:p>
          <a:r>
            <a:rPr lang="it-IT" sz="1800" dirty="0">
              <a:solidFill>
                <a:schemeClr val="bg1"/>
              </a:solidFill>
              <a:latin typeface="Berlin Sans FB Demi" panose="020E0802020502020306" pitchFamily="34" charset="0"/>
            </a:rPr>
            <a:t>2006-2021</a:t>
          </a:r>
          <a:endParaRPr lang="en-GB" sz="1800" dirty="0">
            <a:solidFill>
              <a:schemeClr val="bg1"/>
            </a:solidFill>
            <a:latin typeface="Berlin Sans FB Demi" panose="020E0802020502020306" pitchFamily="34" charset="0"/>
          </a:endParaRPr>
        </a:p>
      </dgm:t>
    </dgm:pt>
    <dgm:pt modelId="{5334EE08-E403-4DCA-A893-3C6CF45D9AE0}" type="parTrans" cxnId="{86FC3D8A-D5D3-4928-B9E5-0B28A097D179}">
      <dgm:prSet/>
      <dgm:spPr/>
      <dgm:t>
        <a:bodyPr/>
        <a:lstStyle/>
        <a:p>
          <a:endParaRPr lang="en-GB"/>
        </a:p>
      </dgm:t>
    </dgm:pt>
    <dgm:pt modelId="{E091D8B6-02B7-4FDB-91E0-5A14FABCBA72}" type="sibTrans" cxnId="{86FC3D8A-D5D3-4928-B9E5-0B28A097D179}">
      <dgm:prSet/>
      <dgm:spPr/>
      <dgm:t>
        <a:bodyPr/>
        <a:lstStyle/>
        <a:p>
          <a:endParaRPr lang="en-GB"/>
        </a:p>
      </dgm:t>
    </dgm:pt>
    <dgm:pt modelId="{CF8E0EB1-AF9F-4E50-8392-E52159A473EF}">
      <dgm:prSet phldrT="[Testo]" custT="1"/>
      <dgm:spPr/>
      <dgm:t>
        <a:bodyPr/>
        <a:lstStyle/>
        <a:p>
          <a:r>
            <a:rPr lang="it-IT" sz="1800" dirty="0">
              <a:solidFill>
                <a:schemeClr val="bg1"/>
              </a:solidFill>
              <a:latin typeface="Berlin Sans FB Demi" panose="020E0802020502020306" pitchFamily="34" charset="0"/>
            </a:rPr>
            <a:t>Test: </a:t>
          </a:r>
        </a:p>
        <a:p>
          <a:r>
            <a:rPr lang="it-IT" sz="1800" dirty="0">
              <a:solidFill>
                <a:schemeClr val="bg1"/>
              </a:solidFill>
              <a:latin typeface="Berlin Sans FB Demi" panose="020E0802020502020306" pitchFamily="34" charset="0"/>
            </a:rPr>
            <a:t>2022</a:t>
          </a:r>
          <a:endParaRPr lang="en-GB" sz="1800" dirty="0">
            <a:solidFill>
              <a:schemeClr val="bg1"/>
            </a:solidFill>
            <a:latin typeface="Berlin Sans FB Demi" panose="020E0802020502020306" pitchFamily="34" charset="0"/>
          </a:endParaRPr>
        </a:p>
      </dgm:t>
    </dgm:pt>
    <dgm:pt modelId="{03BAF2D7-7647-4AEB-831B-C0AF8CCAB48A}" type="parTrans" cxnId="{77FC7518-EB6C-45D1-A542-5DB172B5204D}">
      <dgm:prSet/>
      <dgm:spPr/>
      <dgm:t>
        <a:bodyPr/>
        <a:lstStyle/>
        <a:p>
          <a:endParaRPr lang="en-GB"/>
        </a:p>
      </dgm:t>
    </dgm:pt>
    <dgm:pt modelId="{05A0BB8C-EE79-444D-AC1C-D37A94E987FA}" type="sibTrans" cxnId="{77FC7518-EB6C-45D1-A542-5DB172B5204D}">
      <dgm:prSet/>
      <dgm:spPr/>
      <dgm:t>
        <a:bodyPr/>
        <a:lstStyle/>
        <a:p>
          <a:endParaRPr lang="en-GB"/>
        </a:p>
      </dgm:t>
    </dgm:pt>
    <dgm:pt modelId="{2DA7DF02-A447-4661-8CC3-B72A14BBBD7C}" type="pres">
      <dgm:prSet presAssocID="{DB6288B1-7556-45D1-9174-7765EF570E7F}" presName="rootnode" presStyleCnt="0">
        <dgm:presLayoutVars>
          <dgm:chMax/>
          <dgm:chPref/>
          <dgm:dir/>
          <dgm:animLvl val="lvl"/>
        </dgm:presLayoutVars>
      </dgm:prSet>
      <dgm:spPr/>
    </dgm:pt>
    <dgm:pt modelId="{7CEE6C7C-953A-418E-9EAC-47E12BD638B6}" type="pres">
      <dgm:prSet presAssocID="{B1E09936-1207-488F-8AAA-E3988D914A8A}" presName="composite" presStyleCnt="0"/>
      <dgm:spPr/>
    </dgm:pt>
    <dgm:pt modelId="{AD369F5C-687D-4163-85F5-3CEFB142F4AE}" type="pres">
      <dgm:prSet presAssocID="{B1E09936-1207-488F-8AAA-E3988D914A8A}" presName="LShape" presStyleLbl="alignNode1" presStyleIdx="0" presStyleCnt="3" custLinFactNeighborX="1662" custLinFactNeighborY="-2728"/>
      <dgm:spPr/>
    </dgm:pt>
    <dgm:pt modelId="{0ED4B5F4-AC23-4782-97A5-ECA04896903F}" type="pres">
      <dgm:prSet presAssocID="{B1E09936-1207-488F-8AAA-E3988D914A8A}" presName="ParentText" presStyleLbl="revTx" presStyleIdx="0" presStyleCnt="2">
        <dgm:presLayoutVars>
          <dgm:chMax val="0"/>
          <dgm:chPref val="0"/>
          <dgm:bulletEnabled val="1"/>
        </dgm:presLayoutVars>
      </dgm:prSet>
      <dgm:spPr/>
    </dgm:pt>
    <dgm:pt modelId="{6DC56BED-B428-4DCE-9F2B-E785FC365690}" type="pres">
      <dgm:prSet presAssocID="{B1E09936-1207-488F-8AAA-E3988D914A8A}" presName="Triangle" presStyleLbl="alignNode1" presStyleIdx="1" presStyleCnt="3"/>
      <dgm:spPr/>
    </dgm:pt>
    <dgm:pt modelId="{C145A0D0-DF0C-438C-BB50-59616C5A3C88}" type="pres">
      <dgm:prSet presAssocID="{E091D8B6-02B7-4FDB-91E0-5A14FABCBA72}" presName="sibTrans" presStyleCnt="0"/>
      <dgm:spPr/>
    </dgm:pt>
    <dgm:pt modelId="{961A74C5-8D56-4E7E-8162-5448610325F8}" type="pres">
      <dgm:prSet presAssocID="{E091D8B6-02B7-4FDB-91E0-5A14FABCBA72}" presName="space" presStyleCnt="0"/>
      <dgm:spPr/>
    </dgm:pt>
    <dgm:pt modelId="{AFF0D311-3A82-4138-B52E-C76A4549D83E}" type="pres">
      <dgm:prSet presAssocID="{CF8E0EB1-AF9F-4E50-8392-E52159A473EF}" presName="composite" presStyleCnt="0"/>
      <dgm:spPr/>
    </dgm:pt>
    <dgm:pt modelId="{2163C9BD-71BB-44DE-9222-09F44D3DCC76}" type="pres">
      <dgm:prSet presAssocID="{CF8E0EB1-AF9F-4E50-8392-E52159A473EF}" presName="LShape" presStyleLbl="alignNode1" presStyleIdx="2" presStyleCnt="3"/>
      <dgm:spPr/>
    </dgm:pt>
    <dgm:pt modelId="{7C0AAC4C-8CB9-4ADB-A42C-29FD88BC726E}" type="pres">
      <dgm:prSet presAssocID="{CF8E0EB1-AF9F-4E50-8392-E52159A473EF}" presName="ParentText" presStyleLbl="revTx" presStyleIdx="1" presStyleCnt="2">
        <dgm:presLayoutVars>
          <dgm:chMax val="0"/>
          <dgm:chPref val="0"/>
          <dgm:bulletEnabled val="1"/>
        </dgm:presLayoutVars>
      </dgm:prSet>
      <dgm:spPr/>
    </dgm:pt>
  </dgm:ptLst>
  <dgm:cxnLst>
    <dgm:cxn modelId="{77FC7518-EB6C-45D1-A542-5DB172B5204D}" srcId="{DB6288B1-7556-45D1-9174-7765EF570E7F}" destId="{CF8E0EB1-AF9F-4E50-8392-E52159A473EF}" srcOrd="1" destOrd="0" parTransId="{03BAF2D7-7647-4AEB-831B-C0AF8CCAB48A}" sibTransId="{05A0BB8C-EE79-444D-AC1C-D37A94E987FA}"/>
    <dgm:cxn modelId="{B1885F25-A5B1-4042-A90F-9BBD65700737}" type="presOf" srcId="{B1E09936-1207-488F-8AAA-E3988D914A8A}" destId="{0ED4B5F4-AC23-4782-97A5-ECA04896903F}" srcOrd="0" destOrd="0" presId="urn:microsoft.com/office/officeart/2009/3/layout/StepUpProcess"/>
    <dgm:cxn modelId="{C9AD033D-0818-40CE-BC1E-85D91E80A07E}" type="presOf" srcId="{DB6288B1-7556-45D1-9174-7765EF570E7F}" destId="{2DA7DF02-A447-4661-8CC3-B72A14BBBD7C}" srcOrd="0" destOrd="0" presId="urn:microsoft.com/office/officeart/2009/3/layout/StepUpProcess"/>
    <dgm:cxn modelId="{86FC3D8A-D5D3-4928-B9E5-0B28A097D179}" srcId="{DB6288B1-7556-45D1-9174-7765EF570E7F}" destId="{B1E09936-1207-488F-8AAA-E3988D914A8A}" srcOrd="0" destOrd="0" parTransId="{5334EE08-E403-4DCA-A893-3C6CF45D9AE0}" sibTransId="{E091D8B6-02B7-4FDB-91E0-5A14FABCBA72}"/>
    <dgm:cxn modelId="{68A9D6E2-6659-41CE-BBCD-C1444C229BDC}" type="presOf" srcId="{CF8E0EB1-AF9F-4E50-8392-E52159A473EF}" destId="{7C0AAC4C-8CB9-4ADB-A42C-29FD88BC726E}" srcOrd="0" destOrd="0" presId="urn:microsoft.com/office/officeart/2009/3/layout/StepUpProcess"/>
    <dgm:cxn modelId="{A17369AA-422B-4687-8652-C3F10D7206E9}" type="presParOf" srcId="{2DA7DF02-A447-4661-8CC3-B72A14BBBD7C}" destId="{7CEE6C7C-953A-418E-9EAC-47E12BD638B6}" srcOrd="0" destOrd="0" presId="urn:microsoft.com/office/officeart/2009/3/layout/StepUpProcess"/>
    <dgm:cxn modelId="{E9B4F0CB-B11B-44A9-B557-D729960C488A}" type="presParOf" srcId="{7CEE6C7C-953A-418E-9EAC-47E12BD638B6}" destId="{AD369F5C-687D-4163-85F5-3CEFB142F4AE}" srcOrd="0" destOrd="0" presId="urn:microsoft.com/office/officeart/2009/3/layout/StepUpProcess"/>
    <dgm:cxn modelId="{D00CCEE0-4D19-42D0-B7B2-82C315F02C91}" type="presParOf" srcId="{7CEE6C7C-953A-418E-9EAC-47E12BD638B6}" destId="{0ED4B5F4-AC23-4782-97A5-ECA04896903F}" srcOrd="1" destOrd="0" presId="urn:microsoft.com/office/officeart/2009/3/layout/StepUpProcess"/>
    <dgm:cxn modelId="{76AA1924-FCE5-47A9-BAE3-EBD9972FA464}" type="presParOf" srcId="{7CEE6C7C-953A-418E-9EAC-47E12BD638B6}" destId="{6DC56BED-B428-4DCE-9F2B-E785FC365690}" srcOrd="2" destOrd="0" presId="urn:microsoft.com/office/officeart/2009/3/layout/StepUpProcess"/>
    <dgm:cxn modelId="{33E8F98F-386A-42D7-8FD4-78C4B9A1CFC0}" type="presParOf" srcId="{2DA7DF02-A447-4661-8CC3-B72A14BBBD7C}" destId="{C145A0D0-DF0C-438C-BB50-59616C5A3C88}" srcOrd="1" destOrd="0" presId="urn:microsoft.com/office/officeart/2009/3/layout/StepUpProcess"/>
    <dgm:cxn modelId="{482C0105-DEA9-45FC-9848-5C1F4B3EB750}" type="presParOf" srcId="{C145A0D0-DF0C-438C-BB50-59616C5A3C88}" destId="{961A74C5-8D56-4E7E-8162-5448610325F8}" srcOrd="0" destOrd="0" presId="urn:microsoft.com/office/officeart/2009/3/layout/StepUpProcess"/>
    <dgm:cxn modelId="{93BDB836-644D-4799-A73F-483B6B5178DC}" type="presParOf" srcId="{2DA7DF02-A447-4661-8CC3-B72A14BBBD7C}" destId="{AFF0D311-3A82-4138-B52E-C76A4549D83E}" srcOrd="2" destOrd="0" presId="urn:microsoft.com/office/officeart/2009/3/layout/StepUpProcess"/>
    <dgm:cxn modelId="{8727B84A-C38E-4B3C-AB70-317F7052E279}" type="presParOf" srcId="{AFF0D311-3A82-4138-B52E-C76A4549D83E}" destId="{2163C9BD-71BB-44DE-9222-09F44D3DCC76}" srcOrd="0" destOrd="0" presId="urn:microsoft.com/office/officeart/2009/3/layout/StepUpProcess"/>
    <dgm:cxn modelId="{CFA9BBDF-63DE-4992-92E7-7E7B80D29584}" type="presParOf" srcId="{AFF0D311-3A82-4138-B52E-C76A4549D83E}" destId="{7C0AAC4C-8CB9-4ADB-A42C-29FD88BC726E}"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B6288B1-7556-45D1-9174-7765EF570E7F}"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B1E09936-1207-488F-8AAA-E3988D914A8A}">
      <dgm:prSet phldrT="[Testo]" custT="1"/>
      <dgm:spPr/>
      <dgm:t>
        <a:bodyPr/>
        <a:lstStyle/>
        <a:p>
          <a:r>
            <a:rPr lang="it-IT" sz="1800" dirty="0">
              <a:solidFill>
                <a:schemeClr val="bg1"/>
              </a:solidFill>
              <a:latin typeface="Berlin Sans FB Demi" panose="020E0802020502020306" pitchFamily="34" charset="0"/>
            </a:rPr>
            <a:t>Train: </a:t>
          </a:r>
        </a:p>
        <a:p>
          <a:r>
            <a:rPr lang="it-IT" sz="1800" dirty="0">
              <a:solidFill>
                <a:schemeClr val="bg1"/>
              </a:solidFill>
              <a:latin typeface="Berlin Sans FB Demi" panose="020E0802020502020306" pitchFamily="34" charset="0"/>
            </a:rPr>
            <a:t>2006-2019</a:t>
          </a:r>
          <a:endParaRPr lang="en-GB" sz="1800" dirty="0">
            <a:solidFill>
              <a:schemeClr val="bg1"/>
            </a:solidFill>
            <a:latin typeface="Berlin Sans FB Demi" panose="020E0802020502020306" pitchFamily="34" charset="0"/>
          </a:endParaRPr>
        </a:p>
      </dgm:t>
    </dgm:pt>
    <dgm:pt modelId="{5334EE08-E403-4DCA-A893-3C6CF45D9AE0}" type="parTrans" cxnId="{86FC3D8A-D5D3-4928-B9E5-0B28A097D179}">
      <dgm:prSet/>
      <dgm:spPr/>
      <dgm:t>
        <a:bodyPr/>
        <a:lstStyle/>
        <a:p>
          <a:endParaRPr lang="en-GB"/>
        </a:p>
      </dgm:t>
    </dgm:pt>
    <dgm:pt modelId="{E091D8B6-02B7-4FDB-91E0-5A14FABCBA72}" type="sibTrans" cxnId="{86FC3D8A-D5D3-4928-B9E5-0B28A097D179}">
      <dgm:prSet/>
      <dgm:spPr/>
      <dgm:t>
        <a:bodyPr/>
        <a:lstStyle/>
        <a:p>
          <a:endParaRPr lang="en-GB"/>
        </a:p>
      </dgm:t>
    </dgm:pt>
    <dgm:pt modelId="{CF8E0EB1-AF9F-4E50-8392-E52159A473EF}">
      <dgm:prSet phldrT="[Testo]" custT="1"/>
      <dgm:spPr/>
      <dgm:t>
        <a:bodyPr/>
        <a:lstStyle/>
        <a:p>
          <a:r>
            <a:rPr lang="it-IT" sz="1800" dirty="0">
              <a:solidFill>
                <a:schemeClr val="bg1"/>
              </a:solidFill>
              <a:latin typeface="Berlin Sans FB Demi" panose="020E0802020502020306" pitchFamily="34" charset="0"/>
            </a:rPr>
            <a:t>T+1: </a:t>
          </a:r>
        </a:p>
        <a:p>
          <a:r>
            <a:rPr lang="it-IT" sz="1800" dirty="0">
              <a:solidFill>
                <a:schemeClr val="bg1"/>
              </a:solidFill>
              <a:latin typeface="Berlin Sans FB Demi" panose="020E0802020502020306" pitchFamily="34" charset="0"/>
            </a:rPr>
            <a:t>2020</a:t>
          </a:r>
          <a:endParaRPr lang="en-GB" sz="1800" dirty="0">
            <a:solidFill>
              <a:schemeClr val="bg1"/>
            </a:solidFill>
            <a:latin typeface="Berlin Sans FB Demi" panose="020E0802020502020306" pitchFamily="34" charset="0"/>
          </a:endParaRPr>
        </a:p>
      </dgm:t>
    </dgm:pt>
    <dgm:pt modelId="{03BAF2D7-7647-4AEB-831B-C0AF8CCAB48A}" type="parTrans" cxnId="{77FC7518-EB6C-45D1-A542-5DB172B5204D}">
      <dgm:prSet/>
      <dgm:spPr/>
      <dgm:t>
        <a:bodyPr/>
        <a:lstStyle/>
        <a:p>
          <a:endParaRPr lang="en-GB"/>
        </a:p>
      </dgm:t>
    </dgm:pt>
    <dgm:pt modelId="{05A0BB8C-EE79-444D-AC1C-D37A94E987FA}" type="sibTrans" cxnId="{77FC7518-EB6C-45D1-A542-5DB172B5204D}">
      <dgm:prSet/>
      <dgm:spPr/>
      <dgm:t>
        <a:bodyPr/>
        <a:lstStyle/>
        <a:p>
          <a:endParaRPr lang="en-GB"/>
        </a:p>
      </dgm:t>
    </dgm:pt>
    <dgm:pt modelId="{5CFE4580-18A2-4AD0-8385-50AF16FD813E}">
      <dgm:prSet phldrT="[Testo]" custT="1"/>
      <dgm:spPr/>
      <dgm:t>
        <a:bodyPr/>
        <a:lstStyle/>
        <a:p>
          <a:r>
            <a:rPr lang="it-IT" sz="1800" dirty="0">
              <a:solidFill>
                <a:schemeClr val="bg1"/>
              </a:solidFill>
              <a:latin typeface="Berlin Sans FB Demi" panose="020E0802020502020306" pitchFamily="34" charset="0"/>
            </a:rPr>
            <a:t>T+2: </a:t>
          </a:r>
        </a:p>
        <a:p>
          <a:r>
            <a:rPr lang="it-IT" sz="1800" dirty="0">
              <a:solidFill>
                <a:schemeClr val="bg1"/>
              </a:solidFill>
              <a:latin typeface="Berlin Sans FB Demi" panose="020E0802020502020306" pitchFamily="34" charset="0"/>
            </a:rPr>
            <a:t>2021</a:t>
          </a:r>
          <a:endParaRPr lang="en-GB" sz="1800" dirty="0">
            <a:solidFill>
              <a:schemeClr val="bg1"/>
            </a:solidFill>
            <a:latin typeface="Berlin Sans FB Demi" panose="020E0802020502020306" pitchFamily="34" charset="0"/>
          </a:endParaRPr>
        </a:p>
      </dgm:t>
    </dgm:pt>
    <dgm:pt modelId="{9DAC0DCA-870B-44DB-A3DF-5E1CC0D197A3}" type="parTrans" cxnId="{17B5B587-B7BF-493C-A912-2670A4CC77E2}">
      <dgm:prSet/>
      <dgm:spPr/>
      <dgm:t>
        <a:bodyPr/>
        <a:lstStyle/>
        <a:p>
          <a:endParaRPr lang="en-GB"/>
        </a:p>
      </dgm:t>
    </dgm:pt>
    <dgm:pt modelId="{389994D6-FCF5-4893-B650-FAA8DDE1EC7D}" type="sibTrans" cxnId="{17B5B587-B7BF-493C-A912-2670A4CC77E2}">
      <dgm:prSet/>
      <dgm:spPr/>
      <dgm:t>
        <a:bodyPr/>
        <a:lstStyle/>
        <a:p>
          <a:endParaRPr lang="en-GB"/>
        </a:p>
      </dgm:t>
    </dgm:pt>
    <dgm:pt modelId="{072FD47D-2343-4189-84AF-FBC44E3468D9}">
      <dgm:prSet phldrT="[Testo]" custT="1"/>
      <dgm:spPr/>
      <dgm:t>
        <a:bodyPr/>
        <a:lstStyle/>
        <a:p>
          <a:r>
            <a:rPr lang="it-IT" sz="1800" dirty="0">
              <a:solidFill>
                <a:schemeClr val="bg1"/>
              </a:solidFill>
              <a:latin typeface="Berlin Sans FB Demi" panose="020E0802020502020306" pitchFamily="34" charset="0"/>
            </a:rPr>
            <a:t>T+3: </a:t>
          </a:r>
        </a:p>
        <a:p>
          <a:r>
            <a:rPr lang="it-IT" sz="1800" dirty="0">
              <a:solidFill>
                <a:schemeClr val="bg1"/>
              </a:solidFill>
              <a:latin typeface="Berlin Sans FB Demi" panose="020E0802020502020306" pitchFamily="34" charset="0"/>
            </a:rPr>
            <a:t>2022</a:t>
          </a:r>
          <a:endParaRPr lang="en-GB" sz="1800" dirty="0">
            <a:solidFill>
              <a:schemeClr val="bg1"/>
            </a:solidFill>
            <a:latin typeface="Berlin Sans FB Demi" panose="020E0802020502020306" pitchFamily="34" charset="0"/>
          </a:endParaRPr>
        </a:p>
      </dgm:t>
    </dgm:pt>
    <dgm:pt modelId="{7B580729-125E-4B2F-A754-D76DB6E79091}" type="parTrans" cxnId="{1B468660-BF8B-42AB-BC11-764360224890}">
      <dgm:prSet/>
      <dgm:spPr/>
      <dgm:t>
        <a:bodyPr/>
        <a:lstStyle/>
        <a:p>
          <a:endParaRPr lang="en-GB"/>
        </a:p>
      </dgm:t>
    </dgm:pt>
    <dgm:pt modelId="{90167B3F-28EC-4C61-B344-36AFF851BB1F}" type="sibTrans" cxnId="{1B468660-BF8B-42AB-BC11-764360224890}">
      <dgm:prSet/>
      <dgm:spPr/>
      <dgm:t>
        <a:bodyPr/>
        <a:lstStyle/>
        <a:p>
          <a:endParaRPr lang="en-GB"/>
        </a:p>
      </dgm:t>
    </dgm:pt>
    <dgm:pt modelId="{2DA7DF02-A447-4661-8CC3-B72A14BBBD7C}" type="pres">
      <dgm:prSet presAssocID="{DB6288B1-7556-45D1-9174-7765EF570E7F}" presName="rootnode" presStyleCnt="0">
        <dgm:presLayoutVars>
          <dgm:chMax/>
          <dgm:chPref/>
          <dgm:dir/>
          <dgm:animLvl val="lvl"/>
        </dgm:presLayoutVars>
      </dgm:prSet>
      <dgm:spPr/>
    </dgm:pt>
    <dgm:pt modelId="{7CEE6C7C-953A-418E-9EAC-47E12BD638B6}" type="pres">
      <dgm:prSet presAssocID="{B1E09936-1207-488F-8AAA-E3988D914A8A}" presName="composite" presStyleCnt="0"/>
      <dgm:spPr/>
    </dgm:pt>
    <dgm:pt modelId="{AD369F5C-687D-4163-85F5-3CEFB142F4AE}" type="pres">
      <dgm:prSet presAssocID="{B1E09936-1207-488F-8AAA-E3988D914A8A}" presName="LShape" presStyleLbl="alignNode1" presStyleIdx="0" presStyleCnt="7" custScaleX="124617" custLinFactNeighborX="1662" custLinFactNeighborY="-2728"/>
      <dgm:spPr/>
    </dgm:pt>
    <dgm:pt modelId="{0ED4B5F4-AC23-4782-97A5-ECA04896903F}" type="pres">
      <dgm:prSet presAssocID="{B1E09936-1207-488F-8AAA-E3988D914A8A}" presName="ParentText" presStyleLbl="revTx" presStyleIdx="0" presStyleCnt="4" custScaleX="113115">
        <dgm:presLayoutVars>
          <dgm:chMax val="0"/>
          <dgm:chPref val="0"/>
          <dgm:bulletEnabled val="1"/>
        </dgm:presLayoutVars>
      </dgm:prSet>
      <dgm:spPr/>
    </dgm:pt>
    <dgm:pt modelId="{6DC56BED-B428-4DCE-9F2B-E785FC365690}" type="pres">
      <dgm:prSet presAssocID="{B1E09936-1207-488F-8AAA-E3988D914A8A}" presName="Triangle" presStyleLbl="alignNode1" presStyleIdx="1" presStyleCnt="7"/>
      <dgm:spPr/>
    </dgm:pt>
    <dgm:pt modelId="{C145A0D0-DF0C-438C-BB50-59616C5A3C88}" type="pres">
      <dgm:prSet presAssocID="{E091D8B6-02B7-4FDB-91E0-5A14FABCBA72}" presName="sibTrans" presStyleCnt="0"/>
      <dgm:spPr/>
    </dgm:pt>
    <dgm:pt modelId="{961A74C5-8D56-4E7E-8162-5448610325F8}" type="pres">
      <dgm:prSet presAssocID="{E091D8B6-02B7-4FDB-91E0-5A14FABCBA72}" presName="space" presStyleCnt="0"/>
      <dgm:spPr/>
    </dgm:pt>
    <dgm:pt modelId="{AFF0D311-3A82-4138-B52E-C76A4549D83E}" type="pres">
      <dgm:prSet presAssocID="{CF8E0EB1-AF9F-4E50-8392-E52159A473EF}" presName="composite" presStyleCnt="0"/>
      <dgm:spPr/>
    </dgm:pt>
    <dgm:pt modelId="{2163C9BD-71BB-44DE-9222-09F44D3DCC76}" type="pres">
      <dgm:prSet presAssocID="{CF8E0EB1-AF9F-4E50-8392-E52159A473EF}" presName="LShape" presStyleLbl="alignNode1" presStyleIdx="2" presStyleCnt="7"/>
      <dgm:spPr/>
    </dgm:pt>
    <dgm:pt modelId="{7C0AAC4C-8CB9-4ADB-A42C-29FD88BC726E}" type="pres">
      <dgm:prSet presAssocID="{CF8E0EB1-AF9F-4E50-8392-E52159A473EF}" presName="ParentText" presStyleLbl="revTx" presStyleIdx="1" presStyleCnt="4">
        <dgm:presLayoutVars>
          <dgm:chMax val="0"/>
          <dgm:chPref val="0"/>
          <dgm:bulletEnabled val="1"/>
        </dgm:presLayoutVars>
      </dgm:prSet>
      <dgm:spPr/>
    </dgm:pt>
    <dgm:pt modelId="{27B61F35-CA8E-4A12-AA1B-D232CAA43037}" type="pres">
      <dgm:prSet presAssocID="{CF8E0EB1-AF9F-4E50-8392-E52159A473EF}" presName="Triangle" presStyleLbl="alignNode1" presStyleIdx="3" presStyleCnt="7"/>
      <dgm:spPr/>
    </dgm:pt>
    <dgm:pt modelId="{128E31A7-5452-4D59-9484-1D4E51CFEA53}" type="pres">
      <dgm:prSet presAssocID="{05A0BB8C-EE79-444D-AC1C-D37A94E987FA}" presName="sibTrans" presStyleCnt="0"/>
      <dgm:spPr/>
    </dgm:pt>
    <dgm:pt modelId="{46A52B97-2A43-4748-9726-892109B2C0FF}" type="pres">
      <dgm:prSet presAssocID="{05A0BB8C-EE79-444D-AC1C-D37A94E987FA}" presName="space" presStyleCnt="0"/>
      <dgm:spPr/>
    </dgm:pt>
    <dgm:pt modelId="{17366B97-58FF-4830-9026-3FAC87280708}" type="pres">
      <dgm:prSet presAssocID="{5CFE4580-18A2-4AD0-8385-50AF16FD813E}" presName="composite" presStyleCnt="0"/>
      <dgm:spPr/>
    </dgm:pt>
    <dgm:pt modelId="{E9FD0FED-DFF6-45CD-9EEC-D45281A76BB8}" type="pres">
      <dgm:prSet presAssocID="{5CFE4580-18A2-4AD0-8385-50AF16FD813E}" presName="LShape" presStyleLbl="alignNode1" presStyleIdx="4" presStyleCnt="7"/>
      <dgm:spPr/>
    </dgm:pt>
    <dgm:pt modelId="{8B41B492-955B-4B06-8E16-62F09E78FD49}" type="pres">
      <dgm:prSet presAssocID="{5CFE4580-18A2-4AD0-8385-50AF16FD813E}" presName="ParentText" presStyleLbl="revTx" presStyleIdx="2" presStyleCnt="4">
        <dgm:presLayoutVars>
          <dgm:chMax val="0"/>
          <dgm:chPref val="0"/>
          <dgm:bulletEnabled val="1"/>
        </dgm:presLayoutVars>
      </dgm:prSet>
      <dgm:spPr/>
    </dgm:pt>
    <dgm:pt modelId="{70A0C863-72B6-4B43-8CDB-9E21E6E51EEA}" type="pres">
      <dgm:prSet presAssocID="{5CFE4580-18A2-4AD0-8385-50AF16FD813E}" presName="Triangle" presStyleLbl="alignNode1" presStyleIdx="5" presStyleCnt="7"/>
      <dgm:spPr/>
    </dgm:pt>
    <dgm:pt modelId="{5AFBB339-3828-45D8-85B8-17F92A9F5DD2}" type="pres">
      <dgm:prSet presAssocID="{389994D6-FCF5-4893-B650-FAA8DDE1EC7D}" presName="sibTrans" presStyleCnt="0"/>
      <dgm:spPr/>
    </dgm:pt>
    <dgm:pt modelId="{26AA1C78-A5AA-4746-B2B4-783D0371634D}" type="pres">
      <dgm:prSet presAssocID="{389994D6-FCF5-4893-B650-FAA8DDE1EC7D}" presName="space" presStyleCnt="0"/>
      <dgm:spPr/>
    </dgm:pt>
    <dgm:pt modelId="{6147A5BC-00A2-4EB3-8EE6-1F549401A31E}" type="pres">
      <dgm:prSet presAssocID="{072FD47D-2343-4189-84AF-FBC44E3468D9}" presName="composite" presStyleCnt="0"/>
      <dgm:spPr/>
    </dgm:pt>
    <dgm:pt modelId="{17919678-414D-4CC0-ADDA-F36CC10F8C0E}" type="pres">
      <dgm:prSet presAssocID="{072FD47D-2343-4189-84AF-FBC44E3468D9}" presName="LShape" presStyleLbl="alignNode1" presStyleIdx="6" presStyleCnt="7"/>
      <dgm:spPr/>
    </dgm:pt>
    <dgm:pt modelId="{E7B5BAC3-9405-412F-9DBF-61ABA9CC23FB}" type="pres">
      <dgm:prSet presAssocID="{072FD47D-2343-4189-84AF-FBC44E3468D9}" presName="ParentText" presStyleLbl="revTx" presStyleIdx="3" presStyleCnt="4">
        <dgm:presLayoutVars>
          <dgm:chMax val="0"/>
          <dgm:chPref val="0"/>
          <dgm:bulletEnabled val="1"/>
        </dgm:presLayoutVars>
      </dgm:prSet>
      <dgm:spPr/>
    </dgm:pt>
  </dgm:ptLst>
  <dgm:cxnLst>
    <dgm:cxn modelId="{77FC7518-EB6C-45D1-A542-5DB172B5204D}" srcId="{DB6288B1-7556-45D1-9174-7765EF570E7F}" destId="{CF8E0EB1-AF9F-4E50-8392-E52159A473EF}" srcOrd="1" destOrd="0" parTransId="{03BAF2D7-7647-4AEB-831B-C0AF8CCAB48A}" sibTransId="{05A0BB8C-EE79-444D-AC1C-D37A94E987FA}"/>
    <dgm:cxn modelId="{69C4231D-3065-40BE-8B9D-FE9E0260C718}" type="presOf" srcId="{072FD47D-2343-4189-84AF-FBC44E3468D9}" destId="{E7B5BAC3-9405-412F-9DBF-61ABA9CC23FB}" srcOrd="0" destOrd="0" presId="urn:microsoft.com/office/officeart/2009/3/layout/StepUpProcess"/>
    <dgm:cxn modelId="{B1885F25-A5B1-4042-A90F-9BBD65700737}" type="presOf" srcId="{B1E09936-1207-488F-8AAA-E3988D914A8A}" destId="{0ED4B5F4-AC23-4782-97A5-ECA04896903F}" srcOrd="0" destOrd="0" presId="urn:microsoft.com/office/officeart/2009/3/layout/StepUpProcess"/>
    <dgm:cxn modelId="{C9AD033D-0818-40CE-BC1E-85D91E80A07E}" type="presOf" srcId="{DB6288B1-7556-45D1-9174-7765EF570E7F}" destId="{2DA7DF02-A447-4661-8CC3-B72A14BBBD7C}" srcOrd="0" destOrd="0" presId="urn:microsoft.com/office/officeart/2009/3/layout/StepUpProcess"/>
    <dgm:cxn modelId="{89BD585D-5C76-4B7D-B23C-EFFCB383E87B}" type="presOf" srcId="{5CFE4580-18A2-4AD0-8385-50AF16FD813E}" destId="{8B41B492-955B-4B06-8E16-62F09E78FD49}" srcOrd="0" destOrd="0" presId="urn:microsoft.com/office/officeart/2009/3/layout/StepUpProcess"/>
    <dgm:cxn modelId="{1B468660-BF8B-42AB-BC11-764360224890}" srcId="{DB6288B1-7556-45D1-9174-7765EF570E7F}" destId="{072FD47D-2343-4189-84AF-FBC44E3468D9}" srcOrd="3" destOrd="0" parTransId="{7B580729-125E-4B2F-A754-D76DB6E79091}" sibTransId="{90167B3F-28EC-4C61-B344-36AFF851BB1F}"/>
    <dgm:cxn modelId="{17B5B587-B7BF-493C-A912-2670A4CC77E2}" srcId="{DB6288B1-7556-45D1-9174-7765EF570E7F}" destId="{5CFE4580-18A2-4AD0-8385-50AF16FD813E}" srcOrd="2" destOrd="0" parTransId="{9DAC0DCA-870B-44DB-A3DF-5E1CC0D197A3}" sibTransId="{389994D6-FCF5-4893-B650-FAA8DDE1EC7D}"/>
    <dgm:cxn modelId="{86FC3D8A-D5D3-4928-B9E5-0B28A097D179}" srcId="{DB6288B1-7556-45D1-9174-7765EF570E7F}" destId="{B1E09936-1207-488F-8AAA-E3988D914A8A}" srcOrd="0" destOrd="0" parTransId="{5334EE08-E403-4DCA-A893-3C6CF45D9AE0}" sibTransId="{E091D8B6-02B7-4FDB-91E0-5A14FABCBA72}"/>
    <dgm:cxn modelId="{68A9D6E2-6659-41CE-BBCD-C1444C229BDC}" type="presOf" srcId="{CF8E0EB1-AF9F-4E50-8392-E52159A473EF}" destId="{7C0AAC4C-8CB9-4ADB-A42C-29FD88BC726E}" srcOrd="0" destOrd="0" presId="urn:microsoft.com/office/officeart/2009/3/layout/StepUpProcess"/>
    <dgm:cxn modelId="{A17369AA-422B-4687-8652-C3F10D7206E9}" type="presParOf" srcId="{2DA7DF02-A447-4661-8CC3-B72A14BBBD7C}" destId="{7CEE6C7C-953A-418E-9EAC-47E12BD638B6}" srcOrd="0" destOrd="0" presId="urn:microsoft.com/office/officeart/2009/3/layout/StepUpProcess"/>
    <dgm:cxn modelId="{E9B4F0CB-B11B-44A9-B557-D729960C488A}" type="presParOf" srcId="{7CEE6C7C-953A-418E-9EAC-47E12BD638B6}" destId="{AD369F5C-687D-4163-85F5-3CEFB142F4AE}" srcOrd="0" destOrd="0" presId="urn:microsoft.com/office/officeart/2009/3/layout/StepUpProcess"/>
    <dgm:cxn modelId="{D00CCEE0-4D19-42D0-B7B2-82C315F02C91}" type="presParOf" srcId="{7CEE6C7C-953A-418E-9EAC-47E12BD638B6}" destId="{0ED4B5F4-AC23-4782-97A5-ECA04896903F}" srcOrd="1" destOrd="0" presId="urn:microsoft.com/office/officeart/2009/3/layout/StepUpProcess"/>
    <dgm:cxn modelId="{76AA1924-FCE5-47A9-BAE3-EBD9972FA464}" type="presParOf" srcId="{7CEE6C7C-953A-418E-9EAC-47E12BD638B6}" destId="{6DC56BED-B428-4DCE-9F2B-E785FC365690}" srcOrd="2" destOrd="0" presId="urn:microsoft.com/office/officeart/2009/3/layout/StepUpProcess"/>
    <dgm:cxn modelId="{33E8F98F-386A-42D7-8FD4-78C4B9A1CFC0}" type="presParOf" srcId="{2DA7DF02-A447-4661-8CC3-B72A14BBBD7C}" destId="{C145A0D0-DF0C-438C-BB50-59616C5A3C88}" srcOrd="1" destOrd="0" presId="urn:microsoft.com/office/officeart/2009/3/layout/StepUpProcess"/>
    <dgm:cxn modelId="{482C0105-DEA9-45FC-9848-5C1F4B3EB750}" type="presParOf" srcId="{C145A0D0-DF0C-438C-BB50-59616C5A3C88}" destId="{961A74C5-8D56-4E7E-8162-5448610325F8}" srcOrd="0" destOrd="0" presId="urn:microsoft.com/office/officeart/2009/3/layout/StepUpProcess"/>
    <dgm:cxn modelId="{93BDB836-644D-4799-A73F-483B6B5178DC}" type="presParOf" srcId="{2DA7DF02-A447-4661-8CC3-B72A14BBBD7C}" destId="{AFF0D311-3A82-4138-B52E-C76A4549D83E}" srcOrd="2" destOrd="0" presId="urn:microsoft.com/office/officeart/2009/3/layout/StepUpProcess"/>
    <dgm:cxn modelId="{8727B84A-C38E-4B3C-AB70-317F7052E279}" type="presParOf" srcId="{AFF0D311-3A82-4138-B52E-C76A4549D83E}" destId="{2163C9BD-71BB-44DE-9222-09F44D3DCC76}" srcOrd="0" destOrd="0" presId="urn:microsoft.com/office/officeart/2009/3/layout/StepUpProcess"/>
    <dgm:cxn modelId="{CFA9BBDF-63DE-4992-92E7-7E7B80D29584}" type="presParOf" srcId="{AFF0D311-3A82-4138-B52E-C76A4549D83E}" destId="{7C0AAC4C-8CB9-4ADB-A42C-29FD88BC726E}" srcOrd="1" destOrd="0" presId="urn:microsoft.com/office/officeart/2009/3/layout/StepUpProcess"/>
    <dgm:cxn modelId="{04F69F1C-6663-40B7-8CDC-101F8BB2DDDD}" type="presParOf" srcId="{AFF0D311-3A82-4138-B52E-C76A4549D83E}" destId="{27B61F35-CA8E-4A12-AA1B-D232CAA43037}" srcOrd="2" destOrd="0" presId="urn:microsoft.com/office/officeart/2009/3/layout/StepUpProcess"/>
    <dgm:cxn modelId="{DD8738C2-1026-4406-AE51-9BCD59578235}" type="presParOf" srcId="{2DA7DF02-A447-4661-8CC3-B72A14BBBD7C}" destId="{128E31A7-5452-4D59-9484-1D4E51CFEA53}" srcOrd="3" destOrd="0" presId="urn:microsoft.com/office/officeart/2009/3/layout/StepUpProcess"/>
    <dgm:cxn modelId="{D93C97A8-1D23-4A20-950F-DA3A5D0A4B15}" type="presParOf" srcId="{128E31A7-5452-4D59-9484-1D4E51CFEA53}" destId="{46A52B97-2A43-4748-9726-892109B2C0FF}" srcOrd="0" destOrd="0" presId="urn:microsoft.com/office/officeart/2009/3/layout/StepUpProcess"/>
    <dgm:cxn modelId="{7CC21C78-01A5-451D-8902-23D196DA9C91}" type="presParOf" srcId="{2DA7DF02-A447-4661-8CC3-B72A14BBBD7C}" destId="{17366B97-58FF-4830-9026-3FAC87280708}" srcOrd="4" destOrd="0" presId="urn:microsoft.com/office/officeart/2009/3/layout/StepUpProcess"/>
    <dgm:cxn modelId="{A3037B89-D8F2-499E-8489-08DDED31CECD}" type="presParOf" srcId="{17366B97-58FF-4830-9026-3FAC87280708}" destId="{E9FD0FED-DFF6-45CD-9EEC-D45281A76BB8}" srcOrd="0" destOrd="0" presId="urn:microsoft.com/office/officeart/2009/3/layout/StepUpProcess"/>
    <dgm:cxn modelId="{3CB19268-670B-43A4-ADF9-8FD93FADB0F5}" type="presParOf" srcId="{17366B97-58FF-4830-9026-3FAC87280708}" destId="{8B41B492-955B-4B06-8E16-62F09E78FD49}" srcOrd="1" destOrd="0" presId="urn:microsoft.com/office/officeart/2009/3/layout/StepUpProcess"/>
    <dgm:cxn modelId="{9825EBE8-AB1B-4CC7-AEEB-DD3EAEF93A38}" type="presParOf" srcId="{17366B97-58FF-4830-9026-3FAC87280708}" destId="{70A0C863-72B6-4B43-8CDB-9E21E6E51EEA}" srcOrd="2" destOrd="0" presId="urn:microsoft.com/office/officeart/2009/3/layout/StepUpProcess"/>
    <dgm:cxn modelId="{1BB1A9B9-D262-4F07-B926-A0579F0F301E}" type="presParOf" srcId="{2DA7DF02-A447-4661-8CC3-B72A14BBBD7C}" destId="{5AFBB339-3828-45D8-85B8-17F92A9F5DD2}" srcOrd="5" destOrd="0" presId="urn:microsoft.com/office/officeart/2009/3/layout/StepUpProcess"/>
    <dgm:cxn modelId="{AFD2D03A-86BB-4B0F-B2DD-95ACB3804BF6}" type="presParOf" srcId="{5AFBB339-3828-45D8-85B8-17F92A9F5DD2}" destId="{26AA1C78-A5AA-4746-B2B4-783D0371634D}" srcOrd="0" destOrd="0" presId="urn:microsoft.com/office/officeart/2009/3/layout/StepUpProcess"/>
    <dgm:cxn modelId="{AB418624-41AB-483F-AFC2-CEFBFDCF1E25}" type="presParOf" srcId="{2DA7DF02-A447-4661-8CC3-B72A14BBBD7C}" destId="{6147A5BC-00A2-4EB3-8EE6-1F549401A31E}" srcOrd="6" destOrd="0" presId="urn:microsoft.com/office/officeart/2009/3/layout/StepUpProcess"/>
    <dgm:cxn modelId="{40F6ECED-EFEC-43A6-858D-24371A1BAFBA}" type="presParOf" srcId="{6147A5BC-00A2-4EB3-8EE6-1F549401A31E}" destId="{17919678-414D-4CC0-ADDA-F36CC10F8C0E}" srcOrd="0" destOrd="0" presId="urn:microsoft.com/office/officeart/2009/3/layout/StepUpProcess"/>
    <dgm:cxn modelId="{8222B4D3-9092-42DC-9612-46E8290380CD}" type="presParOf" srcId="{6147A5BC-00A2-4EB3-8EE6-1F549401A31E}" destId="{E7B5BAC3-9405-412F-9DBF-61ABA9CC23FB}"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1C074EC-D645-480D-B721-D11FC2DF77B6}" type="doc">
      <dgm:prSet loTypeId="urn:microsoft.com/office/officeart/2005/8/layout/chevron1" loCatId="process" qsTypeId="urn:microsoft.com/office/officeart/2005/8/quickstyle/simple5" qsCatId="simple" csTypeId="urn:microsoft.com/office/officeart/2005/8/colors/colorful1" csCatId="colorful"/>
      <dgm:spPr/>
      <dgm:t>
        <a:bodyPr/>
        <a:lstStyle/>
        <a:p>
          <a:endParaRPr lang="en-US"/>
        </a:p>
      </dgm:t>
    </dgm:pt>
    <dgm:pt modelId="{8A8A801E-0205-4B0F-82BE-AD2DC5153666}">
      <dgm:prSet/>
      <dgm:spPr/>
      <dgm:t>
        <a:bodyPr/>
        <a:lstStyle/>
        <a:p>
          <a:r>
            <a:rPr lang="en-US" b="1" i="1"/>
            <a:t>Strengths and Limitations of LMMs</a:t>
          </a:r>
          <a:endParaRPr lang="en-US"/>
        </a:p>
      </dgm:t>
    </dgm:pt>
    <dgm:pt modelId="{B4805265-04B9-4708-A362-C1BC77D0A677}" type="parTrans" cxnId="{E84F4EBC-2DF9-41CD-946F-49309B1B1D10}">
      <dgm:prSet/>
      <dgm:spPr/>
      <dgm:t>
        <a:bodyPr/>
        <a:lstStyle/>
        <a:p>
          <a:endParaRPr lang="en-US"/>
        </a:p>
      </dgm:t>
    </dgm:pt>
    <dgm:pt modelId="{B242A9F4-8722-4F1C-A546-583667ED5CCC}" type="sibTrans" cxnId="{E84F4EBC-2DF9-41CD-946F-49309B1B1D10}">
      <dgm:prSet/>
      <dgm:spPr/>
      <dgm:t>
        <a:bodyPr/>
        <a:lstStyle/>
        <a:p>
          <a:endParaRPr lang="en-US"/>
        </a:p>
      </dgm:t>
    </dgm:pt>
    <dgm:pt modelId="{DB7610D9-7666-4B33-A590-3A27DE860223}">
      <dgm:prSet/>
      <dgm:spPr/>
      <dgm:t>
        <a:bodyPr/>
        <a:lstStyle/>
        <a:p>
          <a:r>
            <a:rPr lang="en-US" b="1"/>
            <a:t>Strengths</a:t>
          </a:r>
          <a:r>
            <a:rPr lang="en-US"/>
            <a:t>:</a:t>
          </a:r>
        </a:p>
      </dgm:t>
    </dgm:pt>
    <dgm:pt modelId="{903B8703-6147-4661-9122-80D2F824E179}" type="parTrans" cxnId="{EBD44302-0BFF-4C7F-BEC1-2997A89B8175}">
      <dgm:prSet/>
      <dgm:spPr/>
      <dgm:t>
        <a:bodyPr/>
        <a:lstStyle/>
        <a:p>
          <a:endParaRPr lang="en-US"/>
        </a:p>
      </dgm:t>
    </dgm:pt>
    <dgm:pt modelId="{1EE347B7-5792-414B-BCBD-91EA1B0DA82E}" type="sibTrans" cxnId="{EBD44302-0BFF-4C7F-BEC1-2997A89B8175}">
      <dgm:prSet/>
      <dgm:spPr/>
      <dgm:t>
        <a:bodyPr/>
        <a:lstStyle/>
        <a:p>
          <a:endParaRPr lang="en-US"/>
        </a:p>
      </dgm:t>
    </dgm:pt>
    <dgm:pt modelId="{5DF65DAB-1C86-4AAD-A14B-F2F44ED1F9EA}">
      <dgm:prSet/>
      <dgm:spPr/>
      <dgm:t>
        <a:bodyPr/>
        <a:lstStyle/>
        <a:p>
          <a:r>
            <a:rPr lang="en-US"/>
            <a:t>Natural Language Understanding</a:t>
          </a:r>
        </a:p>
      </dgm:t>
    </dgm:pt>
    <dgm:pt modelId="{A5B5DA47-2C32-4C1B-A33C-F05A52CBDB1F}" type="parTrans" cxnId="{15E0A1EC-60C2-4BF6-B940-634A10315140}">
      <dgm:prSet/>
      <dgm:spPr/>
      <dgm:t>
        <a:bodyPr/>
        <a:lstStyle/>
        <a:p>
          <a:endParaRPr lang="en-US"/>
        </a:p>
      </dgm:t>
    </dgm:pt>
    <dgm:pt modelId="{2C8EC4F3-DC40-4CC4-80EA-D18B68E6ABC2}" type="sibTrans" cxnId="{15E0A1EC-60C2-4BF6-B940-634A10315140}">
      <dgm:prSet/>
      <dgm:spPr/>
      <dgm:t>
        <a:bodyPr/>
        <a:lstStyle/>
        <a:p>
          <a:endParaRPr lang="en-US"/>
        </a:p>
      </dgm:t>
    </dgm:pt>
    <dgm:pt modelId="{06951A46-3F5E-4637-83D7-3EF30AC87626}">
      <dgm:prSet/>
      <dgm:spPr/>
      <dgm:t>
        <a:bodyPr/>
        <a:lstStyle/>
        <a:p>
          <a:r>
            <a:rPr lang="en-US"/>
            <a:t>Versatile Multimodal Generation</a:t>
          </a:r>
        </a:p>
      </dgm:t>
    </dgm:pt>
    <dgm:pt modelId="{3FC01BEC-0421-4CDA-AFEE-CA0382E4F60F}" type="parTrans" cxnId="{7583B9DF-E266-431E-A2AF-82A5A95AE6B7}">
      <dgm:prSet/>
      <dgm:spPr/>
      <dgm:t>
        <a:bodyPr/>
        <a:lstStyle/>
        <a:p>
          <a:endParaRPr lang="en-US"/>
        </a:p>
      </dgm:t>
    </dgm:pt>
    <dgm:pt modelId="{F46BDB7F-EE77-4557-B7DA-17EA7BEEC903}" type="sibTrans" cxnId="{7583B9DF-E266-431E-A2AF-82A5A95AE6B7}">
      <dgm:prSet/>
      <dgm:spPr/>
      <dgm:t>
        <a:bodyPr/>
        <a:lstStyle/>
        <a:p>
          <a:endParaRPr lang="en-US"/>
        </a:p>
      </dgm:t>
    </dgm:pt>
    <dgm:pt modelId="{9F745458-62CE-428E-9D31-DC96593CEC1A}">
      <dgm:prSet/>
      <dgm:spPr/>
      <dgm:t>
        <a:bodyPr/>
        <a:lstStyle/>
        <a:p>
          <a:r>
            <a:rPr lang="en-US"/>
            <a:t>Automation and Efficiency</a:t>
          </a:r>
        </a:p>
      </dgm:t>
    </dgm:pt>
    <dgm:pt modelId="{33A3E60F-7FB0-4752-9414-BA7F74737641}" type="parTrans" cxnId="{B9BB9549-545F-49FE-A535-7320071D3275}">
      <dgm:prSet/>
      <dgm:spPr/>
      <dgm:t>
        <a:bodyPr/>
        <a:lstStyle/>
        <a:p>
          <a:endParaRPr lang="en-US"/>
        </a:p>
      </dgm:t>
    </dgm:pt>
    <dgm:pt modelId="{A43855D2-9E0F-4E4B-8ABD-063D243C2C35}" type="sibTrans" cxnId="{B9BB9549-545F-49FE-A535-7320071D3275}">
      <dgm:prSet/>
      <dgm:spPr/>
      <dgm:t>
        <a:bodyPr/>
        <a:lstStyle/>
        <a:p>
          <a:endParaRPr lang="en-US"/>
        </a:p>
      </dgm:t>
    </dgm:pt>
    <dgm:pt modelId="{A56AB057-6368-45F4-B873-3F356D72EE34}">
      <dgm:prSet/>
      <dgm:spPr/>
      <dgm:t>
        <a:bodyPr/>
        <a:lstStyle/>
        <a:p>
          <a:r>
            <a:rPr lang="en-US" b="1"/>
            <a:t>Limitations</a:t>
          </a:r>
          <a:r>
            <a:rPr lang="en-US"/>
            <a:t>:</a:t>
          </a:r>
        </a:p>
      </dgm:t>
    </dgm:pt>
    <dgm:pt modelId="{CAA1FA60-C739-4714-A13A-90CED936F48C}" type="parTrans" cxnId="{F218458B-F251-4435-8C9B-EF06C7AC2B9A}">
      <dgm:prSet/>
      <dgm:spPr/>
      <dgm:t>
        <a:bodyPr/>
        <a:lstStyle/>
        <a:p>
          <a:endParaRPr lang="en-US"/>
        </a:p>
      </dgm:t>
    </dgm:pt>
    <dgm:pt modelId="{714E7DFF-FEB8-423C-B69C-5F68837A84D0}" type="sibTrans" cxnId="{F218458B-F251-4435-8C9B-EF06C7AC2B9A}">
      <dgm:prSet/>
      <dgm:spPr/>
      <dgm:t>
        <a:bodyPr/>
        <a:lstStyle/>
        <a:p>
          <a:endParaRPr lang="en-US"/>
        </a:p>
      </dgm:t>
    </dgm:pt>
    <dgm:pt modelId="{40A6A1B1-C335-4D7A-8BD2-4B7A7E89178E}">
      <dgm:prSet/>
      <dgm:spPr/>
      <dgm:t>
        <a:bodyPr/>
        <a:lstStyle/>
        <a:p>
          <a:r>
            <a:rPr lang="en-US"/>
            <a:t>Contextual Understanding and Common Sense Reasoning</a:t>
          </a:r>
        </a:p>
      </dgm:t>
    </dgm:pt>
    <dgm:pt modelId="{B9025333-EF2E-44CE-9497-E9843A5D8DB0}" type="parTrans" cxnId="{FCB2C073-1BD9-4DFB-9224-642EDA2499D3}">
      <dgm:prSet/>
      <dgm:spPr/>
      <dgm:t>
        <a:bodyPr/>
        <a:lstStyle/>
        <a:p>
          <a:endParaRPr lang="en-US"/>
        </a:p>
      </dgm:t>
    </dgm:pt>
    <dgm:pt modelId="{96AC6DF8-6D71-49FF-B64A-FC7C5C75B7E7}" type="sibTrans" cxnId="{FCB2C073-1BD9-4DFB-9224-642EDA2499D3}">
      <dgm:prSet/>
      <dgm:spPr/>
      <dgm:t>
        <a:bodyPr/>
        <a:lstStyle/>
        <a:p>
          <a:endParaRPr lang="en-US"/>
        </a:p>
      </dgm:t>
    </dgm:pt>
    <dgm:pt modelId="{539D00EB-FAA1-47E0-B853-7853A8F0CA16}">
      <dgm:prSet/>
      <dgm:spPr/>
      <dgm:t>
        <a:bodyPr/>
        <a:lstStyle/>
        <a:p>
          <a:r>
            <a:rPr lang="en-US"/>
            <a:t>Bias and Ethical Concerns</a:t>
          </a:r>
        </a:p>
      </dgm:t>
    </dgm:pt>
    <dgm:pt modelId="{49BA5123-AC76-4FA3-941A-CAFCA88B0B76}" type="parTrans" cxnId="{C142859C-54F1-4174-9400-436950EE8ECF}">
      <dgm:prSet/>
      <dgm:spPr/>
      <dgm:t>
        <a:bodyPr/>
        <a:lstStyle/>
        <a:p>
          <a:endParaRPr lang="en-US"/>
        </a:p>
      </dgm:t>
    </dgm:pt>
    <dgm:pt modelId="{35D2832B-4888-4368-BEFC-4A5FD042775F}" type="sibTrans" cxnId="{C142859C-54F1-4174-9400-436950EE8ECF}">
      <dgm:prSet/>
      <dgm:spPr/>
      <dgm:t>
        <a:bodyPr/>
        <a:lstStyle/>
        <a:p>
          <a:endParaRPr lang="en-US"/>
        </a:p>
      </dgm:t>
    </dgm:pt>
    <dgm:pt modelId="{64FCB6B6-DE7B-4D70-A995-825C80C63351}">
      <dgm:prSet/>
      <dgm:spPr/>
      <dgm:t>
        <a:bodyPr/>
        <a:lstStyle/>
        <a:p>
          <a:r>
            <a:rPr lang="en-US"/>
            <a:t>Dependence on Data Quality</a:t>
          </a:r>
        </a:p>
      </dgm:t>
    </dgm:pt>
    <dgm:pt modelId="{2312AAEA-5CA7-4E29-AC3C-33C6356DD4C2}" type="parTrans" cxnId="{1B604379-1E92-42B3-9253-2D9B1A1D533B}">
      <dgm:prSet/>
      <dgm:spPr/>
      <dgm:t>
        <a:bodyPr/>
        <a:lstStyle/>
        <a:p>
          <a:endParaRPr lang="en-US"/>
        </a:p>
      </dgm:t>
    </dgm:pt>
    <dgm:pt modelId="{337D111A-0E8C-4CB4-9027-C16283C89DD7}" type="sibTrans" cxnId="{1B604379-1E92-42B3-9253-2D9B1A1D533B}">
      <dgm:prSet/>
      <dgm:spPr/>
      <dgm:t>
        <a:bodyPr/>
        <a:lstStyle/>
        <a:p>
          <a:endParaRPr lang="en-US"/>
        </a:p>
      </dgm:t>
    </dgm:pt>
    <dgm:pt modelId="{D74EF869-420D-4BDA-9208-23F91471BAA1}">
      <dgm:prSet/>
      <dgm:spPr/>
      <dgm:t>
        <a:bodyPr/>
        <a:lstStyle/>
        <a:p>
          <a:r>
            <a:rPr lang="en-US"/>
            <a:t>Computational Constraints</a:t>
          </a:r>
        </a:p>
      </dgm:t>
    </dgm:pt>
    <dgm:pt modelId="{D3B17998-6813-4DE3-8F8E-E9B3E444A5D9}" type="parTrans" cxnId="{7326652F-EC60-4ED8-A6BC-A0A407889E7D}">
      <dgm:prSet/>
      <dgm:spPr/>
      <dgm:t>
        <a:bodyPr/>
        <a:lstStyle/>
        <a:p>
          <a:endParaRPr lang="en-US"/>
        </a:p>
      </dgm:t>
    </dgm:pt>
    <dgm:pt modelId="{F26A5EC8-711D-42CA-B0F6-86DE86D50128}" type="sibTrans" cxnId="{7326652F-EC60-4ED8-A6BC-A0A407889E7D}">
      <dgm:prSet/>
      <dgm:spPr/>
      <dgm:t>
        <a:bodyPr/>
        <a:lstStyle/>
        <a:p>
          <a:endParaRPr lang="en-US"/>
        </a:p>
      </dgm:t>
    </dgm:pt>
    <dgm:pt modelId="{0C56CD7F-5F3E-4D47-8813-B8C796786DC0}">
      <dgm:prSet/>
      <dgm:spPr/>
      <dgm:t>
        <a:bodyPr/>
        <a:lstStyle/>
        <a:p>
          <a:r>
            <a:rPr lang="en-US"/>
            <a:t>Complexity and Interpretability</a:t>
          </a:r>
        </a:p>
      </dgm:t>
    </dgm:pt>
    <dgm:pt modelId="{63E644E9-EC06-4FC7-9DAF-856222A4D838}" type="parTrans" cxnId="{661D8330-0620-4776-934D-3C094C742381}">
      <dgm:prSet/>
      <dgm:spPr/>
      <dgm:t>
        <a:bodyPr/>
        <a:lstStyle/>
        <a:p>
          <a:endParaRPr lang="en-US"/>
        </a:p>
      </dgm:t>
    </dgm:pt>
    <dgm:pt modelId="{95FD4F36-40CA-4B03-BA30-015177C31E2C}" type="sibTrans" cxnId="{661D8330-0620-4776-934D-3C094C742381}">
      <dgm:prSet/>
      <dgm:spPr/>
      <dgm:t>
        <a:bodyPr/>
        <a:lstStyle/>
        <a:p>
          <a:endParaRPr lang="en-US"/>
        </a:p>
      </dgm:t>
    </dgm:pt>
    <dgm:pt modelId="{081C7C15-9404-4526-936F-957DA4B277A1}" type="pres">
      <dgm:prSet presAssocID="{31C074EC-D645-480D-B721-D11FC2DF77B6}" presName="Name0" presStyleCnt="0">
        <dgm:presLayoutVars>
          <dgm:dir/>
          <dgm:animLvl val="lvl"/>
          <dgm:resizeHandles val="exact"/>
        </dgm:presLayoutVars>
      </dgm:prSet>
      <dgm:spPr/>
    </dgm:pt>
    <dgm:pt modelId="{B2CE9753-4021-4A47-8F75-9FB6D9799396}" type="pres">
      <dgm:prSet presAssocID="{8A8A801E-0205-4B0F-82BE-AD2DC5153666}" presName="composite" presStyleCnt="0"/>
      <dgm:spPr/>
    </dgm:pt>
    <dgm:pt modelId="{6995B3DA-3E10-4EAE-B3F6-097E3314EB52}" type="pres">
      <dgm:prSet presAssocID="{8A8A801E-0205-4B0F-82BE-AD2DC5153666}" presName="parTx" presStyleLbl="node1" presStyleIdx="0" presStyleCnt="1">
        <dgm:presLayoutVars>
          <dgm:chMax val="0"/>
          <dgm:chPref val="0"/>
          <dgm:bulletEnabled val="1"/>
        </dgm:presLayoutVars>
      </dgm:prSet>
      <dgm:spPr/>
    </dgm:pt>
    <dgm:pt modelId="{B919775C-E4C7-49CD-8269-0733E71318BB}" type="pres">
      <dgm:prSet presAssocID="{8A8A801E-0205-4B0F-82BE-AD2DC5153666}" presName="desTx" presStyleLbl="revTx" presStyleIdx="0" presStyleCnt="1">
        <dgm:presLayoutVars>
          <dgm:bulletEnabled val="1"/>
        </dgm:presLayoutVars>
      </dgm:prSet>
      <dgm:spPr/>
    </dgm:pt>
  </dgm:ptLst>
  <dgm:cxnLst>
    <dgm:cxn modelId="{EBD44302-0BFF-4C7F-BEC1-2997A89B8175}" srcId="{8A8A801E-0205-4B0F-82BE-AD2DC5153666}" destId="{DB7610D9-7666-4B33-A590-3A27DE860223}" srcOrd="0" destOrd="0" parTransId="{903B8703-6147-4661-9122-80D2F824E179}" sibTransId="{1EE347B7-5792-414B-BCBD-91EA1B0DA82E}"/>
    <dgm:cxn modelId="{7326652F-EC60-4ED8-A6BC-A0A407889E7D}" srcId="{8A8A801E-0205-4B0F-82BE-AD2DC5153666}" destId="{D74EF869-420D-4BDA-9208-23F91471BAA1}" srcOrd="5" destOrd="0" parTransId="{D3B17998-6813-4DE3-8F8E-E9B3E444A5D9}" sibTransId="{F26A5EC8-711D-42CA-B0F6-86DE86D50128}"/>
    <dgm:cxn modelId="{661D8330-0620-4776-934D-3C094C742381}" srcId="{8A8A801E-0205-4B0F-82BE-AD2DC5153666}" destId="{0C56CD7F-5F3E-4D47-8813-B8C796786DC0}" srcOrd="6" destOrd="0" parTransId="{63E644E9-EC06-4FC7-9DAF-856222A4D838}" sibTransId="{95FD4F36-40CA-4B03-BA30-015177C31E2C}"/>
    <dgm:cxn modelId="{209B6438-EEF9-40EA-9AEF-D5607DCCD95B}" type="presOf" srcId="{8A8A801E-0205-4B0F-82BE-AD2DC5153666}" destId="{6995B3DA-3E10-4EAE-B3F6-097E3314EB52}" srcOrd="0" destOrd="0" presId="urn:microsoft.com/office/officeart/2005/8/layout/chevron1"/>
    <dgm:cxn modelId="{B9BB9549-545F-49FE-A535-7320071D3275}" srcId="{DB7610D9-7666-4B33-A590-3A27DE860223}" destId="{9F745458-62CE-428E-9D31-DC96593CEC1A}" srcOrd="2" destOrd="0" parTransId="{33A3E60F-7FB0-4752-9414-BA7F74737641}" sibTransId="{A43855D2-9E0F-4E4B-8ABD-063D243C2C35}"/>
    <dgm:cxn modelId="{FCB2C073-1BD9-4DFB-9224-642EDA2499D3}" srcId="{8A8A801E-0205-4B0F-82BE-AD2DC5153666}" destId="{40A6A1B1-C335-4D7A-8BD2-4B7A7E89178E}" srcOrd="2" destOrd="0" parTransId="{B9025333-EF2E-44CE-9497-E9843A5D8DB0}" sibTransId="{96AC6DF8-6D71-49FF-B64A-FC7C5C75B7E7}"/>
    <dgm:cxn modelId="{1B604379-1E92-42B3-9253-2D9B1A1D533B}" srcId="{8A8A801E-0205-4B0F-82BE-AD2DC5153666}" destId="{64FCB6B6-DE7B-4D70-A995-825C80C63351}" srcOrd="4" destOrd="0" parTransId="{2312AAEA-5CA7-4E29-AC3C-33C6356DD4C2}" sibTransId="{337D111A-0E8C-4CB4-9027-C16283C89DD7}"/>
    <dgm:cxn modelId="{AC00B759-D16A-41CD-B0CA-BAF492D95D5D}" type="presOf" srcId="{06951A46-3F5E-4637-83D7-3EF30AC87626}" destId="{B919775C-E4C7-49CD-8269-0733E71318BB}" srcOrd="0" destOrd="2" presId="urn:microsoft.com/office/officeart/2005/8/layout/chevron1"/>
    <dgm:cxn modelId="{F24B077C-59C7-40AA-91FC-373B99327484}" type="presOf" srcId="{DB7610D9-7666-4B33-A590-3A27DE860223}" destId="{B919775C-E4C7-49CD-8269-0733E71318BB}" srcOrd="0" destOrd="0" presId="urn:microsoft.com/office/officeart/2005/8/layout/chevron1"/>
    <dgm:cxn modelId="{415AB87C-25E2-428A-AA20-2B9F448B5AAC}" type="presOf" srcId="{31C074EC-D645-480D-B721-D11FC2DF77B6}" destId="{081C7C15-9404-4526-936F-957DA4B277A1}" srcOrd="0" destOrd="0" presId="urn:microsoft.com/office/officeart/2005/8/layout/chevron1"/>
    <dgm:cxn modelId="{F218458B-F251-4435-8C9B-EF06C7AC2B9A}" srcId="{8A8A801E-0205-4B0F-82BE-AD2DC5153666}" destId="{A56AB057-6368-45F4-B873-3F356D72EE34}" srcOrd="1" destOrd="0" parTransId="{CAA1FA60-C739-4714-A13A-90CED936F48C}" sibTransId="{714E7DFF-FEB8-423C-B69C-5F68837A84D0}"/>
    <dgm:cxn modelId="{C142859C-54F1-4174-9400-436950EE8ECF}" srcId="{8A8A801E-0205-4B0F-82BE-AD2DC5153666}" destId="{539D00EB-FAA1-47E0-B853-7853A8F0CA16}" srcOrd="3" destOrd="0" parTransId="{49BA5123-AC76-4FA3-941A-CAFCA88B0B76}" sibTransId="{35D2832B-4888-4368-BEFC-4A5FD042775F}"/>
    <dgm:cxn modelId="{446824A3-71C7-4339-92CD-8118B73A10EF}" type="presOf" srcId="{40A6A1B1-C335-4D7A-8BD2-4B7A7E89178E}" destId="{B919775C-E4C7-49CD-8269-0733E71318BB}" srcOrd="0" destOrd="5" presId="urn:microsoft.com/office/officeart/2005/8/layout/chevron1"/>
    <dgm:cxn modelId="{1BE6E9A7-48E2-427E-A935-49C999461E20}" type="presOf" srcId="{9F745458-62CE-428E-9D31-DC96593CEC1A}" destId="{B919775C-E4C7-49CD-8269-0733E71318BB}" srcOrd="0" destOrd="3" presId="urn:microsoft.com/office/officeart/2005/8/layout/chevron1"/>
    <dgm:cxn modelId="{97479AB6-E411-4F1A-AF00-670473B0E1A2}" type="presOf" srcId="{D74EF869-420D-4BDA-9208-23F91471BAA1}" destId="{B919775C-E4C7-49CD-8269-0733E71318BB}" srcOrd="0" destOrd="8" presId="urn:microsoft.com/office/officeart/2005/8/layout/chevron1"/>
    <dgm:cxn modelId="{E84F4EBC-2DF9-41CD-946F-49309B1B1D10}" srcId="{31C074EC-D645-480D-B721-D11FC2DF77B6}" destId="{8A8A801E-0205-4B0F-82BE-AD2DC5153666}" srcOrd="0" destOrd="0" parTransId="{B4805265-04B9-4708-A362-C1BC77D0A677}" sibTransId="{B242A9F4-8722-4F1C-A546-583667ED5CCC}"/>
    <dgm:cxn modelId="{387A27C7-82D5-44DD-A594-96C394A8E886}" type="presOf" srcId="{539D00EB-FAA1-47E0-B853-7853A8F0CA16}" destId="{B919775C-E4C7-49CD-8269-0733E71318BB}" srcOrd="0" destOrd="6" presId="urn:microsoft.com/office/officeart/2005/8/layout/chevron1"/>
    <dgm:cxn modelId="{508188CD-5C3F-4CFD-A15C-530317B02C61}" type="presOf" srcId="{0C56CD7F-5F3E-4D47-8813-B8C796786DC0}" destId="{B919775C-E4C7-49CD-8269-0733E71318BB}" srcOrd="0" destOrd="9" presId="urn:microsoft.com/office/officeart/2005/8/layout/chevron1"/>
    <dgm:cxn modelId="{77C3FFCD-1D48-4BC3-830F-C8C086D75E2B}" type="presOf" srcId="{64FCB6B6-DE7B-4D70-A995-825C80C63351}" destId="{B919775C-E4C7-49CD-8269-0733E71318BB}" srcOrd="0" destOrd="7" presId="urn:microsoft.com/office/officeart/2005/8/layout/chevron1"/>
    <dgm:cxn modelId="{7583B9DF-E266-431E-A2AF-82A5A95AE6B7}" srcId="{DB7610D9-7666-4B33-A590-3A27DE860223}" destId="{06951A46-3F5E-4637-83D7-3EF30AC87626}" srcOrd="1" destOrd="0" parTransId="{3FC01BEC-0421-4CDA-AFEE-CA0382E4F60F}" sibTransId="{F46BDB7F-EE77-4557-B7DA-17EA7BEEC903}"/>
    <dgm:cxn modelId="{15E0A1EC-60C2-4BF6-B940-634A10315140}" srcId="{DB7610D9-7666-4B33-A590-3A27DE860223}" destId="{5DF65DAB-1C86-4AAD-A14B-F2F44ED1F9EA}" srcOrd="0" destOrd="0" parTransId="{A5B5DA47-2C32-4C1B-A33C-F05A52CBDB1F}" sibTransId="{2C8EC4F3-DC40-4CC4-80EA-D18B68E6ABC2}"/>
    <dgm:cxn modelId="{DAA3A3FB-DD6C-404C-8423-D56B2664196F}" type="presOf" srcId="{A56AB057-6368-45F4-B873-3F356D72EE34}" destId="{B919775C-E4C7-49CD-8269-0733E71318BB}" srcOrd="0" destOrd="4" presId="urn:microsoft.com/office/officeart/2005/8/layout/chevron1"/>
    <dgm:cxn modelId="{C4F595FD-B368-45A8-8D7A-6D945639A835}" type="presOf" srcId="{5DF65DAB-1C86-4AAD-A14B-F2F44ED1F9EA}" destId="{B919775C-E4C7-49CD-8269-0733E71318BB}" srcOrd="0" destOrd="1" presId="urn:microsoft.com/office/officeart/2005/8/layout/chevron1"/>
    <dgm:cxn modelId="{4A4125E0-7919-4AE1-B6EB-3E1691DDBB92}" type="presParOf" srcId="{081C7C15-9404-4526-936F-957DA4B277A1}" destId="{B2CE9753-4021-4A47-8F75-9FB6D9799396}" srcOrd="0" destOrd="0" presId="urn:microsoft.com/office/officeart/2005/8/layout/chevron1"/>
    <dgm:cxn modelId="{5E9054DF-59C5-4AEF-BC7D-35E9C28C5C3A}" type="presParOf" srcId="{B2CE9753-4021-4A47-8F75-9FB6D9799396}" destId="{6995B3DA-3E10-4EAE-B3F6-097E3314EB52}" srcOrd="0" destOrd="0" presId="urn:microsoft.com/office/officeart/2005/8/layout/chevron1"/>
    <dgm:cxn modelId="{EB72CB67-4A72-4EF8-A2B1-B1896BEFA3D8}" type="presParOf" srcId="{B2CE9753-4021-4A47-8F75-9FB6D9799396}" destId="{B919775C-E4C7-49CD-8269-0733E71318BB}"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C21D29-F5EA-4EF1-A397-2D6FCE1A052E}">
      <dsp:nvSpPr>
        <dsp:cNvPr id="0" name=""/>
        <dsp:cNvSpPr/>
      </dsp:nvSpPr>
      <dsp:spPr>
        <a:xfrm>
          <a:off x="459050" y="0"/>
          <a:ext cx="5202578" cy="2078090"/>
        </a:xfrm>
        <a:prstGeom prst="rightArrow">
          <a:avLst/>
        </a:prstGeom>
        <a:solidFill>
          <a:schemeClr val="tx2">
            <a:lumMod val="50000"/>
            <a:lumOff val="50000"/>
          </a:schemeClr>
        </a:solidFill>
        <a:ln>
          <a:noFill/>
        </a:ln>
        <a:effectLst/>
      </dsp:spPr>
      <dsp:style>
        <a:lnRef idx="0">
          <a:scrgbClr r="0" g="0" b="0"/>
        </a:lnRef>
        <a:fillRef idx="1">
          <a:scrgbClr r="0" g="0" b="0"/>
        </a:fillRef>
        <a:effectRef idx="0">
          <a:scrgbClr r="0" g="0" b="0"/>
        </a:effectRef>
        <a:fontRef idx="minor"/>
      </dsp:style>
    </dsp:sp>
    <dsp:sp modelId="{B02CAA17-08BA-435E-B882-E28451FE5BB0}">
      <dsp:nvSpPr>
        <dsp:cNvPr id="0" name=""/>
        <dsp:cNvSpPr/>
      </dsp:nvSpPr>
      <dsp:spPr>
        <a:xfrm>
          <a:off x="0" y="623427"/>
          <a:ext cx="1836204" cy="831236"/>
        </a:xfrm>
        <a:prstGeom prst="roundRect">
          <a:avLst/>
        </a:prstGeom>
        <a:solidFill>
          <a:schemeClr val="bg2">
            <a:lumMod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latin typeface="Verdana" panose="020B0604030504040204" pitchFamily="34" charset="0"/>
              <a:ea typeface="Verdana" panose="020B0604030504040204" pitchFamily="34" charset="0"/>
            </a:rPr>
            <a:t>Uncertainty Quantification</a:t>
          </a:r>
          <a:endParaRPr lang="en-GB" sz="1800" kern="1200" dirty="0">
            <a:latin typeface="Verdana" panose="020B0604030504040204" pitchFamily="34" charset="0"/>
            <a:ea typeface="Verdana" panose="020B0604030504040204" pitchFamily="34" charset="0"/>
          </a:endParaRPr>
        </a:p>
      </dsp:txBody>
      <dsp:txXfrm>
        <a:off x="40578" y="664005"/>
        <a:ext cx="1755048" cy="750080"/>
      </dsp:txXfrm>
    </dsp:sp>
    <dsp:sp modelId="{3F347F38-D262-47DE-9489-C860847F8D41}">
      <dsp:nvSpPr>
        <dsp:cNvPr id="0" name=""/>
        <dsp:cNvSpPr/>
      </dsp:nvSpPr>
      <dsp:spPr>
        <a:xfrm>
          <a:off x="2142237" y="623427"/>
          <a:ext cx="1836204" cy="831236"/>
        </a:xfrm>
        <a:prstGeom prst="roundRect">
          <a:avLst/>
        </a:prstGeom>
        <a:solidFill>
          <a:schemeClr val="bg2">
            <a:lumMod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latin typeface="Verdana" panose="020B0604030504040204" pitchFamily="34" charset="0"/>
              <a:ea typeface="Verdana" panose="020B0604030504040204" pitchFamily="34" charset="0"/>
            </a:rPr>
            <a:t>Conformal Prediction</a:t>
          </a:r>
          <a:endParaRPr lang="en-GB" sz="1800" kern="1200" dirty="0">
            <a:latin typeface="Verdana" panose="020B0604030504040204" pitchFamily="34" charset="0"/>
            <a:ea typeface="Verdana" panose="020B0604030504040204" pitchFamily="34" charset="0"/>
          </a:endParaRPr>
        </a:p>
      </dsp:txBody>
      <dsp:txXfrm>
        <a:off x="2182815" y="664005"/>
        <a:ext cx="1755048" cy="750080"/>
      </dsp:txXfrm>
    </dsp:sp>
    <dsp:sp modelId="{78FAEC36-0FAD-4AC9-A5E6-7FD85FB31B8F}">
      <dsp:nvSpPr>
        <dsp:cNvPr id="0" name=""/>
        <dsp:cNvSpPr/>
      </dsp:nvSpPr>
      <dsp:spPr>
        <a:xfrm>
          <a:off x="4284475" y="623427"/>
          <a:ext cx="1836204" cy="831236"/>
        </a:xfrm>
        <a:prstGeom prst="roundRect">
          <a:avLst/>
        </a:prstGeom>
        <a:solidFill>
          <a:schemeClr val="bg2">
            <a:lumMod val="50000"/>
          </a:schemeClr>
        </a:solidFill>
        <a:ln w="19050" cap="flat" cmpd="sng" algn="ctr">
          <a:solidFill>
            <a:schemeClr val="tx2">
              <a:lumMod val="25000"/>
              <a:lumOff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latin typeface="Verdana" panose="020B0604030504040204" pitchFamily="34" charset="0"/>
              <a:ea typeface="Verdana" panose="020B0604030504040204" pitchFamily="34" charset="0"/>
            </a:rPr>
            <a:t>Certainty Quantification</a:t>
          </a:r>
          <a:endParaRPr lang="en-GB" sz="1800" kern="1200" dirty="0">
            <a:latin typeface="Verdana" panose="020B0604030504040204" pitchFamily="34" charset="0"/>
            <a:ea typeface="Verdana" panose="020B0604030504040204" pitchFamily="34" charset="0"/>
          </a:endParaRPr>
        </a:p>
      </dsp:txBody>
      <dsp:txXfrm>
        <a:off x="4325053" y="664005"/>
        <a:ext cx="1755048" cy="750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4085C-F60B-4775-AAAB-06957999DC37}">
      <dsp:nvSpPr>
        <dsp:cNvPr id="0" name=""/>
        <dsp:cNvSpPr/>
      </dsp:nvSpPr>
      <dsp:spPr>
        <a:xfrm>
          <a:off x="1061437" y="385055"/>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4A79F1-89BD-4B1A-B025-BBEE5A0A468A}">
      <dsp:nvSpPr>
        <dsp:cNvPr id="0" name=""/>
        <dsp:cNvSpPr/>
      </dsp:nvSpPr>
      <dsp:spPr>
        <a:xfrm>
          <a:off x="1582" y="1673614"/>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it-IT" sz="2800" b="1" i="0" kern="1200">
              <a:latin typeface="Verdana" panose="020B0604030504040204" pitchFamily="34" charset="0"/>
              <a:ea typeface="Verdana" panose="020B0604030504040204" pitchFamily="34" charset="0"/>
            </a:rPr>
            <a:t>Exchangeability</a:t>
          </a:r>
          <a:endParaRPr lang="it-IT" sz="2800" kern="1200">
            <a:latin typeface="Verdana" panose="020B0604030504040204" pitchFamily="34" charset="0"/>
            <a:ea typeface="Verdana" panose="020B0604030504040204" pitchFamily="34" charset="0"/>
          </a:endParaRPr>
        </a:p>
      </dsp:txBody>
      <dsp:txXfrm>
        <a:off x="1582" y="1673614"/>
        <a:ext cx="3261093" cy="489164"/>
      </dsp:txXfrm>
    </dsp:sp>
    <dsp:sp modelId="{E5D8BE8C-C997-4017-8462-9BFA330BE95A}">
      <dsp:nvSpPr>
        <dsp:cNvPr id="0" name=""/>
        <dsp:cNvSpPr/>
      </dsp:nvSpPr>
      <dsp:spPr>
        <a:xfrm>
          <a:off x="1582" y="2231232"/>
          <a:ext cx="3261093" cy="157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dirty="0">
              <a:latin typeface="Verdana" panose="020B0604030504040204" pitchFamily="34" charset="0"/>
              <a:ea typeface="Verdana" panose="020B0604030504040204" pitchFamily="34" charset="0"/>
            </a:rPr>
            <a:t>ensures that predictions are consistent regardless of data order. For time series data, some mitigation approaches are required.</a:t>
          </a:r>
          <a:endParaRPr lang="it-IT" sz="1700" kern="1200" dirty="0">
            <a:latin typeface="Verdana" panose="020B0604030504040204" pitchFamily="34" charset="0"/>
            <a:ea typeface="Verdana" panose="020B0604030504040204" pitchFamily="34" charset="0"/>
          </a:endParaRPr>
        </a:p>
      </dsp:txBody>
      <dsp:txXfrm>
        <a:off x="1582" y="2231232"/>
        <a:ext cx="3261093" cy="1576516"/>
      </dsp:txXfrm>
    </dsp:sp>
    <dsp:sp modelId="{00A3CD97-3179-49EC-8194-D98A290B36E1}">
      <dsp:nvSpPr>
        <dsp:cNvPr id="0" name=""/>
        <dsp:cNvSpPr/>
      </dsp:nvSpPr>
      <dsp:spPr>
        <a:xfrm>
          <a:off x="4893223" y="385055"/>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8AF754-BDF3-4F28-AF0F-D34841A7C4CF}">
      <dsp:nvSpPr>
        <dsp:cNvPr id="0" name=""/>
        <dsp:cNvSpPr/>
      </dsp:nvSpPr>
      <dsp:spPr>
        <a:xfrm>
          <a:off x="3833367" y="1673614"/>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it-IT" sz="2800" kern="1200">
              <a:latin typeface="Verdana" panose="020B0604030504040204" pitchFamily="34" charset="0"/>
              <a:ea typeface="Verdana" panose="020B0604030504040204" pitchFamily="34" charset="0"/>
            </a:rPr>
            <a:t>Validity</a:t>
          </a:r>
        </a:p>
      </dsp:txBody>
      <dsp:txXfrm>
        <a:off x="3833367" y="1673614"/>
        <a:ext cx="3261093" cy="489164"/>
      </dsp:txXfrm>
    </dsp:sp>
    <dsp:sp modelId="{8B42C0C5-45B8-4071-9BC1-D40978BF417F}">
      <dsp:nvSpPr>
        <dsp:cNvPr id="0" name=""/>
        <dsp:cNvSpPr/>
      </dsp:nvSpPr>
      <dsp:spPr>
        <a:xfrm>
          <a:off x="3833367" y="2231232"/>
          <a:ext cx="3261093" cy="157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latin typeface="Verdana" panose="020B0604030504040204" pitchFamily="34" charset="0"/>
              <a:ea typeface="Verdana" panose="020B0604030504040204" pitchFamily="34" charset="0"/>
            </a:rPr>
            <a:t>ensures that predictions are reliable and meet predefined coverage levels, making it crucial for applications where trust in predictions is relevant.</a:t>
          </a:r>
          <a:endParaRPr lang="it-IT" sz="1700" kern="1200">
            <a:latin typeface="Verdana" panose="020B0604030504040204" pitchFamily="34" charset="0"/>
            <a:ea typeface="Verdana" panose="020B0604030504040204" pitchFamily="34" charset="0"/>
          </a:endParaRPr>
        </a:p>
      </dsp:txBody>
      <dsp:txXfrm>
        <a:off x="3833367" y="2231232"/>
        <a:ext cx="3261093" cy="1576516"/>
      </dsp:txXfrm>
    </dsp:sp>
    <dsp:sp modelId="{682C99CD-B5F7-40C4-8680-A766BB0119C7}">
      <dsp:nvSpPr>
        <dsp:cNvPr id="0" name=""/>
        <dsp:cNvSpPr/>
      </dsp:nvSpPr>
      <dsp:spPr>
        <a:xfrm>
          <a:off x="8725008" y="385055"/>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10167B-E0DD-4C91-97F5-8EF348A3F8A1}">
      <dsp:nvSpPr>
        <dsp:cNvPr id="0" name=""/>
        <dsp:cNvSpPr/>
      </dsp:nvSpPr>
      <dsp:spPr>
        <a:xfrm>
          <a:off x="7665152" y="1673614"/>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it-IT" sz="2800" kern="1200">
              <a:latin typeface="Verdana" panose="020B0604030504040204" pitchFamily="34" charset="0"/>
              <a:ea typeface="Verdana" panose="020B0604030504040204" pitchFamily="34" charset="0"/>
            </a:rPr>
            <a:t>Efficiency</a:t>
          </a:r>
        </a:p>
      </dsp:txBody>
      <dsp:txXfrm>
        <a:off x="7665152" y="1673614"/>
        <a:ext cx="3261093" cy="489164"/>
      </dsp:txXfrm>
    </dsp:sp>
    <dsp:sp modelId="{0E7C01E4-1806-4DC3-9D85-C5C87EA075CD}">
      <dsp:nvSpPr>
        <dsp:cNvPr id="0" name=""/>
        <dsp:cNvSpPr/>
      </dsp:nvSpPr>
      <dsp:spPr>
        <a:xfrm>
          <a:off x="7665152" y="2231232"/>
          <a:ext cx="3261093" cy="157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a:latin typeface="Verdana" panose="020B0604030504040204" pitchFamily="34" charset="0"/>
              <a:ea typeface="Verdana" panose="020B0604030504040204" pitchFamily="34" charset="0"/>
            </a:rPr>
            <a:t>focuses on producing accurate and concise predictions, which is vital for practical implementation and resource management.</a:t>
          </a:r>
          <a:endParaRPr lang="it-IT" sz="1700" kern="1200">
            <a:latin typeface="Verdana" panose="020B0604030504040204" pitchFamily="34" charset="0"/>
            <a:ea typeface="Verdana" panose="020B0604030504040204" pitchFamily="34" charset="0"/>
          </a:endParaRPr>
        </a:p>
      </dsp:txBody>
      <dsp:txXfrm>
        <a:off x="7665152" y="2231232"/>
        <a:ext cx="3261093" cy="15765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F8229-2245-436B-A29E-52E5C89CEBB1}">
      <dsp:nvSpPr>
        <dsp:cNvPr id="0" name=""/>
        <dsp:cNvSpPr/>
      </dsp:nvSpPr>
      <dsp:spPr>
        <a:xfrm>
          <a:off x="339122" y="1658729"/>
          <a:ext cx="927360" cy="92736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C32B70-10A8-4CED-B4EE-F9C2C7FFB05B}">
      <dsp:nvSpPr>
        <dsp:cNvPr id="0" name=""/>
        <dsp:cNvSpPr/>
      </dsp:nvSpPr>
      <dsp:spPr>
        <a:xfrm>
          <a:off x="533868" y="1853475"/>
          <a:ext cx="537868" cy="5378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FAE2FF-610E-4100-BDE5-31C9D965EAB8}">
      <dsp:nvSpPr>
        <dsp:cNvPr id="0" name=""/>
        <dsp:cNvSpPr/>
      </dsp:nvSpPr>
      <dsp:spPr>
        <a:xfrm>
          <a:off x="1465202" y="1658729"/>
          <a:ext cx="2185920"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de-DE" sz="1600" b="1" kern="1200" dirty="0" err="1"/>
            <a:t>Full</a:t>
          </a:r>
          <a:r>
            <a:rPr lang="de-DE" sz="1600" b="1" kern="1200" dirty="0"/>
            <a:t> </a:t>
          </a:r>
          <a:r>
            <a:rPr lang="de-DE" sz="1600" b="1" kern="1200" dirty="0" err="1"/>
            <a:t>Conformal</a:t>
          </a:r>
          <a:r>
            <a:rPr lang="de-DE" sz="1600" b="1" kern="1200" dirty="0"/>
            <a:t> </a:t>
          </a:r>
          <a:r>
            <a:rPr lang="de-DE" sz="1600" b="1" kern="1200" dirty="0" err="1"/>
            <a:t>Prediction</a:t>
          </a:r>
          <a:r>
            <a:rPr lang="de-DE" sz="1600" kern="1200" dirty="0"/>
            <a:t> (</a:t>
          </a:r>
          <a:r>
            <a:rPr lang="de-DE" sz="1600" kern="1200" dirty="0" err="1"/>
            <a:t>Trasductive</a:t>
          </a:r>
          <a:r>
            <a:rPr lang="de-DE" sz="1600" kern="1200" dirty="0"/>
            <a:t>)</a:t>
          </a:r>
          <a:r>
            <a:rPr lang="en-US" sz="1600" kern="1200" dirty="0"/>
            <a:t> leverages the entire dataset for training and requires model retraining for each new prediction</a:t>
          </a:r>
          <a:r>
            <a:rPr lang="de-DE" sz="1600" kern="1200" dirty="0"/>
            <a:t>. This </a:t>
          </a:r>
          <a:r>
            <a:rPr lang="de-DE" sz="1600" kern="1200" dirty="0" err="1"/>
            <a:t>approach</a:t>
          </a:r>
          <a:r>
            <a:rPr lang="de-DE" sz="1600" kern="1200" dirty="0"/>
            <a:t> </a:t>
          </a:r>
          <a:r>
            <a:rPr lang="de-DE" sz="1600" kern="1200" dirty="0" err="1"/>
            <a:t>ensures</a:t>
          </a:r>
          <a:r>
            <a:rPr lang="de-DE" sz="1600" kern="1200" dirty="0"/>
            <a:t> </a:t>
          </a:r>
          <a:r>
            <a:rPr lang="de-DE" sz="1600" kern="1200" dirty="0" err="1"/>
            <a:t>that</a:t>
          </a:r>
          <a:r>
            <a:rPr lang="de-DE" sz="1600" kern="1200" dirty="0"/>
            <a:t> </a:t>
          </a:r>
          <a:r>
            <a:rPr lang="de-DE" sz="1600" kern="1200" dirty="0" err="1"/>
            <a:t>each</a:t>
          </a:r>
          <a:r>
            <a:rPr lang="de-DE" sz="1600" kern="1200" dirty="0"/>
            <a:t> </a:t>
          </a:r>
          <a:r>
            <a:rPr lang="de-DE" sz="1600" kern="1200" dirty="0" err="1"/>
            <a:t>prediction</a:t>
          </a:r>
          <a:r>
            <a:rPr lang="de-DE" sz="1600" kern="1200" dirty="0"/>
            <a:t> </a:t>
          </a:r>
          <a:r>
            <a:rPr lang="de-DE" sz="1600" kern="1200" dirty="0" err="1"/>
            <a:t>is</a:t>
          </a:r>
          <a:r>
            <a:rPr lang="de-DE" sz="1600" kern="1200" dirty="0"/>
            <a:t> </a:t>
          </a:r>
          <a:r>
            <a:rPr lang="de-DE" sz="1600" kern="1200" dirty="0" err="1"/>
            <a:t>made</a:t>
          </a:r>
          <a:r>
            <a:rPr lang="de-DE" sz="1600" kern="1200" dirty="0"/>
            <a:t> </a:t>
          </a:r>
          <a:r>
            <a:rPr lang="de-DE" sz="1600" kern="1200" dirty="0" err="1"/>
            <a:t>with</a:t>
          </a:r>
          <a:r>
            <a:rPr lang="de-DE" sz="1600" kern="1200" dirty="0"/>
            <a:t> </a:t>
          </a:r>
          <a:r>
            <a:rPr lang="de-DE" sz="1600" kern="1200" dirty="0" err="1"/>
            <a:t>the</a:t>
          </a:r>
          <a:r>
            <a:rPr lang="de-DE" sz="1600" kern="1200" dirty="0"/>
            <a:t> </a:t>
          </a:r>
          <a:r>
            <a:rPr lang="de-DE" sz="1600" kern="1200" dirty="0" err="1"/>
            <a:t>most</a:t>
          </a:r>
          <a:r>
            <a:rPr lang="de-DE" sz="1600" kern="1200" dirty="0"/>
            <a:t> </a:t>
          </a:r>
          <a:r>
            <a:rPr lang="de-DE" sz="1600" kern="1200" dirty="0" err="1"/>
            <a:t>up</a:t>
          </a:r>
          <a:r>
            <a:rPr lang="de-DE" sz="1600" kern="1200" dirty="0"/>
            <a:t>-</a:t>
          </a:r>
          <a:r>
            <a:rPr lang="de-DE" sz="1600" kern="1200" dirty="0" err="1"/>
            <a:t>to</a:t>
          </a:r>
          <a:r>
            <a:rPr lang="de-DE" sz="1600" kern="1200" dirty="0"/>
            <a:t>-date </a:t>
          </a:r>
          <a:r>
            <a:rPr lang="de-DE" sz="1600" kern="1200" dirty="0" err="1"/>
            <a:t>information</a:t>
          </a:r>
          <a:r>
            <a:rPr lang="de-DE" sz="1600" kern="1200" dirty="0"/>
            <a:t>. </a:t>
          </a:r>
          <a:r>
            <a:rPr lang="de-DE" sz="1600" kern="1200" dirty="0" err="1"/>
            <a:t>It‘s</a:t>
          </a:r>
          <a:r>
            <a:rPr lang="de-DE" sz="1600" kern="1200" dirty="0"/>
            <a:t> </a:t>
          </a:r>
          <a:r>
            <a:rPr lang="de-DE" sz="1600" kern="1200" dirty="0" err="1"/>
            <a:t>the</a:t>
          </a:r>
          <a:r>
            <a:rPr lang="de-DE" sz="1600" kern="1200" dirty="0"/>
            <a:t> </a:t>
          </a:r>
          <a:r>
            <a:rPr lang="de-DE" sz="1600" kern="1200" dirty="0" err="1"/>
            <a:t>most</a:t>
          </a:r>
          <a:r>
            <a:rPr lang="de-DE" sz="1600" kern="1200" dirty="0"/>
            <a:t> </a:t>
          </a:r>
          <a:r>
            <a:rPr lang="de-DE" sz="1600" kern="1200" dirty="0" err="1"/>
            <a:t>general</a:t>
          </a:r>
          <a:r>
            <a:rPr lang="de-DE" sz="1600" kern="1200" dirty="0"/>
            <a:t> and </a:t>
          </a:r>
          <a:r>
            <a:rPr lang="de-DE" sz="1600" kern="1200" dirty="0" err="1"/>
            <a:t>computationally</a:t>
          </a:r>
          <a:r>
            <a:rPr lang="de-DE" sz="1600" kern="1200" dirty="0"/>
            <a:t> intensive </a:t>
          </a:r>
          <a:r>
            <a:rPr lang="de-DE" sz="1600" kern="1200" dirty="0" err="1"/>
            <a:t>approach</a:t>
          </a:r>
          <a:r>
            <a:rPr lang="de-DE" sz="1600" kern="1200" dirty="0"/>
            <a:t>.</a:t>
          </a:r>
          <a:endParaRPr lang="en-US" sz="1600" kern="1200" dirty="0"/>
        </a:p>
      </dsp:txBody>
      <dsp:txXfrm>
        <a:off x="1465202" y="1658729"/>
        <a:ext cx="2185920" cy="927360"/>
      </dsp:txXfrm>
    </dsp:sp>
    <dsp:sp modelId="{C8DCD722-B9C0-4C32-A0C0-E19838EF8071}">
      <dsp:nvSpPr>
        <dsp:cNvPr id="0" name=""/>
        <dsp:cNvSpPr/>
      </dsp:nvSpPr>
      <dsp:spPr>
        <a:xfrm>
          <a:off x="4032003" y="1658729"/>
          <a:ext cx="927360" cy="92736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7F2746-BB17-4EED-BCDF-B8B90FBF8CDE}">
      <dsp:nvSpPr>
        <dsp:cNvPr id="0" name=""/>
        <dsp:cNvSpPr/>
      </dsp:nvSpPr>
      <dsp:spPr>
        <a:xfrm>
          <a:off x="4226749" y="1853475"/>
          <a:ext cx="537868" cy="5378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BDD2EA-7320-44D6-BE08-5B2606D49BE8}">
      <dsp:nvSpPr>
        <dsp:cNvPr id="0" name=""/>
        <dsp:cNvSpPr/>
      </dsp:nvSpPr>
      <dsp:spPr>
        <a:xfrm>
          <a:off x="5158083" y="1658729"/>
          <a:ext cx="2185920"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de-DE" sz="1600" b="1" kern="1200" dirty="0"/>
            <a:t>Split </a:t>
          </a:r>
          <a:r>
            <a:rPr lang="de-DE" sz="1600" b="1" kern="1200" dirty="0" err="1"/>
            <a:t>Conformal</a:t>
          </a:r>
          <a:r>
            <a:rPr lang="de-DE" sz="1600" b="1" kern="1200" dirty="0"/>
            <a:t> </a:t>
          </a:r>
          <a:r>
            <a:rPr lang="de-DE" sz="1600" b="1" kern="1200" dirty="0" err="1"/>
            <a:t>Prediction</a:t>
          </a:r>
          <a:r>
            <a:rPr lang="de-DE" sz="1600" kern="1200" dirty="0"/>
            <a:t> </a:t>
          </a:r>
        </a:p>
        <a:p>
          <a:pPr marL="0" lvl="0" indent="0" algn="l" defTabSz="711200">
            <a:lnSpc>
              <a:spcPct val="100000"/>
            </a:lnSpc>
            <a:spcBef>
              <a:spcPct val="0"/>
            </a:spcBef>
            <a:spcAft>
              <a:spcPct val="35000"/>
            </a:spcAft>
            <a:buNone/>
          </a:pPr>
          <a:r>
            <a:rPr lang="de-DE" sz="1600" kern="1200" dirty="0"/>
            <a:t>(</a:t>
          </a:r>
          <a:r>
            <a:rPr lang="de-DE" sz="1600" kern="1200" dirty="0" err="1"/>
            <a:t>Inductive</a:t>
          </a:r>
          <a:r>
            <a:rPr lang="de-DE" sz="1600" kern="1200" dirty="0"/>
            <a:t>) </a:t>
          </a:r>
          <a:r>
            <a:rPr lang="de-DE" sz="1600" kern="1200" dirty="0" err="1"/>
            <a:t>splits</a:t>
          </a:r>
          <a:r>
            <a:rPr lang="de-DE" sz="1600" kern="1200" dirty="0"/>
            <a:t> </a:t>
          </a:r>
          <a:r>
            <a:rPr lang="de-DE" sz="1600" kern="1200" dirty="0" err="1"/>
            <a:t>the</a:t>
          </a:r>
          <a:r>
            <a:rPr lang="de-DE" sz="1600" kern="1200" dirty="0"/>
            <a:t> </a:t>
          </a:r>
          <a:r>
            <a:rPr lang="de-DE" sz="1600" kern="1200" dirty="0" err="1"/>
            <a:t>data</a:t>
          </a:r>
          <a:r>
            <a:rPr lang="de-DE" sz="1600" kern="1200" dirty="0"/>
            <a:t> </a:t>
          </a:r>
          <a:r>
            <a:rPr lang="de-DE" sz="1600" kern="1200" dirty="0" err="1"/>
            <a:t>into</a:t>
          </a:r>
          <a:r>
            <a:rPr lang="de-DE" sz="1600" kern="1200" dirty="0"/>
            <a:t> </a:t>
          </a:r>
          <a:r>
            <a:rPr lang="de-DE" sz="1600" kern="1200" dirty="0" err="1"/>
            <a:t>training</a:t>
          </a:r>
          <a:r>
            <a:rPr lang="de-DE" sz="1600" kern="1200" dirty="0"/>
            <a:t> and </a:t>
          </a:r>
          <a:r>
            <a:rPr lang="de-DE" sz="1600" kern="1200" dirty="0" err="1"/>
            <a:t>calibration</a:t>
          </a:r>
          <a:r>
            <a:rPr lang="de-DE" sz="1600" kern="1200" dirty="0"/>
            <a:t> </a:t>
          </a:r>
          <a:r>
            <a:rPr lang="de-DE" sz="1600" kern="1200" dirty="0" err="1"/>
            <a:t>sets</a:t>
          </a:r>
          <a:r>
            <a:rPr lang="de-DE" sz="1600" kern="1200" dirty="0"/>
            <a:t>. The </a:t>
          </a:r>
          <a:r>
            <a:rPr lang="de-DE" sz="1600" kern="1200" dirty="0" err="1"/>
            <a:t>model</a:t>
          </a:r>
          <a:r>
            <a:rPr lang="de-DE" sz="1600" kern="1200" dirty="0"/>
            <a:t> </a:t>
          </a:r>
          <a:r>
            <a:rPr lang="de-DE" sz="1600" kern="1200" dirty="0" err="1"/>
            <a:t>is</a:t>
          </a:r>
          <a:r>
            <a:rPr lang="de-DE" sz="1600" kern="1200" dirty="0"/>
            <a:t> </a:t>
          </a:r>
          <a:r>
            <a:rPr lang="de-DE" sz="1600" kern="1200" dirty="0" err="1"/>
            <a:t>trained</a:t>
          </a:r>
          <a:r>
            <a:rPr lang="de-DE" sz="1600" kern="1200" dirty="0"/>
            <a:t> </a:t>
          </a:r>
          <a:r>
            <a:rPr lang="de-DE" sz="1600" kern="1200" dirty="0" err="1"/>
            <a:t>once</a:t>
          </a:r>
          <a:r>
            <a:rPr lang="de-DE" sz="1600" kern="1200" dirty="0"/>
            <a:t> on </a:t>
          </a:r>
          <a:r>
            <a:rPr lang="de-DE" sz="1600" kern="1200" dirty="0" err="1"/>
            <a:t>the</a:t>
          </a:r>
          <a:r>
            <a:rPr lang="de-DE" sz="1600" kern="1200" dirty="0"/>
            <a:t> </a:t>
          </a:r>
          <a:r>
            <a:rPr lang="de-DE" sz="1600" kern="1200" dirty="0" err="1"/>
            <a:t>training</a:t>
          </a:r>
          <a:r>
            <a:rPr lang="de-DE" sz="1600" kern="1200" dirty="0"/>
            <a:t> </a:t>
          </a:r>
          <a:r>
            <a:rPr lang="de-DE" sz="1600" kern="1200" dirty="0" err="1"/>
            <a:t>set</a:t>
          </a:r>
          <a:r>
            <a:rPr lang="de-DE" sz="1600" kern="1200" dirty="0"/>
            <a:t>, and </a:t>
          </a:r>
          <a:r>
            <a:rPr lang="de-DE" sz="1600" kern="1200" dirty="0" err="1"/>
            <a:t>the</a:t>
          </a:r>
          <a:r>
            <a:rPr lang="de-DE" sz="1600" kern="1200" dirty="0"/>
            <a:t> </a:t>
          </a:r>
          <a:r>
            <a:rPr lang="de-DE" sz="1600" kern="1200" dirty="0" err="1"/>
            <a:t>calibration</a:t>
          </a:r>
          <a:r>
            <a:rPr lang="de-DE" sz="1600" kern="1200" dirty="0"/>
            <a:t> </a:t>
          </a:r>
          <a:r>
            <a:rPr lang="de-DE" sz="1600" kern="1200" dirty="0" err="1"/>
            <a:t>set</a:t>
          </a:r>
          <a:r>
            <a:rPr lang="de-DE" sz="1600" kern="1200" dirty="0"/>
            <a:t> </a:t>
          </a:r>
          <a:r>
            <a:rPr lang="de-DE" sz="1600" kern="1200" dirty="0" err="1"/>
            <a:t>is</a:t>
          </a:r>
          <a:r>
            <a:rPr lang="de-DE" sz="1600" kern="1200" dirty="0"/>
            <a:t> </a:t>
          </a:r>
          <a:r>
            <a:rPr lang="de-DE" sz="1600" kern="1200" dirty="0" err="1"/>
            <a:t>used</a:t>
          </a:r>
          <a:r>
            <a:rPr lang="de-DE" sz="1600" kern="1200" dirty="0"/>
            <a:t> </a:t>
          </a:r>
          <a:r>
            <a:rPr lang="de-DE" sz="1600" kern="1200" dirty="0" err="1"/>
            <a:t>to</a:t>
          </a:r>
          <a:r>
            <a:rPr lang="de-DE" sz="1600" kern="1200" dirty="0"/>
            <a:t> </a:t>
          </a:r>
          <a:r>
            <a:rPr lang="de-DE" sz="1600" kern="1200" dirty="0" err="1"/>
            <a:t>adjust</a:t>
          </a:r>
          <a:r>
            <a:rPr lang="de-DE" sz="1600" kern="1200" dirty="0"/>
            <a:t> </a:t>
          </a:r>
          <a:r>
            <a:rPr lang="de-DE" sz="1600" kern="1200" dirty="0" err="1"/>
            <a:t>the</a:t>
          </a:r>
          <a:r>
            <a:rPr lang="de-DE" sz="1600" kern="1200" dirty="0"/>
            <a:t> </a:t>
          </a:r>
          <a:r>
            <a:rPr lang="de-DE" sz="1600" kern="1200" dirty="0" err="1"/>
            <a:t>prediction</a:t>
          </a:r>
          <a:r>
            <a:rPr lang="de-DE" sz="1600" kern="1200" dirty="0"/>
            <a:t> </a:t>
          </a:r>
          <a:r>
            <a:rPr lang="de-DE" sz="1600" kern="1200" dirty="0" err="1"/>
            <a:t>intervals</a:t>
          </a:r>
          <a:r>
            <a:rPr lang="de-DE" sz="1600" kern="1200" dirty="0"/>
            <a:t>. </a:t>
          </a:r>
          <a:r>
            <a:rPr lang="de-DE" sz="1600" kern="1200" dirty="0" err="1"/>
            <a:t>It‘s</a:t>
          </a:r>
          <a:r>
            <a:rPr lang="de-DE" sz="1600" kern="1200" dirty="0"/>
            <a:t> </a:t>
          </a:r>
          <a:r>
            <a:rPr lang="de-DE" sz="1600" kern="1200" dirty="0" err="1"/>
            <a:t>the</a:t>
          </a:r>
          <a:r>
            <a:rPr lang="de-DE" sz="1600" kern="1200" dirty="0"/>
            <a:t> </a:t>
          </a:r>
          <a:r>
            <a:rPr lang="de-DE" sz="1600" kern="1200" dirty="0" err="1"/>
            <a:t>computationally</a:t>
          </a:r>
          <a:r>
            <a:rPr lang="de-DE" sz="1600" kern="1200" dirty="0"/>
            <a:t> </a:t>
          </a:r>
          <a:r>
            <a:rPr lang="de-DE" sz="1600" kern="1200" dirty="0" err="1"/>
            <a:t>efficient</a:t>
          </a:r>
          <a:r>
            <a:rPr lang="de-DE" sz="1600" kern="1200" dirty="0"/>
            <a:t> variant.</a:t>
          </a:r>
          <a:endParaRPr lang="en-US" sz="1600" kern="1200" dirty="0"/>
        </a:p>
      </dsp:txBody>
      <dsp:txXfrm>
        <a:off x="5158083" y="1658729"/>
        <a:ext cx="2185920" cy="927360"/>
      </dsp:txXfrm>
    </dsp:sp>
    <dsp:sp modelId="{94F3E914-8EAF-40A8-806D-76E5C1A37760}">
      <dsp:nvSpPr>
        <dsp:cNvPr id="0" name=""/>
        <dsp:cNvSpPr/>
      </dsp:nvSpPr>
      <dsp:spPr>
        <a:xfrm>
          <a:off x="7724884" y="1658729"/>
          <a:ext cx="927360" cy="92736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A7F862-3C1A-4B32-BF29-2152FE5BC586}">
      <dsp:nvSpPr>
        <dsp:cNvPr id="0" name=""/>
        <dsp:cNvSpPr/>
      </dsp:nvSpPr>
      <dsp:spPr>
        <a:xfrm>
          <a:off x="7919630" y="1853475"/>
          <a:ext cx="537868" cy="5378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29ABAC-13E1-46BB-9D06-29C615C20481}">
      <dsp:nvSpPr>
        <dsp:cNvPr id="0" name=""/>
        <dsp:cNvSpPr/>
      </dsp:nvSpPr>
      <dsp:spPr>
        <a:xfrm>
          <a:off x="8850964" y="1700882"/>
          <a:ext cx="2185920" cy="843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de-DE" sz="1600" b="1" kern="1200" dirty="0"/>
            <a:t>Cross-</a:t>
          </a:r>
          <a:r>
            <a:rPr lang="de-DE" sz="1600" b="1" kern="1200" dirty="0" err="1"/>
            <a:t>Conformal</a:t>
          </a:r>
          <a:r>
            <a:rPr lang="de-DE" sz="1600" b="1" kern="1200" dirty="0"/>
            <a:t> </a:t>
          </a:r>
          <a:r>
            <a:rPr lang="de-DE" sz="1600" b="1" kern="1200" dirty="0" err="1"/>
            <a:t>prediction</a:t>
          </a:r>
          <a:r>
            <a:rPr lang="de-DE" sz="1600" kern="1200" dirty="0"/>
            <a:t> </a:t>
          </a:r>
        </a:p>
        <a:p>
          <a:pPr marL="0" lvl="0" indent="0" algn="l" defTabSz="711200">
            <a:lnSpc>
              <a:spcPct val="100000"/>
            </a:lnSpc>
            <a:spcBef>
              <a:spcPct val="0"/>
            </a:spcBef>
            <a:spcAft>
              <a:spcPct val="35000"/>
            </a:spcAft>
            <a:buNone/>
          </a:pPr>
          <a:r>
            <a:rPr lang="de-DE" sz="1600" kern="1200" dirty="0" err="1"/>
            <a:t>is</a:t>
          </a:r>
          <a:r>
            <a:rPr lang="de-DE" sz="1600" kern="1200" dirty="0"/>
            <a:t> a </a:t>
          </a:r>
          <a:r>
            <a:rPr lang="de-DE" sz="1600" kern="1200" dirty="0" err="1"/>
            <a:t>resampling-based</a:t>
          </a:r>
          <a:r>
            <a:rPr lang="de-DE" sz="1600" kern="1200" dirty="0"/>
            <a:t> </a:t>
          </a:r>
          <a:r>
            <a:rPr lang="de-DE" sz="1600" kern="1200" dirty="0" err="1"/>
            <a:t>method</a:t>
          </a:r>
          <a:r>
            <a:rPr lang="de-DE" sz="1600" kern="1200" dirty="0"/>
            <a:t> </a:t>
          </a:r>
          <a:r>
            <a:rPr lang="de-DE" sz="1600" kern="1200" dirty="0" err="1"/>
            <a:t>that</a:t>
          </a:r>
          <a:r>
            <a:rPr lang="de-DE" sz="1600" kern="1200" dirty="0"/>
            <a:t> </a:t>
          </a:r>
          <a:r>
            <a:rPr lang="de-DE" sz="1600" kern="1200" dirty="0" err="1"/>
            <a:t>generalises</a:t>
          </a:r>
          <a:r>
            <a:rPr lang="de-DE" sz="1600" kern="1200" dirty="0"/>
            <a:t> </a:t>
          </a:r>
          <a:r>
            <a:rPr lang="de-DE" sz="1600" kern="1200" dirty="0" err="1"/>
            <a:t>the</a:t>
          </a:r>
          <a:r>
            <a:rPr lang="de-DE" sz="1600" kern="1200" dirty="0"/>
            <a:t> </a:t>
          </a:r>
          <a:r>
            <a:rPr lang="de-DE" sz="1600" kern="1200" dirty="0" err="1"/>
            <a:t>split</a:t>
          </a:r>
          <a:r>
            <a:rPr lang="de-DE" sz="1600" kern="1200" dirty="0"/>
            <a:t> </a:t>
          </a:r>
          <a:r>
            <a:rPr lang="de-DE" sz="1600" kern="1200" dirty="0" err="1"/>
            <a:t>conformal</a:t>
          </a:r>
          <a:r>
            <a:rPr lang="de-DE" sz="1600" kern="1200" dirty="0"/>
            <a:t> </a:t>
          </a:r>
          <a:r>
            <a:rPr lang="de-DE" sz="1600" kern="1200" dirty="0" err="1"/>
            <a:t>prediction</a:t>
          </a:r>
          <a:r>
            <a:rPr lang="de-DE" sz="1600" kern="1200" dirty="0"/>
            <a:t>. Data </a:t>
          </a:r>
          <a:r>
            <a:rPr lang="de-DE" sz="1600" kern="1200" dirty="0" err="1"/>
            <a:t>is</a:t>
          </a:r>
          <a:r>
            <a:rPr lang="de-DE" sz="1600" kern="1200" dirty="0"/>
            <a:t> </a:t>
          </a:r>
          <a:r>
            <a:rPr lang="de-DE" sz="1600" kern="1200" dirty="0" err="1"/>
            <a:t>split</a:t>
          </a:r>
          <a:r>
            <a:rPr lang="de-DE" sz="1600" kern="1200" dirty="0"/>
            <a:t> </a:t>
          </a:r>
          <a:r>
            <a:rPr lang="de-DE" sz="1600" kern="1200" dirty="0" err="1"/>
            <a:t>into</a:t>
          </a:r>
          <a:r>
            <a:rPr lang="de-DE" sz="1600" kern="1200" dirty="0"/>
            <a:t> K </a:t>
          </a:r>
          <a:r>
            <a:rPr lang="de-DE" sz="1600" kern="1200" dirty="0" err="1"/>
            <a:t>folds</a:t>
          </a:r>
          <a:r>
            <a:rPr lang="de-DE" sz="1600" kern="1200" dirty="0"/>
            <a:t>; </a:t>
          </a:r>
          <a:r>
            <a:rPr lang="de-DE" sz="1600" kern="1200" dirty="0" err="1"/>
            <a:t>for</a:t>
          </a:r>
          <a:r>
            <a:rPr lang="de-DE" sz="1600" kern="1200" dirty="0"/>
            <a:t> </a:t>
          </a:r>
          <a:r>
            <a:rPr lang="de-DE" sz="1600" kern="1200" dirty="0" err="1"/>
            <a:t>each</a:t>
          </a:r>
          <a:r>
            <a:rPr lang="de-DE" sz="1600" kern="1200" dirty="0"/>
            <a:t> </a:t>
          </a:r>
          <a:r>
            <a:rPr lang="de-DE" sz="1600" kern="1200" dirty="0" err="1"/>
            <a:t>fold</a:t>
          </a:r>
          <a:r>
            <a:rPr lang="de-DE" sz="1600" kern="1200" dirty="0"/>
            <a:t>, </a:t>
          </a:r>
          <a:r>
            <a:rPr lang="de-DE" sz="1600" kern="1200" dirty="0" err="1"/>
            <a:t>the</a:t>
          </a:r>
          <a:r>
            <a:rPr lang="de-DE" sz="1600" kern="1200" dirty="0"/>
            <a:t> </a:t>
          </a:r>
          <a:r>
            <a:rPr lang="de-DE" sz="1600" kern="1200" dirty="0" err="1"/>
            <a:t>model</a:t>
          </a:r>
          <a:r>
            <a:rPr lang="de-DE" sz="1600" kern="1200" dirty="0"/>
            <a:t> </a:t>
          </a:r>
          <a:r>
            <a:rPr lang="de-DE" sz="1600" kern="1200" dirty="0" err="1"/>
            <a:t>is</a:t>
          </a:r>
          <a:r>
            <a:rPr lang="de-DE" sz="1600" kern="1200" dirty="0"/>
            <a:t> </a:t>
          </a:r>
          <a:r>
            <a:rPr lang="de-DE" sz="1600" kern="1200" dirty="0" err="1"/>
            <a:t>trained</a:t>
          </a:r>
          <a:r>
            <a:rPr lang="de-DE" sz="1600" kern="1200" dirty="0"/>
            <a:t> on </a:t>
          </a:r>
          <a:r>
            <a:rPr lang="de-DE" sz="1600" kern="1200" dirty="0" err="1"/>
            <a:t>the</a:t>
          </a:r>
          <a:r>
            <a:rPr lang="de-DE" sz="1600" kern="1200" dirty="0"/>
            <a:t> </a:t>
          </a:r>
          <a:r>
            <a:rPr lang="de-DE" sz="1600" kern="1200" dirty="0" err="1"/>
            <a:t>remaining</a:t>
          </a:r>
          <a:r>
            <a:rPr lang="de-DE" sz="1600" kern="1200" dirty="0"/>
            <a:t> K-1 </a:t>
          </a:r>
          <a:r>
            <a:rPr lang="de-DE" sz="1600" kern="1200" dirty="0" err="1"/>
            <a:t>folds</a:t>
          </a:r>
          <a:r>
            <a:rPr lang="de-DE" sz="1600" kern="1200" dirty="0"/>
            <a:t>, and </a:t>
          </a:r>
          <a:r>
            <a:rPr lang="de-DE" sz="1600" kern="1200" dirty="0" err="1"/>
            <a:t>the</a:t>
          </a:r>
          <a:r>
            <a:rPr lang="de-DE" sz="1600" kern="1200" dirty="0"/>
            <a:t> </a:t>
          </a:r>
          <a:r>
            <a:rPr lang="de-DE" sz="1600" kern="1200" dirty="0" err="1"/>
            <a:t>prediction</a:t>
          </a:r>
          <a:r>
            <a:rPr lang="de-DE" sz="1600" kern="1200" dirty="0"/>
            <a:t> </a:t>
          </a:r>
          <a:r>
            <a:rPr lang="de-DE" sz="1600" kern="1200" dirty="0" err="1"/>
            <a:t>interval</a:t>
          </a:r>
          <a:r>
            <a:rPr lang="de-DE" sz="1600" kern="1200" dirty="0"/>
            <a:t> </a:t>
          </a:r>
          <a:r>
            <a:rPr lang="de-DE" sz="1600" kern="1200" dirty="0" err="1"/>
            <a:t>is</a:t>
          </a:r>
          <a:r>
            <a:rPr lang="de-DE" sz="1600" kern="1200" dirty="0"/>
            <a:t> </a:t>
          </a:r>
          <a:r>
            <a:rPr lang="de-DE" sz="1600" kern="1200" dirty="0" err="1"/>
            <a:t>computed</a:t>
          </a:r>
          <a:r>
            <a:rPr lang="de-DE" sz="1600" kern="1200" dirty="0"/>
            <a:t> on </a:t>
          </a:r>
          <a:r>
            <a:rPr lang="de-DE" sz="1600" kern="1200" dirty="0" err="1"/>
            <a:t>the</a:t>
          </a:r>
          <a:r>
            <a:rPr lang="de-DE" sz="1600" kern="1200" dirty="0"/>
            <a:t> </a:t>
          </a:r>
          <a:r>
            <a:rPr lang="de-DE" sz="1600" kern="1200" dirty="0" err="1"/>
            <a:t>left</a:t>
          </a:r>
          <a:r>
            <a:rPr lang="de-DE" sz="1600" kern="1200" dirty="0"/>
            <a:t>-out </a:t>
          </a:r>
          <a:r>
            <a:rPr lang="de-DE" sz="1600" kern="1200" dirty="0" err="1"/>
            <a:t>fold</a:t>
          </a:r>
          <a:r>
            <a:rPr lang="de-DE" sz="1600" kern="1200" dirty="0"/>
            <a:t>. The final </a:t>
          </a:r>
          <a:r>
            <a:rPr lang="de-DE" sz="1600" kern="1200" dirty="0" err="1"/>
            <a:t>prediction</a:t>
          </a:r>
          <a:r>
            <a:rPr lang="de-DE" sz="1600" kern="1200" dirty="0"/>
            <a:t> </a:t>
          </a:r>
          <a:r>
            <a:rPr lang="de-DE" sz="1600" kern="1200" dirty="0" err="1"/>
            <a:t>interval</a:t>
          </a:r>
          <a:r>
            <a:rPr lang="de-DE" sz="1600" kern="1200" dirty="0"/>
            <a:t> </a:t>
          </a:r>
          <a:r>
            <a:rPr lang="de-DE" sz="1600" kern="1200" dirty="0" err="1"/>
            <a:t>is</a:t>
          </a:r>
          <a:r>
            <a:rPr lang="de-DE" sz="1600" kern="1200" dirty="0"/>
            <a:t> </a:t>
          </a:r>
          <a:r>
            <a:rPr lang="de-DE" sz="1600" kern="1200" dirty="0" err="1"/>
            <a:t>built</a:t>
          </a:r>
          <a:r>
            <a:rPr lang="de-DE" sz="1600" kern="1200" dirty="0"/>
            <a:t> </a:t>
          </a:r>
          <a:r>
            <a:rPr lang="de-DE" sz="1600" kern="1200" dirty="0" err="1"/>
            <a:t>by</a:t>
          </a:r>
          <a:r>
            <a:rPr lang="de-DE" sz="1600" kern="1200" dirty="0"/>
            <a:t> </a:t>
          </a:r>
          <a:r>
            <a:rPr lang="de-DE" sz="1600" kern="1200" dirty="0" err="1"/>
            <a:t>aggregating</a:t>
          </a:r>
          <a:r>
            <a:rPr lang="de-DE" sz="1600" kern="1200" dirty="0"/>
            <a:t> </a:t>
          </a:r>
          <a:r>
            <a:rPr lang="de-DE" sz="1600" kern="1200" dirty="0" err="1"/>
            <a:t>results</a:t>
          </a:r>
          <a:r>
            <a:rPr lang="de-DE" sz="1600" kern="1200" dirty="0"/>
            <a:t> </a:t>
          </a:r>
          <a:r>
            <a:rPr lang="de-DE" sz="1600" kern="1200" dirty="0" err="1"/>
            <a:t>across</a:t>
          </a:r>
          <a:r>
            <a:rPr lang="de-DE" sz="1600" kern="1200" dirty="0"/>
            <a:t> all </a:t>
          </a:r>
          <a:r>
            <a:rPr lang="de-DE" sz="1600" kern="1200" dirty="0" err="1"/>
            <a:t>partitions</a:t>
          </a:r>
          <a:r>
            <a:rPr lang="de-DE" sz="1600" kern="1200" dirty="0"/>
            <a:t>.    </a:t>
          </a:r>
          <a:endParaRPr lang="en-US" sz="1600" kern="1200" dirty="0"/>
        </a:p>
      </dsp:txBody>
      <dsp:txXfrm>
        <a:off x="8850964" y="1700882"/>
        <a:ext cx="2185920" cy="8430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34F8C8-A94E-44DF-BEA6-6088E6BCF493}">
      <dsp:nvSpPr>
        <dsp:cNvPr id="0" name=""/>
        <dsp:cNvSpPr/>
      </dsp:nvSpPr>
      <dsp:spPr>
        <a:xfrm>
          <a:off x="2227332" y="137"/>
          <a:ext cx="1481024" cy="1481024"/>
        </a:xfrm>
        <a:prstGeom prst="downArrow">
          <a:avLst>
            <a:gd name="adj1" fmla="val 50000"/>
            <a:gd name="adj2" fmla="val 35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dirty="0">
              <a:solidFill>
                <a:schemeClr val="bg1"/>
              </a:solidFill>
              <a:latin typeface="Verdana" panose="020B0604030504040204" pitchFamily="34" charset="0"/>
              <a:ea typeface="Verdana" panose="020B0604030504040204" pitchFamily="34" charset="0"/>
            </a:rPr>
            <a:t>Non </a:t>
          </a:r>
          <a:r>
            <a:rPr lang="it-IT" sz="1200" kern="1200" dirty="0" err="1">
              <a:solidFill>
                <a:schemeClr val="bg1"/>
              </a:solidFill>
              <a:latin typeface="Verdana" panose="020B0604030504040204" pitchFamily="34" charset="0"/>
              <a:ea typeface="Verdana" panose="020B0604030504040204" pitchFamily="34" charset="0"/>
            </a:rPr>
            <a:t>Conformity</a:t>
          </a:r>
          <a:r>
            <a:rPr lang="it-IT" sz="1200" kern="1200" dirty="0">
              <a:solidFill>
                <a:schemeClr val="bg1"/>
              </a:solidFill>
              <a:latin typeface="Verdana" panose="020B0604030504040204" pitchFamily="34" charset="0"/>
              <a:ea typeface="Verdana" panose="020B0604030504040204" pitchFamily="34" charset="0"/>
            </a:rPr>
            <a:t> Score</a:t>
          </a:r>
        </a:p>
      </dsp:txBody>
      <dsp:txXfrm>
        <a:off x="2597588" y="137"/>
        <a:ext cx="740512" cy="1221845"/>
      </dsp:txXfrm>
    </dsp:sp>
    <dsp:sp modelId="{BFE512B4-E169-48E3-B993-85E1FA939792}">
      <dsp:nvSpPr>
        <dsp:cNvPr id="0" name=""/>
        <dsp:cNvSpPr/>
      </dsp:nvSpPr>
      <dsp:spPr>
        <a:xfrm rot="3600000">
          <a:off x="3581455" y="722285"/>
          <a:ext cx="1481024" cy="1600335"/>
        </a:xfrm>
        <a:prstGeom prst="downArrow">
          <a:avLst>
            <a:gd name="adj1" fmla="val 50000"/>
            <a:gd name="adj2" fmla="val 35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dirty="0" err="1">
              <a:solidFill>
                <a:schemeClr val="bg1"/>
              </a:solidFill>
              <a:latin typeface="Verdana" panose="020B0604030504040204" pitchFamily="34" charset="0"/>
              <a:ea typeface="Verdana" panose="020B0604030504040204" pitchFamily="34" charset="0"/>
            </a:rPr>
            <a:t>Miscoverage</a:t>
          </a:r>
          <a:r>
            <a:rPr lang="it-IT" sz="1200" kern="1200" dirty="0">
              <a:solidFill>
                <a:schemeClr val="bg1"/>
              </a:solidFill>
              <a:latin typeface="Verdana" panose="020B0604030504040204" pitchFamily="34" charset="0"/>
              <a:ea typeface="Verdana" panose="020B0604030504040204" pitchFamily="34" charset="0"/>
            </a:rPr>
            <a:t> rate/Coverage</a:t>
          </a:r>
        </a:p>
      </dsp:txBody>
      <dsp:txXfrm rot="-5400000">
        <a:off x="3763617" y="1087402"/>
        <a:ext cx="1341156" cy="740512"/>
      </dsp:txXfrm>
    </dsp:sp>
    <dsp:sp modelId="{1228B9E9-EA4F-4041-BDE5-2E9379392D9D}">
      <dsp:nvSpPr>
        <dsp:cNvPr id="0" name=""/>
        <dsp:cNvSpPr/>
      </dsp:nvSpPr>
      <dsp:spPr>
        <a:xfrm rot="7200000">
          <a:off x="3581455" y="2345547"/>
          <a:ext cx="1481024" cy="1481024"/>
        </a:xfrm>
        <a:prstGeom prst="downArrow">
          <a:avLst>
            <a:gd name="adj1" fmla="val 50000"/>
            <a:gd name="adj2" fmla="val 35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dirty="0">
              <a:latin typeface="Verdana" panose="020B0604030504040204" pitchFamily="34" charset="0"/>
              <a:ea typeface="Verdana" panose="020B0604030504040204" pitchFamily="34" charset="0"/>
            </a:rPr>
            <a:t>Data </a:t>
          </a:r>
          <a:r>
            <a:rPr lang="it-IT" sz="1200" kern="1200" dirty="0">
              <a:solidFill>
                <a:schemeClr val="bg1"/>
              </a:solidFill>
              <a:latin typeface="Verdana" panose="020B0604030504040204" pitchFamily="34" charset="0"/>
              <a:ea typeface="Verdana" panose="020B0604030504040204" pitchFamily="34" charset="0"/>
            </a:rPr>
            <a:t>Splitting (optional </a:t>
          </a:r>
          <a:r>
            <a:rPr lang="it-IT" sz="1200" kern="1200" dirty="0" err="1">
              <a:solidFill>
                <a:schemeClr val="bg1"/>
              </a:solidFill>
              <a:latin typeface="Verdana" panose="020B0604030504040204" pitchFamily="34" charset="0"/>
              <a:ea typeface="Verdana" panose="020B0604030504040204" pitchFamily="34" charset="0"/>
            </a:rPr>
            <a:t>but</a:t>
          </a:r>
          <a:r>
            <a:rPr lang="it-IT" sz="1200" kern="1200" dirty="0">
              <a:solidFill>
                <a:schemeClr val="bg1"/>
              </a:solidFill>
              <a:latin typeface="Verdana" panose="020B0604030504040204" pitchFamily="34" charset="0"/>
              <a:ea typeface="Verdana" panose="020B0604030504040204" pitchFamily="34" charset="0"/>
            </a:rPr>
            <a:t> common)</a:t>
          </a:r>
        </a:p>
      </dsp:txBody>
      <dsp:txXfrm rot="-5400000">
        <a:off x="3823273" y="2780597"/>
        <a:ext cx="1221845" cy="740512"/>
      </dsp:txXfrm>
    </dsp:sp>
    <dsp:sp modelId="{F09E21DD-DD9C-44BA-A3AF-060D5E67EFA3}">
      <dsp:nvSpPr>
        <dsp:cNvPr id="0" name=""/>
        <dsp:cNvSpPr/>
      </dsp:nvSpPr>
      <dsp:spPr>
        <a:xfrm rot="10800000">
          <a:off x="2227332" y="3127350"/>
          <a:ext cx="1481024" cy="1481024"/>
        </a:xfrm>
        <a:prstGeom prst="downArrow">
          <a:avLst>
            <a:gd name="adj1" fmla="val 50000"/>
            <a:gd name="adj2" fmla="val 35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dirty="0">
              <a:solidFill>
                <a:schemeClr val="bg1"/>
              </a:solidFill>
              <a:latin typeface="Verdana" panose="020B0604030504040204" pitchFamily="34" charset="0"/>
              <a:ea typeface="Verdana" panose="020B0604030504040204" pitchFamily="34" charset="0"/>
            </a:rPr>
            <a:t>Train the model</a:t>
          </a:r>
        </a:p>
      </dsp:txBody>
      <dsp:txXfrm rot="10800000">
        <a:off x="2597588" y="3386529"/>
        <a:ext cx="740512" cy="1221845"/>
      </dsp:txXfrm>
    </dsp:sp>
    <dsp:sp modelId="{CB472A82-FE27-4162-A079-ADA24BB84857}">
      <dsp:nvSpPr>
        <dsp:cNvPr id="0" name=""/>
        <dsp:cNvSpPr/>
      </dsp:nvSpPr>
      <dsp:spPr>
        <a:xfrm rot="14400000">
          <a:off x="873210" y="2345547"/>
          <a:ext cx="1481024" cy="1481024"/>
        </a:xfrm>
        <a:prstGeom prst="downArrow">
          <a:avLst>
            <a:gd name="adj1" fmla="val 50000"/>
            <a:gd name="adj2" fmla="val 35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dirty="0">
              <a:solidFill>
                <a:schemeClr val="bg1"/>
              </a:solidFill>
              <a:latin typeface="Verdana" panose="020B0604030504040204" pitchFamily="34" charset="0"/>
              <a:ea typeface="Verdana" panose="020B0604030504040204" pitchFamily="34" charset="0"/>
            </a:rPr>
            <a:t>Calibrate the model</a:t>
          </a:r>
        </a:p>
      </dsp:txBody>
      <dsp:txXfrm rot="5400000">
        <a:off x="890572" y="2780597"/>
        <a:ext cx="1221845" cy="740512"/>
      </dsp:txXfrm>
    </dsp:sp>
    <dsp:sp modelId="{2F1FECE0-E2D3-4C7C-941F-72F52102395D}">
      <dsp:nvSpPr>
        <dsp:cNvPr id="0" name=""/>
        <dsp:cNvSpPr/>
      </dsp:nvSpPr>
      <dsp:spPr>
        <a:xfrm rot="18000000">
          <a:off x="873210" y="781941"/>
          <a:ext cx="1481024" cy="1481024"/>
        </a:xfrm>
        <a:prstGeom prst="downArrow">
          <a:avLst>
            <a:gd name="adj1" fmla="val 50000"/>
            <a:gd name="adj2" fmla="val 35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dirty="0" err="1">
              <a:solidFill>
                <a:schemeClr val="bg1"/>
              </a:solidFill>
              <a:latin typeface="Verdana" panose="020B0604030504040204" pitchFamily="34" charset="0"/>
              <a:ea typeface="Verdana" panose="020B0604030504040204" pitchFamily="34" charset="0"/>
            </a:rPr>
            <a:t>Prediction</a:t>
          </a:r>
          <a:r>
            <a:rPr lang="it-IT" sz="1200" kern="1200" dirty="0">
              <a:solidFill>
                <a:schemeClr val="bg1"/>
              </a:solidFill>
              <a:latin typeface="Verdana" panose="020B0604030504040204" pitchFamily="34" charset="0"/>
              <a:ea typeface="Verdana" panose="020B0604030504040204" pitchFamily="34" charset="0"/>
            </a:rPr>
            <a:t> on </a:t>
          </a:r>
          <a:r>
            <a:rPr lang="it-IT" sz="1200" kern="1200" dirty="0" err="1">
              <a:solidFill>
                <a:schemeClr val="bg1"/>
              </a:solidFill>
              <a:latin typeface="Verdana" panose="020B0604030504040204" pitchFamily="34" charset="0"/>
              <a:ea typeface="Verdana" panose="020B0604030504040204" pitchFamily="34" charset="0"/>
            </a:rPr>
            <a:t>unseen</a:t>
          </a:r>
          <a:r>
            <a:rPr lang="it-IT" sz="1200" kern="1200" dirty="0">
              <a:solidFill>
                <a:schemeClr val="bg1"/>
              </a:solidFill>
              <a:latin typeface="Verdana" panose="020B0604030504040204" pitchFamily="34" charset="0"/>
              <a:ea typeface="Verdana" panose="020B0604030504040204" pitchFamily="34" charset="0"/>
            </a:rPr>
            <a:t> data</a:t>
          </a:r>
        </a:p>
      </dsp:txBody>
      <dsp:txXfrm rot="5400000">
        <a:off x="890572" y="1087402"/>
        <a:ext cx="1221845" cy="7405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99D75-E1DA-458C-B072-5AD8CB65AC27}">
      <dsp:nvSpPr>
        <dsp:cNvPr id="0" name=""/>
        <dsp:cNvSpPr/>
      </dsp:nvSpPr>
      <dsp:spPr>
        <a:xfrm>
          <a:off x="948266" y="0"/>
          <a:ext cx="5418667" cy="5418667"/>
        </a:xfrm>
        <a:prstGeom prst="triangl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D62BFD-9402-4251-8600-974156EC108F}">
      <dsp:nvSpPr>
        <dsp:cNvPr id="0" name=""/>
        <dsp:cNvSpPr/>
      </dsp:nvSpPr>
      <dsp:spPr>
        <a:xfrm>
          <a:off x="3657599" y="542395"/>
          <a:ext cx="3522133" cy="1926166"/>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err="1"/>
            <a:t>Removed</a:t>
          </a:r>
          <a:r>
            <a:rPr lang="it-IT" sz="2700" kern="1200" dirty="0"/>
            <a:t> </a:t>
          </a:r>
          <a:r>
            <a:rPr lang="it-IT" sz="2700" kern="1200" dirty="0" err="1"/>
            <a:t>Outliers</a:t>
          </a:r>
          <a:r>
            <a:rPr lang="it-IT" sz="2700" kern="1200" dirty="0"/>
            <a:t> with </a:t>
          </a:r>
          <a:r>
            <a:rPr lang="it-IT" sz="2700" kern="1200" dirty="0" err="1"/>
            <a:t>Isolation</a:t>
          </a:r>
          <a:r>
            <a:rPr lang="it-IT" sz="2700" kern="1200" dirty="0"/>
            <a:t> </a:t>
          </a:r>
          <a:r>
            <a:rPr lang="it-IT" sz="2700" kern="1200" dirty="0" err="1"/>
            <a:t>Forest</a:t>
          </a:r>
          <a:endParaRPr lang="it-IT" sz="2700" kern="1200" dirty="0"/>
        </a:p>
      </dsp:txBody>
      <dsp:txXfrm>
        <a:off x="3751627" y="636423"/>
        <a:ext cx="3334077" cy="1738110"/>
      </dsp:txXfrm>
    </dsp:sp>
    <dsp:sp modelId="{573CE739-D022-4A5A-B739-D1370C5F0444}">
      <dsp:nvSpPr>
        <dsp:cNvPr id="0" name=""/>
        <dsp:cNvSpPr/>
      </dsp:nvSpPr>
      <dsp:spPr>
        <a:xfrm>
          <a:off x="3657599" y="2709333"/>
          <a:ext cx="3522133" cy="1926166"/>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err="1"/>
            <a:t>Removed</a:t>
          </a:r>
          <a:r>
            <a:rPr lang="it-IT" sz="2700" kern="1200" dirty="0"/>
            <a:t> Zero </a:t>
          </a:r>
          <a:r>
            <a:rPr lang="it-IT" sz="2700" kern="1200" dirty="0" err="1"/>
            <a:t>Variance</a:t>
          </a:r>
          <a:r>
            <a:rPr lang="it-IT" sz="2700" kern="1200" dirty="0"/>
            <a:t> and </a:t>
          </a:r>
          <a:r>
            <a:rPr lang="it-IT" sz="2700" kern="1200" dirty="0" err="1"/>
            <a:t>Correlated</a:t>
          </a:r>
          <a:r>
            <a:rPr lang="it-IT" sz="2700" kern="1200" dirty="0"/>
            <a:t> </a:t>
          </a:r>
          <a:r>
            <a:rPr lang="it-IT" sz="2700" kern="1200" dirty="0" err="1"/>
            <a:t>Predictors</a:t>
          </a:r>
          <a:endParaRPr lang="it-IT" sz="2700" kern="1200" dirty="0"/>
        </a:p>
      </dsp:txBody>
      <dsp:txXfrm>
        <a:off x="3751627" y="2803361"/>
        <a:ext cx="3334077" cy="17381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69F5C-687D-4163-85F5-3CEFB142F4AE}">
      <dsp:nvSpPr>
        <dsp:cNvPr id="0" name=""/>
        <dsp:cNvSpPr/>
      </dsp:nvSpPr>
      <dsp:spPr>
        <a:xfrm rot="5400000">
          <a:off x="1132178" y="97629"/>
          <a:ext cx="1012112" cy="1684132"/>
        </a:xfrm>
        <a:prstGeom prst="corner">
          <a:avLst>
            <a:gd name="adj1" fmla="val 16120"/>
            <a:gd name="adj2" fmla="val 161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D4B5F4-AC23-4782-97A5-ECA04896903F}">
      <dsp:nvSpPr>
        <dsp:cNvPr id="0" name=""/>
        <dsp:cNvSpPr/>
      </dsp:nvSpPr>
      <dsp:spPr>
        <a:xfrm>
          <a:off x="935241" y="628432"/>
          <a:ext cx="1520444" cy="133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Train: </a:t>
          </a:r>
        </a:p>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2006-2021</a:t>
          </a:r>
          <a:endParaRPr lang="en-GB" sz="1800" kern="1200" dirty="0">
            <a:solidFill>
              <a:schemeClr val="bg1"/>
            </a:solidFill>
            <a:latin typeface="Berlin Sans FB Demi" panose="020E0802020502020306" pitchFamily="34" charset="0"/>
          </a:endParaRPr>
        </a:p>
      </dsp:txBody>
      <dsp:txXfrm>
        <a:off x="935241" y="628432"/>
        <a:ext cx="1520444" cy="1332758"/>
      </dsp:txXfrm>
    </dsp:sp>
    <dsp:sp modelId="{6DC56BED-B428-4DCE-9F2B-E785FC365690}">
      <dsp:nvSpPr>
        <dsp:cNvPr id="0" name=""/>
        <dsp:cNvSpPr/>
      </dsp:nvSpPr>
      <dsp:spPr>
        <a:xfrm>
          <a:off x="2168809" y="1251"/>
          <a:ext cx="286876" cy="286876"/>
        </a:xfrm>
        <a:prstGeom prst="triangle">
          <a:avLst>
            <a:gd name="adj" fmla="val 10000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3C9BD-71BB-44DE-9222-09F44D3DCC76}">
      <dsp:nvSpPr>
        <dsp:cNvPr id="0" name=""/>
        <dsp:cNvSpPr/>
      </dsp:nvSpPr>
      <dsp:spPr>
        <a:xfrm rot="5400000">
          <a:off x="2965508" y="-335346"/>
          <a:ext cx="1012112" cy="1684132"/>
        </a:xfrm>
        <a:prstGeom prst="corner">
          <a:avLst>
            <a:gd name="adj1" fmla="val 16120"/>
            <a:gd name="adj2" fmla="val 161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0AAC4C-8CB9-4ADB-A42C-29FD88BC726E}">
      <dsp:nvSpPr>
        <dsp:cNvPr id="0" name=""/>
        <dsp:cNvSpPr/>
      </dsp:nvSpPr>
      <dsp:spPr>
        <a:xfrm>
          <a:off x="2796561" y="167846"/>
          <a:ext cx="1520444" cy="133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Test: </a:t>
          </a:r>
        </a:p>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2022</a:t>
          </a:r>
          <a:endParaRPr lang="en-GB" sz="1800" kern="1200" dirty="0">
            <a:solidFill>
              <a:schemeClr val="bg1"/>
            </a:solidFill>
            <a:latin typeface="Berlin Sans FB Demi" panose="020E0802020502020306" pitchFamily="34" charset="0"/>
          </a:endParaRPr>
        </a:p>
      </dsp:txBody>
      <dsp:txXfrm>
        <a:off x="2796561" y="167846"/>
        <a:ext cx="1520444" cy="13327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69F5C-687D-4163-85F5-3CEFB142F4AE}">
      <dsp:nvSpPr>
        <dsp:cNvPr id="0" name=""/>
        <dsp:cNvSpPr/>
      </dsp:nvSpPr>
      <dsp:spPr>
        <a:xfrm rot="5400000">
          <a:off x="805217" y="622834"/>
          <a:ext cx="776528" cy="1610209"/>
        </a:xfrm>
        <a:prstGeom prst="corner">
          <a:avLst>
            <a:gd name="adj1" fmla="val 16120"/>
            <a:gd name="adj2" fmla="val 161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D4B5F4-AC23-4782-97A5-ECA04896903F}">
      <dsp:nvSpPr>
        <dsp:cNvPr id="0" name=""/>
        <dsp:cNvSpPr/>
      </dsp:nvSpPr>
      <dsp:spPr>
        <a:xfrm>
          <a:off x="577624" y="1189126"/>
          <a:ext cx="1319530" cy="102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Train: </a:t>
          </a:r>
        </a:p>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2006-2019</a:t>
          </a:r>
          <a:endParaRPr lang="en-GB" sz="1800" kern="1200" dirty="0">
            <a:solidFill>
              <a:schemeClr val="bg1"/>
            </a:solidFill>
            <a:latin typeface="Berlin Sans FB Demi" panose="020E0802020502020306" pitchFamily="34" charset="0"/>
          </a:endParaRPr>
        </a:p>
      </dsp:txBody>
      <dsp:txXfrm>
        <a:off x="577624" y="1189126"/>
        <a:ext cx="1319530" cy="1022539"/>
      </dsp:txXfrm>
    </dsp:sp>
    <dsp:sp modelId="{6DC56BED-B428-4DCE-9F2B-E785FC365690}">
      <dsp:nvSpPr>
        <dsp:cNvPr id="0" name=""/>
        <dsp:cNvSpPr/>
      </dsp:nvSpPr>
      <dsp:spPr>
        <a:xfrm>
          <a:off x="1600558" y="707931"/>
          <a:ext cx="220101" cy="220101"/>
        </a:xfrm>
        <a:prstGeom prst="triangle">
          <a:avLst>
            <a:gd name="adj" fmla="val 10000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3C9BD-71BB-44DE-9222-09F44D3DCC76}">
      <dsp:nvSpPr>
        <dsp:cNvPr id="0" name=""/>
        <dsp:cNvSpPr/>
      </dsp:nvSpPr>
      <dsp:spPr>
        <a:xfrm rot="5400000">
          <a:off x="2368266" y="449681"/>
          <a:ext cx="776528" cy="1292126"/>
        </a:xfrm>
        <a:prstGeom prst="corner">
          <a:avLst>
            <a:gd name="adj1" fmla="val 16120"/>
            <a:gd name="adj2" fmla="val 161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0AAC4C-8CB9-4ADB-A42C-29FD88BC726E}">
      <dsp:nvSpPr>
        <dsp:cNvPr id="0" name=""/>
        <dsp:cNvSpPr/>
      </dsp:nvSpPr>
      <dsp:spPr>
        <a:xfrm>
          <a:off x="2238644" y="835749"/>
          <a:ext cx="1166539" cy="102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T+1: </a:t>
          </a:r>
        </a:p>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2020</a:t>
          </a:r>
          <a:endParaRPr lang="en-GB" sz="1800" kern="1200" dirty="0">
            <a:solidFill>
              <a:schemeClr val="bg1"/>
            </a:solidFill>
            <a:latin typeface="Berlin Sans FB Demi" panose="020E0802020502020306" pitchFamily="34" charset="0"/>
          </a:endParaRPr>
        </a:p>
      </dsp:txBody>
      <dsp:txXfrm>
        <a:off x="2238644" y="835749"/>
        <a:ext cx="1166539" cy="1022539"/>
      </dsp:txXfrm>
    </dsp:sp>
    <dsp:sp modelId="{27B61F35-CA8E-4A12-AA1B-D232CAA43037}">
      <dsp:nvSpPr>
        <dsp:cNvPr id="0" name=""/>
        <dsp:cNvSpPr/>
      </dsp:nvSpPr>
      <dsp:spPr>
        <a:xfrm>
          <a:off x="3185081" y="354553"/>
          <a:ext cx="220101" cy="220101"/>
        </a:xfrm>
        <a:prstGeom prst="triangle">
          <a:avLst>
            <a:gd name="adj" fmla="val 10000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FD0FED-DFF6-45CD-9EEC-D45281A76BB8}">
      <dsp:nvSpPr>
        <dsp:cNvPr id="0" name=""/>
        <dsp:cNvSpPr/>
      </dsp:nvSpPr>
      <dsp:spPr>
        <a:xfrm rot="5400000">
          <a:off x="4111831" y="96303"/>
          <a:ext cx="776528" cy="1292126"/>
        </a:xfrm>
        <a:prstGeom prst="corner">
          <a:avLst>
            <a:gd name="adj1" fmla="val 16120"/>
            <a:gd name="adj2" fmla="val 161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41B492-955B-4B06-8E16-62F09E78FD49}">
      <dsp:nvSpPr>
        <dsp:cNvPr id="0" name=""/>
        <dsp:cNvSpPr/>
      </dsp:nvSpPr>
      <dsp:spPr>
        <a:xfrm>
          <a:off x="3982209" y="482371"/>
          <a:ext cx="1166539" cy="102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T+2: </a:t>
          </a:r>
        </a:p>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2021</a:t>
          </a:r>
          <a:endParaRPr lang="en-GB" sz="1800" kern="1200" dirty="0">
            <a:solidFill>
              <a:schemeClr val="bg1"/>
            </a:solidFill>
            <a:latin typeface="Berlin Sans FB Demi" panose="020E0802020502020306" pitchFamily="34" charset="0"/>
          </a:endParaRPr>
        </a:p>
      </dsp:txBody>
      <dsp:txXfrm>
        <a:off x="3982209" y="482371"/>
        <a:ext cx="1166539" cy="1022539"/>
      </dsp:txXfrm>
    </dsp:sp>
    <dsp:sp modelId="{70A0C863-72B6-4B43-8CDB-9E21E6E51EEA}">
      <dsp:nvSpPr>
        <dsp:cNvPr id="0" name=""/>
        <dsp:cNvSpPr/>
      </dsp:nvSpPr>
      <dsp:spPr>
        <a:xfrm>
          <a:off x="4928646" y="1176"/>
          <a:ext cx="220101" cy="220101"/>
        </a:xfrm>
        <a:prstGeom prst="triangle">
          <a:avLst>
            <a:gd name="adj" fmla="val 10000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919678-414D-4CC0-ADDA-F36CC10F8C0E}">
      <dsp:nvSpPr>
        <dsp:cNvPr id="0" name=""/>
        <dsp:cNvSpPr/>
      </dsp:nvSpPr>
      <dsp:spPr>
        <a:xfrm rot="5400000">
          <a:off x="5855396" y="-257073"/>
          <a:ext cx="776528" cy="1292126"/>
        </a:xfrm>
        <a:prstGeom prst="corner">
          <a:avLst>
            <a:gd name="adj1" fmla="val 16120"/>
            <a:gd name="adj2" fmla="val 161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B5BAC3-9405-412F-9DBF-61ABA9CC23FB}">
      <dsp:nvSpPr>
        <dsp:cNvPr id="0" name=""/>
        <dsp:cNvSpPr/>
      </dsp:nvSpPr>
      <dsp:spPr>
        <a:xfrm>
          <a:off x="5725774" y="128993"/>
          <a:ext cx="1166539" cy="102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T+3: </a:t>
          </a:r>
        </a:p>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2022</a:t>
          </a:r>
          <a:endParaRPr lang="en-GB" sz="1800" kern="1200" dirty="0">
            <a:solidFill>
              <a:schemeClr val="bg1"/>
            </a:solidFill>
            <a:latin typeface="Berlin Sans FB Demi" panose="020E0802020502020306" pitchFamily="34" charset="0"/>
          </a:endParaRPr>
        </a:p>
      </dsp:txBody>
      <dsp:txXfrm>
        <a:off x="5725774" y="128993"/>
        <a:ext cx="1166539" cy="10225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5B3DA-3E10-4EAE-B3F6-097E3314EB52}">
      <dsp:nvSpPr>
        <dsp:cNvPr id="0" name=""/>
        <dsp:cNvSpPr/>
      </dsp:nvSpPr>
      <dsp:spPr>
        <a:xfrm>
          <a:off x="0" y="117491"/>
          <a:ext cx="6798539" cy="1242000"/>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b="1" i="1" kern="1200"/>
            <a:t>Strengths and Limitations of LMMs</a:t>
          </a:r>
          <a:endParaRPr lang="en-US" sz="2300" kern="1200"/>
        </a:p>
      </dsp:txBody>
      <dsp:txXfrm>
        <a:off x="621000" y="117491"/>
        <a:ext cx="5556539" cy="1242000"/>
      </dsp:txXfrm>
    </dsp:sp>
    <dsp:sp modelId="{B919775C-E4C7-49CD-8269-0733E71318BB}">
      <dsp:nvSpPr>
        <dsp:cNvPr id="0" name=""/>
        <dsp:cNvSpPr/>
      </dsp:nvSpPr>
      <dsp:spPr>
        <a:xfrm>
          <a:off x="0" y="1514742"/>
          <a:ext cx="5438831" cy="403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22350">
            <a:lnSpc>
              <a:spcPct val="90000"/>
            </a:lnSpc>
            <a:spcBef>
              <a:spcPct val="0"/>
            </a:spcBef>
            <a:spcAft>
              <a:spcPct val="15000"/>
            </a:spcAft>
            <a:buChar char="•"/>
          </a:pPr>
          <a:r>
            <a:rPr lang="en-US" sz="2300" b="1" kern="1200"/>
            <a:t>Strengths</a:t>
          </a:r>
          <a:r>
            <a:rPr lang="en-US" sz="2300" kern="1200"/>
            <a:t>:</a:t>
          </a:r>
        </a:p>
        <a:p>
          <a:pPr marL="457200" lvl="2" indent="-228600" algn="l" defTabSz="1022350">
            <a:lnSpc>
              <a:spcPct val="90000"/>
            </a:lnSpc>
            <a:spcBef>
              <a:spcPct val="0"/>
            </a:spcBef>
            <a:spcAft>
              <a:spcPct val="15000"/>
            </a:spcAft>
            <a:buChar char="•"/>
          </a:pPr>
          <a:r>
            <a:rPr lang="en-US" sz="2300" kern="1200"/>
            <a:t>Natural Language Understanding</a:t>
          </a:r>
        </a:p>
        <a:p>
          <a:pPr marL="457200" lvl="2" indent="-228600" algn="l" defTabSz="1022350">
            <a:lnSpc>
              <a:spcPct val="90000"/>
            </a:lnSpc>
            <a:spcBef>
              <a:spcPct val="0"/>
            </a:spcBef>
            <a:spcAft>
              <a:spcPct val="15000"/>
            </a:spcAft>
            <a:buChar char="•"/>
          </a:pPr>
          <a:r>
            <a:rPr lang="en-US" sz="2300" kern="1200"/>
            <a:t>Versatile Multimodal Generation</a:t>
          </a:r>
        </a:p>
        <a:p>
          <a:pPr marL="457200" lvl="2" indent="-228600" algn="l" defTabSz="1022350">
            <a:lnSpc>
              <a:spcPct val="90000"/>
            </a:lnSpc>
            <a:spcBef>
              <a:spcPct val="0"/>
            </a:spcBef>
            <a:spcAft>
              <a:spcPct val="15000"/>
            </a:spcAft>
            <a:buChar char="•"/>
          </a:pPr>
          <a:r>
            <a:rPr lang="en-US" sz="2300" kern="1200"/>
            <a:t>Automation and Efficiency</a:t>
          </a:r>
        </a:p>
        <a:p>
          <a:pPr marL="228600" lvl="1" indent="-228600" algn="l" defTabSz="1022350">
            <a:lnSpc>
              <a:spcPct val="90000"/>
            </a:lnSpc>
            <a:spcBef>
              <a:spcPct val="0"/>
            </a:spcBef>
            <a:spcAft>
              <a:spcPct val="15000"/>
            </a:spcAft>
            <a:buChar char="•"/>
          </a:pPr>
          <a:r>
            <a:rPr lang="en-US" sz="2300" b="1" kern="1200"/>
            <a:t>Limitations</a:t>
          </a:r>
          <a:r>
            <a:rPr lang="en-US" sz="2300" kern="1200"/>
            <a:t>:</a:t>
          </a:r>
        </a:p>
        <a:p>
          <a:pPr marL="228600" lvl="1" indent="-228600" algn="l" defTabSz="1022350">
            <a:lnSpc>
              <a:spcPct val="90000"/>
            </a:lnSpc>
            <a:spcBef>
              <a:spcPct val="0"/>
            </a:spcBef>
            <a:spcAft>
              <a:spcPct val="15000"/>
            </a:spcAft>
            <a:buChar char="•"/>
          </a:pPr>
          <a:r>
            <a:rPr lang="en-US" sz="2300" kern="1200"/>
            <a:t>Contextual Understanding and Common Sense Reasoning</a:t>
          </a:r>
        </a:p>
        <a:p>
          <a:pPr marL="228600" lvl="1" indent="-228600" algn="l" defTabSz="1022350">
            <a:lnSpc>
              <a:spcPct val="90000"/>
            </a:lnSpc>
            <a:spcBef>
              <a:spcPct val="0"/>
            </a:spcBef>
            <a:spcAft>
              <a:spcPct val="15000"/>
            </a:spcAft>
            <a:buChar char="•"/>
          </a:pPr>
          <a:r>
            <a:rPr lang="en-US" sz="2300" kern="1200"/>
            <a:t>Bias and Ethical Concerns</a:t>
          </a:r>
        </a:p>
        <a:p>
          <a:pPr marL="228600" lvl="1" indent="-228600" algn="l" defTabSz="1022350">
            <a:lnSpc>
              <a:spcPct val="90000"/>
            </a:lnSpc>
            <a:spcBef>
              <a:spcPct val="0"/>
            </a:spcBef>
            <a:spcAft>
              <a:spcPct val="15000"/>
            </a:spcAft>
            <a:buChar char="•"/>
          </a:pPr>
          <a:r>
            <a:rPr lang="en-US" sz="2300" kern="1200"/>
            <a:t>Dependence on Data Quality</a:t>
          </a:r>
        </a:p>
        <a:p>
          <a:pPr marL="228600" lvl="1" indent="-228600" algn="l" defTabSz="1022350">
            <a:lnSpc>
              <a:spcPct val="90000"/>
            </a:lnSpc>
            <a:spcBef>
              <a:spcPct val="0"/>
            </a:spcBef>
            <a:spcAft>
              <a:spcPct val="15000"/>
            </a:spcAft>
            <a:buChar char="•"/>
          </a:pPr>
          <a:r>
            <a:rPr lang="en-US" sz="2300" kern="1200"/>
            <a:t>Computational Constraints</a:t>
          </a:r>
        </a:p>
        <a:p>
          <a:pPr marL="228600" lvl="1" indent="-228600" algn="l" defTabSz="1022350">
            <a:lnSpc>
              <a:spcPct val="90000"/>
            </a:lnSpc>
            <a:spcBef>
              <a:spcPct val="0"/>
            </a:spcBef>
            <a:spcAft>
              <a:spcPct val="15000"/>
            </a:spcAft>
            <a:buChar char="•"/>
          </a:pPr>
          <a:r>
            <a:rPr lang="en-US" sz="2300" kern="1200"/>
            <a:t>Complexity and Interpretability</a:t>
          </a:r>
        </a:p>
      </dsp:txBody>
      <dsp:txXfrm>
        <a:off x="0" y="1514742"/>
        <a:ext cx="5438831" cy="40365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1D473-A98B-4C4C-95E0-4C423431E504}" type="datetimeFigureOut">
              <a:rPr lang="it-IT" smtClean="0"/>
              <a:t>21/11/2025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A6BE71-9B98-4D91-A838-66D61DF3ED4A}" type="slidenum">
              <a:rPr lang="it-IT" smtClean="0"/>
              <a:t>‹N›</a:t>
            </a:fld>
            <a:endParaRPr lang="it-IT"/>
          </a:p>
        </p:txBody>
      </p:sp>
    </p:spTree>
    <p:extLst>
      <p:ext uri="{BB962C8B-B14F-4D97-AF65-F5344CB8AC3E}">
        <p14:creationId xmlns:p14="http://schemas.microsoft.com/office/powerpoint/2010/main" val="656564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9FD80E2F-910A-B253-0CB7-93E007D86507}"/>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C2909FB2-0BA0-4A6A-6A8C-DCB2C09EF54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5d9b2fd2a7_0_0:notes">
            <a:extLst>
              <a:ext uri="{FF2B5EF4-FFF2-40B4-BE49-F238E27FC236}">
                <a16:creationId xmlns:a16="http://schemas.microsoft.com/office/drawing/2014/main" id="{6A8AAF86-BC6A-FC3C-7EA3-4E2648C816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9943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EA6BE71-9B98-4D91-A838-66D61DF3ED4A}" type="slidenum">
              <a:rPr lang="it-IT" smtClean="0"/>
              <a:t>5</a:t>
            </a:fld>
            <a:endParaRPr lang="it-IT"/>
          </a:p>
        </p:txBody>
      </p:sp>
    </p:spTree>
    <p:extLst>
      <p:ext uri="{BB962C8B-B14F-4D97-AF65-F5344CB8AC3E}">
        <p14:creationId xmlns:p14="http://schemas.microsoft.com/office/powerpoint/2010/main" val="551624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EDF27449-2D36-E9D5-60D5-22490EBC4419}"/>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42D7A7C4-4232-78EA-6EDA-7AFF73F2006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5d9b2fd2a7_0_0:notes">
            <a:extLst>
              <a:ext uri="{FF2B5EF4-FFF2-40B4-BE49-F238E27FC236}">
                <a16:creationId xmlns:a16="http://schemas.microsoft.com/office/drawing/2014/main" id="{DBCD94D3-A3D6-2702-1345-B7B3D6E246F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907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26D0FA84-37ED-D991-0062-E052B0F6AEC9}"/>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C2CE32DE-910E-8A8A-6367-59324F5B94C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5d9b2fd2a7_0_0:notes">
            <a:extLst>
              <a:ext uri="{FF2B5EF4-FFF2-40B4-BE49-F238E27FC236}">
                <a16:creationId xmlns:a16="http://schemas.microsoft.com/office/drawing/2014/main" id="{556BB0A3-99FC-4564-AB18-B2542C399F8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0590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A2296CFC-7533-FAF0-C739-42C12DB4C4C2}"/>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7756D910-9FA6-E35C-8211-E7E1F12FB20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7" name="Google Shape;187;g35d9b2fd2a7_0_0:notes">
            <a:extLst>
              <a:ext uri="{FF2B5EF4-FFF2-40B4-BE49-F238E27FC236}">
                <a16:creationId xmlns:a16="http://schemas.microsoft.com/office/drawing/2014/main" id="{FABF2DD8-F7E4-FE1D-E8A6-55727EDECBE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036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BC2399E8-B068-FA2A-43F5-A6CC0ABC52ED}"/>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E831EC8A-0AB7-5C6B-A9C4-F983A5C3119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5d9b2fd2a7_0_0:notes">
            <a:extLst>
              <a:ext uri="{FF2B5EF4-FFF2-40B4-BE49-F238E27FC236}">
                <a16:creationId xmlns:a16="http://schemas.microsoft.com/office/drawing/2014/main" id="{4FCCDE83-FB30-C5FE-AF53-98C50EEFBB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3254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8EEF8C0E-C486-9162-2E55-A7F6AB2EA526}"/>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9EB4180E-74F2-6D53-23FA-D188D1BBAFD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5d9b2fd2a7_0_0:notes">
            <a:extLst>
              <a:ext uri="{FF2B5EF4-FFF2-40B4-BE49-F238E27FC236}">
                <a16:creationId xmlns:a16="http://schemas.microsoft.com/office/drawing/2014/main" id="{BFB2D8D3-1CEC-FCBD-8C77-7F28D93A05C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471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3A5B76B3-56E7-FD0E-2E65-1578CF284B88}"/>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BBDE063F-B8F1-2327-2339-D45DE399714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5d9b2fd2a7_0_0:notes">
            <a:extLst>
              <a:ext uri="{FF2B5EF4-FFF2-40B4-BE49-F238E27FC236}">
                <a16:creationId xmlns:a16="http://schemas.microsoft.com/office/drawing/2014/main" id="{3DA741B2-5B32-A489-9B05-7C2514367A1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5672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EFE2D8FE-5C85-88E6-7932-79320B67A9E7}"/>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57870627-BF4A-B081-04BD-BD0B6D4C81F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5d9b2fd2a7_0_0:notes">
            <a:extLst>
              <a:ext uri="{FF2B5EF4-FFF2-40B4-BE49-F238E27FC236}">
                <a16:creationId xmlns:a16="http://schemas.microsoft.com/office/drawing/2014/main" id="{426E430C-E879-C495-61F2-E32F2006D6E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3210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086CE3-2443-C44C-1F23-473EBC534A7A}"/>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4CF8DA44-99B5-CC5B-D0E2-C435FC1D6C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4FE497E-E1E7-DEEB-ED14-AE592942E9E7}"/>
              </a:ext>
            </a:extLst>
          </p:cNvPr>
          <p:cNvSpPr>
            <a:spLocks noGrp="1"/>
          </p:cNvSpPr>
          <p:nvPr>
            <p:ph type="dt" sz="half" idx="10"/>
          </p:nvPr>
        </p:nvSpPr>
        <p:spPr/>
        <p:txBody>
          <a:bodyPr/>
          <a:lstStyle/>
          <a:p>
            <a:fld id="{A1DDBB6B-AE97-4AB7-9117-37970E0E7009}" type="datetimeFigureOut">
              <a:rPr lang="it-IT" smtClean="0"/>
              <a:t>21/11/2025</a:t>
            </a:fld>
            <a:endParaRPr lang="it-IT"/>
          </a:p>
        </p:txBody>
      </p:sp>
      <p:sp>
        <p:nvSpPr>
          <p:cNvPr id="5" name="Segnaposto piè di pagina 4">
            <a:extLst>
              <a:ext uri="{FF2B5EF4-FFF2-40B4-BE49-F238E27FC236}">
                <a16:creationId xmlns:a16="http://schemas.microsoft.com/office/drawing/2014/main" id="{EA22D2F7-4660-3DEC-1321-6D301C4373B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65B1EDE-33AC-BA3B-C2CB-8429B131E143}"/>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4136068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9B64E2-3DCC-27E0-49F1-517C98B2C0E4}"/>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13F1822-FB85-6584-76F5-52E0B60859E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6695318-740F-DE13-9442-58BBFE731F3D}"/>
              </a:ext>
            </a:extLst>
          </p:cNvPr>
          <p:cNvSpPr>
            <a:spLocks noGrp="1"/>
          </p:cNvSpPr>
          <p:nvPr>
            <p:ph type="dt" sz="half" idx="10"/>
          </p:nvPr>
        </p:nvSpPr>
        <p:spPr/>
        <p:txBody>
          <a:bodyPr/>
          <a:lstStyle/>
          <a:p>
            <a:fld id="{A1DDBB6B-AE97-4AB7-9117-37970E0E7009}" type="datetimeFigureOut">
              <a:rPr lang="it-IT" smtClean="0"/>
              <a:t>21/11/2025</a:t>
            </a:fld>
            <a:endParaRPr lang="it-IT"/>
          </a:p>
        </p:txBody>
      </p:sp>
      <p:sp>
        <p:nvSpPr>
          <p:cNvPr id="5" name="Segnaposto piè di pagina 4">
            <a:extLst>
              <a:ext uri="{FF2B5EF4-FFF2-40B4-BE49-F238E27FC236}">
                <a16:creationId xmlns:a16="http://schemas.microsoft.com/office/drawing/2014/main" id="{A7F478A1-C271-AF5C-0F62-091B16014EE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90CA69D-55A9-2FE9-381C-617C4E175F40}"/>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367658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A61D90B-1A56-D7FC-5C35-FC3CA44B57FC}"/>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B776E9B-219E-4EEA-6878-833402FB276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1BBD61B-FF0A-86F3-532B-2D8E2F203A28}"/>
              </a:ext>
            </a:extLst>
          </p:cNvPr>
          <p:cNvSpPr>
            <a:spLocks noGrp="1"/>
          </p:cNvSpPr>
          <p:nvPr>
            <p:ph type="dt" sz="half" idx="10"/>
          </p:nvPr>
        </p:nvSpPr>
        <p:spPr/>
        <p:txBody>
          <a:bodyPr/>
          <a:lstStyle/>
          <a:p>
            <a:fld id="{A1DDBB6B-AE97-4AB7-9117-37970E0E7009}" type="datetimeFigureOut">
              <a:rPr lang="it-IT" smtClean="0"/>
              <a:t>21/11/2025</a:t>
            </a:fld>
            <a:endParaRPr lang="it-IT"/>
          </a:p>
        </p:txBody>
      </p:sp>
      <p:sp>
        <p:nvSpPr>
          <p:cNvPr id="5" name="Segnaposto piè di pagina 4">
            <a:extLst>
              <a:ext uri="{FF2B5EF4-FFF2-40B4-BE49-F238E27FC236}">
                <a16:creationId xmlns:a16="http://schemas.microsoft.com/office/drawing/2014/main" id="{C7F19D37-7521-687A-3E9C-92D719A39CB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EF47A61-1F64-A251-DEB9-80FD8E4B0D53}"/>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3156893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211192" y="225933"/>
            <a:ext cx="7637780" cy="360680"/>
          </a:xfrm>
          <a:prstGeom prst="rect">
            <a:avLst/>
          </a:prstGeom>
        </p:spPr>
        <p:txBody>
          <a:bodyPr wrap="square" lIns="0" tIns="0" rIns="0" bIns="0">
            <a:spAutoFit/>
          </a:bodyPr>
          <a:lstStyle>
            <a:lvl1pPr>
              <a:defRPr sz="2200" b="1" i="1">
                <a:solidFill>
                  <a:srgbClr val="009CDB"/>
                </a:solidFill>
                <a:latin typeface="Verdana"/>
                <a:cs typeface="Verdan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000" b="1" i="1">
                <a:solidFill>
                  <a:srgbClr val="0E2B7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11/21/2025</a:t>
            </a:fld>
            <a:endParaRPr lang="en-US"/>
          </a:p>
        </p:txBody>
      </p:sp>
      <p:sp>
        <p:nvSpPr>
          <p:cNvPr id="6" name="Holder 6"/>
          <p:cNvSpPr>
            <a:spLocks noGrp="1"/>
          </p:cNvSpPr>
          <p:nvPr>
            <p:ph type="sldNum" sz="quarter" idx="7"/>
          </p:nvPr>
        </p:nvSpPr>
        <p:spPr/>
        <p:txBody>
          <a:bodyPr lIns="0" tIns="0" rIns="0" bIns="0"/>
          <a:lstStyle>
            <a:lvl1pPr>
              <a:defRPr sz="1200" b="0" i="0">
                <a:solidFill>
                  <a:srgbClr val="A09488"/>
                </a:solidFill>
                <a:latin typeface="Verdana"/>
                <a:cs typeface="Verdana"/>
              </a:defRPr>
            </a:lvl1pPr>
          </a:lstStyle>
          <a:p>
            <a:pPr marL="12700">
              <a:lnSpc>
                <a:spcPct val="100000"/>
              </a:lnSpc>
              <a:spcBef>
                <a:spcPts val="105"/>
              </a:spcBef>
            </a:pPr>
            <a:r>
              <a:rPr dirty="0"/>
              <a:t>Seminar</a:t>
            </a:r>
            <a:r>
              <a:rPr spc="-15" dirty="0"/>
              <a:t> </a:t>
            </a:r>
            <a:r>
              <a:rPr dirty="0"/>
              <a:t>Title</a:t>
            </a:r>
            <a:r>
              <a:rPr spc="-25" dirty="0"/>
              <a:t> </a:t>
            </a:r>
            <a:r>
              <a:rPr dirty="0"/>
              <a:t>|</a:t>
            </a:r>
            <a:r>
              <a:rPr spc="-25" dirty="0"/>
              <a:t> </a:t>
            </a:r>
            <a:r>
              <a:rPr dirty="0"/>
              <a:t>DD</a:t>
            </a:r>
            <a:r>
              <a:rPr spc="-20" dirty="0"/>
              <a:t> </a:t>
            </a:r>
            <a:r>
              <a:rPr dirty="0"/>
              <a:t>Month</a:t>
            </a:r>
            <a:r>
              <a:rPr spc="-10" dirty="0"/>
              <a:t> </a:t>
            </a:r>
            <a:r>
              <a:rPr dirty="0"/>
              <a:t>YYYY</a:t>
            </a:r>
            <a:r>
              <a:rPr spc="-45" dirty="0"/>
              <a:t> </a:t>
            </a:r>
            <a:r>
              <a:rPr dirty="0"/>
              <a:t>|</a:t>
            </a:r>
            <a:r>
              <a:rPr spc="-25" dirty="0"/>
              <a:t> </a:t>
            </a:r>
            <a:r>
              <a:rPr dirty="0"/>
              <a:t>Page</a:t>
            </a:r>
            <a:r>
              <a:rPr spc="-5" dirty="0"/>
              <a:t> </a:t>
            </a:r>
            <a:fld id="{81D60167-4931-47E6-BA6A-407CBD079E47}" type="slidenum">
              <a:rPr spc="-25" dirty="0"/>
              <a:t>‹N›</a:t>
            </a:fld>
            <a:endParaRPr spc="-25" dirty="0"/>
          </a:p>
        </p:txBody>
      </p:sp>
    </p:spTree>
    <p:extLst>
      <p:ext uri="{BB962C8B-B14F-4D97-AF65-F5344CB8AC3E}">
        <p14:creationId xmlns:p14="http://schemas.microsoft.com/office/powerpoint/2010/main" val="150185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7D5ACC-DF16-A431-A0DD-DE68BB06804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7A415DA-35AE-7331-CA65-719B466B6A2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9C9A6A9-2547-AF48-C1F2-4B6781838D00}"/>
              </a:ext>
            </a:extLst>
          </p:cNvPr>
          <p:cNvSpPr>
            <a:spLocks noGrp="1"/>
          </p:cNvSpPr>
          <p:nvPr>
            <p:ph type="dt" sz="half" idx="10"/>
          </p:nvPr>
        </p:nvSpPr>
        <p:spPr/>
        <p:txBody>
          <a:bodyPr/>
          <a:lstStyle/>
          <a:p>
            <a:fld id="{A1DDBB6B-AE97-4AB7-9117-37970E0E7009}" type="datetimeFigureOut">
              <a:rPr lang="it-IT" smtClean="0"/>
              <a:t>21/11/2025</a:t>
            </a:fld>
            <a:endParaRPr lang="it-IT"/>
          </a:p>
        </p:txBody>
      </p:sp>
      <p:sp>
        <p:nvSpPr>
          <p:cNvPr id="5" name="Segnaposto piè di pagina 4">
            <a:extLst>
              <a:ext uri="{FF2B5EF4-FFF2-40B4-BE49-F238E27FC236}">
                <a16:creationId xmlns:a16="http://schemas.microsoft.com/office/drawing/2014/main" id="{6D7B732F-A70A-32B8-7D44-8BB8CD1D8F7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571CCC7-5D65-DD0A-8F2E-0127B58FDF2A}"/>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1991634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BA97D5-3E74-8EB3-8823-93E46FB02B92}"/>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953D0A9E-4722-3589-2AF6-CAC5F15F6AF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8361A43-BA4A-0C40-D4F9-76DBA0775057}"/>
              </a:ext>
            </a:extLst>
          </p:cNvPr>
          <p:cNvSpPr>
            <a:spLocks noGrp="1"/>
          </p:cNvSpPr>
          <p:nvPr>
            <p:ph type="dt" sz="half" idx="10"/>
          </p:nvPr>
        </p:nvSpPr>
        <p:spPr/>
        <p:txBody>
          <a:bodyPr/>
          <a:lstStyle/>
          <a:p>
            <a:fld id="{A1DDBB6B-AE97-4AB7-9117-37970E0E7009}" type="datetimeFigureOut">
              <a:rPr lang="it-IT" smtClean="0"/>
              <a:t>21/11/2025</a:t>
            </a:fld>
            <a:endParaRPr lang="it-IT"/>
          </a:p>
        </p:txBody>
      </p:sp>
      <p:sp>
        <p:nvSpPr>
          <p:cNvPr id="5" name="Segnaposto piè di pagina 4">
            <a:extLst>
              <a:ext uri="{FF2B5EF4-FFF2-40B4-BE49-F238E27FC236}">
                <a16:creationId xmlns:a16="http://schemas.microsoft.com/office/drawing/2014/main" id="{8559B663-BD07-1F3F-AB45-517DE3B70AD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4760348-ED49-C1A9-6D7C-2D514ECD7A5D}"/>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2238147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A57147-D629-AE83-0974-AFF9943A5C8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86389AC-AB61-1F39-3996-4DB4AB90BFF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0809351C-841D-B370-B17D-12862DCE80A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D15D995-9B09-831A-A4A3-A601C61B563F}"/>
              </a:ext>
            </a:extLst>
          </p:cNvPr>
          <p:cNvSpPr>
            <a:spLocks noGrp="1"/>
          </p:cNvSpPr>
          <p:nvPr>
            <p:ph type="dt" sz="half" idx="10"/>
          </p:nvPr>
        </p:nvSpPr>
        <p:spPr/>
        <p:txBody>
          <a:bodyPr/>
          <a:lstStyle/>
          <a:p>
            <a:fld id="{A1DDBB6B-AE97-4AB7-9117-37970E0E7009}" type="datetimeFigureOut">
              <a:rPr lang="it-IT" smtClean="0"/>
              <a:t>21/11/2025</a:t>
            </a:fld>
            <a:endParaRPr lang="it-IT"/>
          </a:p>
        </p:txBody>
      </p:sp>
      <p:sp>
        <p:nvSpPr>
          <p:cNvPr id="6" name="Segnaposto piè di pagina 5">
            <a:extLst>
              <a:ext uri="{FF2B5EF4-FFF2-40B4-BE49-F238E27FC236}">
                <a16:creationId xmlns:a16="http://schemas.microsoft.com/office/drawing/2014/main" id="{CB40319F-E559-5803-454B-9636467A5D5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B84CEEA-1B1C-1F3A-06CD-14BD65238892}"/>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3196434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39F2A0-C0D1-6423-0621-5C2065C45C7D}"/>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B543DDE-4DE5-5BED-DE0C-EE2D29069A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EA041341-1015-B7AB-6A1D-6E37FA5E3C4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2379632-287A-386E-E0D2-7AA127C88A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530DF60-286C-578D-8D4B-012B2B293D36}"/>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B9D6C312-7968-9BD3-5F34-4513B4DD79B7}"/>
              </a:ext>
            </a:extLst>
          </p:cNvPr>
          <p:cNvSpPr>
            <a:spLocks noGrp="1"/>
          </p:cNvSpPr>
          <p:nvPr>
            <p:ph type="dt" sz="half" idx="10"/>
          </p:nvPr>
        </p:nvSpPr>
        <p:spPr/>
        <p:txBody>
          <a:bodyPr/>
          <a:lstStyle/>
          <a:p>
            <a:fld id="{A1DDBB6B-AE97-4AB7-9117-37970E0E7009}" type="datetimeFigureOut">
              <a:rPr lang="it-IT" smtClean="0"/>
              <a:t>21/11/2025</a:t>
            </a:fld>
            <a:endParaRPr lang="it-IT"/>
          </a:p>
        </p:txBody>
      </p:sp>
      <p:sp>
        <p:nvSpPr>
          <p:cNvPr id="8" name="Segnaposto piè di pagina 7">
            <a:extLst>
              <a:ext uri="{FF2B5EF4-FFF2-40B4-BE49-F238E27FC236}">
                <a16:creationId xmlns:a16="http://schemas.microsoft.com/office/drawing/2014/main" id="{6FC10082-3208-896D-EE65-9C51090A6DD6}"/>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8426A586-CD2A-C2FD-624D-3AB07827A972}"/>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374726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495B1C-60A5-C98A-C57A-AB9CEB56019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F9FC5C9B-DB8C-7812-D63D-0B9AC09CCB00}"/>
              </a:ext>
            </a:extLst>
          </p:cNvPr>
          <p:cNvSpPr>
            <a:spLocks noGrp="1"/>
          </p:cNvSpPr>
          <p:nvPr>
            <p:ph type="dt" sz="half" idx="10"/>
          </p:nvPr>
        </p:nvSpPr>
        <p:spPr/>
        <p:txBody>
          <a:bodyPr/>
          <a:lstStyle/>
          <a:p>
            <a:fld id="{A1DDBB6B-AE97-4AB7-9117-37970E0E7009}" type="datetimeFigureOut">
              <a:rPr lang="it-IT" smtClean="0"/>
              <a:t>21/11/2025</a:t>
            </a:fld>
            <a:endParaRPr lang="it-IT"/>
          </a:p>
        </p:txBody>
      </p:sp>
      <p:sp>
        <p:nvSpPr>
          <p:cNvPr id="4" name="Segnaposto piè di pagina 3">
            <a:extLst>
              <a:ext uri="{FF2B5EF4-FFF2-40B4-BE49-F238E27FC236}">
                <a16:creationId xmlns:a16="http://schemas.microsoft.com/office/drawing/2014/main" id="{12B078F5-9607-AE87-E260-7700E3302AF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8DDF322-73F8-8CF5-2CB1-6F64B4BD8589}"/>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2467234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CBA985B-7E54-7D8C-C51F-6156C3F7EEA5}"/>
              </a:ext>
            </a:extLst>
          </p:cNvPr>
          <p:cNvSpPr>
            <a:spLocks noGrp="1"/>
          </p:cNvSpPr>
          <p:nvPr>
            <p:ph type="dt" sz="half" idx="10"/>
          </p:nvPr>
        </p:nvSpPr>
        <p:spPr/>
        <p:txBody>
          <a:bodyPr/>
          <a:lstStyle/>
          <a:p>
            <a:fld id="{A1DDBB6B-AE97-4AB7-9117-37970E0E7009}" type="datetimeFigureOut">
              <a:rPr lang="it-IT" smtClean="0"/>
              <a:t>21/11/2025</a:t>
            </a:fld>
            <a:endParaRPr lang="it-IT"/>
          </a:p>
        </p:txBody>
      </p:sp>
      <p:sp>
        <p:nvSpPr>
          <p:cNvPr id="3" name="Segnaposto piè di pagina 2">
            <a:extLst>
              <a:ext uri="{FF2B5EF4-FFF2-40B4-BE49-F238E27FC236}">
                <a16:creationId xmlns:a16="http://schemas.microsoft.com/office/drawing/2014/main" id="{EE87EA5D-6FB5-E4D0-E991-78A5291BBDFE}"/>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5870389B-781F-48D9-0A07-445AD41E5233}"/>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3451286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9F94C2-F7BB-4A11-3A88-F544734DBC6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2031406-7DDA-049E-7FB6-6A55D1E816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3C584F-C51F-E9E1-1AEC-F0F99ADB9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4A9095D9-DF4A-01CE-B8FA-D7C4D1A46732}"/>
              </a:ext>
            </a:extLst>
          </p:cNvPr>
          <p:cNvSpPr>
            <a:spLocks noGrp="1"/>
          </p:cNvSpPr>
          <p:nvPr>
            <p:ph type="dt" sz="half" idx="10"/>
          </p:nvPr>
        </p:nvSpPr>
        <p:spPr/>
        <p:txBody>
          <a:bodyPr/>
          <a:lstStyle/>
          <a:p>
            <a:fld id="{A1DDBB6B-AE97-4AB7-9117-37970E0E7009}" type="datetimeFigureOut">
              <a:rPr lang="it-IT" smtClean="0"/>
              <a:t>21/11/2025</a:t>
            </a:fld>
            <a:endParaRPr lang="it-IT"/>
          </a:p>
        </p:txBody>
      </p:sp>
      <p:sp>
        <p:nvSpPr>
          <p:cNvPr id="6" name="Segnaposto piè di pagina 5">
            <a:extLst>
              <a:ext uri="{FF2B5EF4-FFF2-40B4-BE49-F238E27FC236}">
                <a16:creationId xmlns:a16="http://schemas.microsoft.com/office/drawing/2014/main" id="{A20CF025-69EA-CA5B-3E47-94A51D5319B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653B0D8-605F-434B-7D95-A2FA42D625AA}"/>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2339125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83820E-99BF-970D-0CAC-4CF8E8AAB6C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3DFFC17-2C67-6744-F8D4-969D7526FD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1EDB0FB-A0DB-E7C0-2CF9-C09E509BCB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62DCCB3-7907-53BF-2B40-4E5AF5AD5B8D}"/>
              </a:ext>
            </a:extLst>
          </p:cNvPr>
          <p:cNvSpPr>
            <a:spLocks noGrp="1"/>
          </p:cNvSpPr>
          <p:nvPr>
            <p:ph type="dt" sz="half" idx="10"/>
          </p:nvPr>
        </p:nvSpPr>
        <p:spPr/>
        <p:txBody>
          <a:bodyPr/>
          <a:lstStyle/>
          <a:p>
            <a:fld id="{A1DDBB6B-AE97-4AB7-9117-37970E0E7009}" type="datetimeFigureOut">
              <a:rPr lang="it-IT" smtClean="0"/>
              <a:t>21/11/2025</a:t>
            </a:fld>
            <a:endParaRPr lang="it-IT"/>
          </a:p>
        </p:txBody>
      </p:sp>
      <p:sp>
        <p:nvSpPr>
          <p:cNvPr id="6" name="Segnaposto piè di pagina 5">
            <a:extLst>
              <a:ext uri="{FF2B5EF4-FFF2-40B4-BE49-F238E27FC236}">
                <a16:creationId xmlns:a16="http://schemas.microsoft.com/office/drawing/2014/main" id="{EE3CACFE-6B56-03E8-0BF8-22947685A8B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5846155-89F6-7459-3BBC-587C7CB162C8}"/>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2949955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FA1D15A-97C0-872A-34C5-42D35C46C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2341205-D71A-F68C-23DB-F7704F31BA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D06DC8B-1E63-31A5-DD34-30AABF1317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1DDBB6B-AE97-4AB7-9117-37970E0E7009}" type="datetimeFigureOut">
              <a:rPr lang="it-IT" smtClean="0"/>
              <a:t>21/11/2025</a:t>
            </a:fld>
            <a:endParaRPr lang="it-IT"/>
          </a:p>
        </p:txBody>
      </p:sp>
      <p:sp>
        <p:nvSpPr>
          <p:cNvPr id="5" name="Segnaposto piè di pagina 4">
            <a:extLst>
              <a:ext uri="{FF2B5EF4-FFF2-40B4-BE49-F238E27FC236}">
                <a16:creationId xmlns:a16="http://schemas.microsoft.com/office/drawing/2014/main" id="{1BB33DDE-4799-B17B-06E4-7245822CC4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036544AF-C7D4-4066-2596-ECAA2DC39D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292987-1C85-47AF-AFCA-ABE5CBD39F89}" type="slidenum">
              <a:rPr lang="it-IT" smtClean="0"/>
              <a:t>‹N›</a:t>
            </a:fld>
            <a:endParaRPr lang="it-IT"/>
          </a:p>
        </p:txBody>
      </p:sp>
    </p:spTree>
    <p:extLst>
      <p:ext uri="{BB962C8B-B14F-4D97-AF65-F5344CB8AC3E}">
        <p14:creationId xmlns:p14="http://schemas.microsoft.com/office/powerpoint/2010/main" val="943750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8" Type="http://schemas.openxmlformats.org/officeDocument/2006/relationships/hyperlink" Target="https://medium.com/data-science/all-you-need-is-conformal-prediction-726f18920241" TargetMode="External"/><Relationship Id="rId3" Type="http://schemas.openxmlformats.org/officeDocument/2006/relationships/diagramLayout" Target="../diagrams/layout4.xml"/><Relationship Id="rId7" Type="http://schemas.openxmlformats.org/officeDocument/2006/relationships/image" Target="../media/image19.emf"/><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nixtla.io/open-source"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sites.google.com/view/claudio-links/home"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s://huggingface.co/spaces/towardsinnovationlab/stock_market_analysis_and_forecast"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hyperlink" Target="https://huggingface.co/spaces/towardsinnovationlab/stock_market_analysis_and_forecast"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hyperlink" Target="https://huggingface.co/spaces/towardsinnovationlab/stock_market_analysis_and_forecast"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hyperlink" Target="https://www.amazon.com/Practical-Guide-Applied-Conformal-Prediction/dp/1805122762" TargetMode="External"/><Relationship Id="rId13" Type="http://schemas.openxmlformats.org/officeDocument/2006/relationships/hyperlink" Target="https://www.gradio.app/docs" TargetMode="External"/><Relationship Id="rId18" Type="http://schemas.openxmlformats.org/officeDocument/2006/relationships/hyperlink" Target="https://github.com/claudio1975/PyDataVenice" TargetMode="External"/><Relationship Id="rId3" Type="http://schemas.openxmlformats.org/officeDocument/2006/relationships/hyperlink" Target="https://arxiv.org/abs/2107.07511" TargetMode="External"/><Relationship Id="rId7" Type="http://schemas.openxmlformats.org/officeDocument/2006/relationships/hyperlink" Target="https://daniel-bethell.co.uk/posts/conformal-prediction-guide/#the-top" TargetMode="External"/><Relationship Id="rId12" Type="http://schemas.openxmlformats.org/officeDocument/2006/relationships/hyperlink" Target="https://pypi.org/project/pyautogen/" TargetMode="External"/><Relationship Id="rId17" Type="http://schemas.openxmlformats.org/officeDocument/2006/relationships/hyperlink" Target="https://nixtlaverse.nixtla.io/neuralforecast/docs/getting-started/introduction.html" TargetMode="External"/><Relationship Id="rId2" Type="http://schemas.openxmlformats.org/officeDocument/2006/relationships/notesSlide" Target="../notesSlides/notesSlide10.xml"/><Relationship Id="rId16" Type="http://schemas.openxmlformats.org/officeDocument/2006/relationships/hyperlink" Target="https://nixtlaverse.nixtla.io/mlforecast/index.html" TargetMode="External"/><Relationship Id="rId1" Type="http://schemas.openxmlformats.org/officeDocument/2006/relationships/slideLayout" Target="../slideLayouts/slideLayout7.xml"/><Relationship Id="rId6" Type="http://schemas.openxmlformats.org/officeDocument/2006/relationships/hyperlink" Target="https://arxiv.org/abs/2005.07972" TargetMode="External"/><Relationship Id="rId11" Type="http://schemas.openxmlformats.org/officeDocument/2006/relationships/hyperlink" Target="https://otexts.com/fpppy/" TargetMode="External"/><Relationship Id="rId5" Type="http://schemas.openxmlformats.org/officeDocument/2006/relationships/hyperlink" Target="https://jmlr.csail.mit.edu/papers/volume9/shafer08a/shafer08a.pdf" TargetMode="External"/><Relationship Id="rId15" Type="http://schemas.openxmlformats.org/officeDocument/2006/relationships/hyperlink" Target="https://nixtlaverse.nixtla.io/statsforecast/index.html" TargetMode="External"/><Relationship Id="rId10" Type="http://schemas.openxmlformats.org/officeDocument/2006/relationships/hyperlink" Target="https://github.com/valeman/awesome-conformal-prediction" TargetMode="External"/><Relationship Id="rId19" Type="http://schemas.openxmlformats.org/officeDocument/2006/relationships/hyperlink" Target="https://medium.com/@c.giancaterino/stock-market-forecasting-with-nixtla-conformal-prediction-49874285634e" TargetMode="External"/><Relationship Id="rId4" Type="http://schemas.openxmlformats.org/officeDocument/2006/relationships/hyperlink" Target="https://arxiv.org/abs/2411.11824" TargetMode="External"/><Relationship Id="rId9" Type="http://schemas.openxmlformats.org/officeDocument/2006/relationships/hyperlink" Target="https://www.amazon.com/Introduction-Conformal-Prediction-Python-Quantifying/dp/B0BW2X919P" TargetMode="External"/><Relationship Id="rId14" Type="http://schemas.openxmlformats.org/officeDocument/2006/relationships/hyperlink" Target="https://www.nixtla.io/docs"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www.climate.gov/news-features/blogs/beyond-data/2022-us-billion-dollar-weather-and-climate-disasters-historica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39.sv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Layout" Target="../diagrams/layout6.xml"/><Relationship Id="rId7" Type="http://schemas.openxmlformats.org/officeDocument/2006/relationships/image" Target="../media/image50.png"/><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12.xml"/><Relationship Id="rId5" Type="http://schemas.openxmlformats.org/officeDocument/2006/relationships/hyperlink" Target="https://arxiv.org/abs/1706.03762" TargetMode="External"/><Relationship Id="rId4" Type="http://schemas.openxmlformats.org/officeDocument/2006/relationships/hyperlink" Target="https://stats.stackexchange.com/questions/512242/why-does-transformer-has-such-a-complex-architectur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eepai.org/machine-learning-model/text2img"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2.xml.rels><?xml version="1.0" encoding="UTF-8" standalone="yes"?>
<Relationships xmlns="http://schemas.openxmlformats.org/package/2006/relationships"><Relationship Id="rId2" Type="http://schemas.openxmlformats.org/officeDocument/2006/relationships/hyperlink" Target="https://www.kaggle.com/datasets/kazanova/sentiment140"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hyperlink" Target="https://newsletter.ericbrown.com/p/strengths-and-limitations-of-large-language-models" TargetMode="External"/><Relationship Id="rId3" Type="http://schemas.openxmlformats.org/officeDocument/2006/relationships/hyperlink" Target="https://research.google/blog/transformer-a-novel-neural-network-architecture-for-language-understanding/" TargetMode="External"/><Relationship Id="rId7" Type="http://schemas.openxmlformats.org/officeDocument/2006/relationships/hyperlink" Target="https://www.projectpro.io/article/llm-limitations/1045" TargetMode="External"/><Relationship Id="rId2" Type="http://schemas.openxmlformats.org/officeDocument/2006/relationships/hyperlink" Target="https://arxiv.org/abs/1706.03762" TargetMode="External"/><Relationship Id="rId1" Type="http://schemas.openxmlformats.org/officeDocument/2006/relationships/slideLayout" Target="../slideLayouts/slideLayout1.xml"/><Relationship Id="rId6" Type="http://schemas.openxmlformats.org/officeDocument/2006/relationships/hyperlink" Target="https://arxiv.org/pdf/2412.12004" TargetMode="External"/><Relationship Id="rId5" Type="http://schemas.openxmlformats.org/officeDocument/2006/relationships/hyperlink" Target="https://arxiv.org/html/2412.04503v1" TargetMode="External"/><Relationship Id="rId10" Type="http://schemas.openxmlformats.org/officeDocument/2006/relationships/hyperlink" Target="https://github.com/claudio1975/Medium-blog/tree/master/Sequence_Sentiment_Classification" TargetMode="External"/><Relationship Id="rId4" Type="http://schemas.openxmlformats.org/officeDocument/2006/relationships/hyperlink" Target="https://www.oreilly.com/library/view/natural-language-processing/9781098136789/" TargetMode="External"/><Relationship Id="rId9" Type="http://schemas.openxmlformats.org/officeDocument/2006/relationships/hyperlink" Target="https://dl.acm.org/doi/abs/10.1007/s10849-023-09409-x"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www.kaggle.com/datasets/robikscube/hourly-energy-consumption"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claudio1975/Master_IA_Data_Management/tree/main" TargetMode="External"/><Relationship Id="rId2" Type="http://schemas.openxmlformats.org/officeDocument/2006/relationships/hyperlink" Target="https://machinelearningmastery.com/time-series-forecasting/" TargetMode="External"/><Relationship Id="rId1" Type="http://schemas.openxmlformats.org/officeDocument/2006/relationships/slideLayout" Target="../slideLayouts/slideLayout2.xml"/><Relationship Id="rId5" Type="http://schemas.openxmlformats.org/officeDocument/2006/relationships/hyperlink" Target="https://machinelearningmastery.com/time-series-forecasting-python-mini-course/" TargetMode="External"/><Relationship Id="rId4" Type="http://schemas.openxmlformats.org/officeDocument/2006/relationships/hyperlink" Target="https://www.kaggle.com/datasets/kazanova/sentiment14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FA54ED-228E-1DA2-0D52-6CD863E00E4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5" name="Oval 14">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platzhalter 6">
            <a:extLst>
              <a:ext uri="{FF2B5EF4-FFF2-40B4-BE49-F238E27FC236}">
                <a16:creationId xmlns:a16="http://schemas.microsoft.com/office/drawing/2014/main" id="{34EC5DB0-10A1-DE0A-B588-60D5F47788D8}"/>
              </a:ext>
            </a:extLst>
          </p:cNvPr>
          <p:cNvSpPr txBox="1">
            <a:spLocks/>
          </p:cNvSpPr>
          <p:nvPr/>
        </p:nvSpPr>
        <p:spPr>
          <a:xfrm>
            <a:off x="3581400" y="965580"/>
            <a:ext cx="5204489" cy="3160593"/>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en-US" sz="5400" b="1" kern="1200">
                <a:solidFill>
                  <a:schemeClr val="bg1"/>
                </a:solidFill>
                <a:latin typeface="+mj-lt"/>
                <a:ea typeface="+mj-ea"/>
                <a:cs typeface="+mj-cs"/>
              </a:rPr>
              <a:t>Time Series - Laboratory</a:t>
            </a:r>
          </a:p>
        </p:txBody>
      </p:sp>
      <p:sp>
        <p:nvSpPr>
          <p:cNvPr id="17"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1"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2" name="Freeform: Shape 21">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5" name="Oval 24">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9"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30" name="Freeform: Shape 29">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114458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2E10C35-359F-5A56-CCD1-E4919372B312}"/>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3A7DAFA-DE8C-4D27-9E86-64AE6EABC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67473F5-B70D-4B5E-8CD5-56A579FDA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D4A2DD72-43DD-48E5-BE34-37D49AB6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0" name="Oval 29">
              <a:extLst>
                <a:ext uri="{FF2B5EF4-FFF2-40B4-BE49-F238E27FC236}">
                  <a16:creationId xmlns:a16="http://schemas.microsoft.com/office/drawing/2014/main" id="{A6E47C62-9745-42CF-88FA-5AEF328A5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4478470-3E53-4D0A-B0F6-1D864CB6A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6E7D4D5-5014-4B92-AA85-4B2CCEC1B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B0EAEB-C0DD-4336-810D-ED75F545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630DFB95-BAD6-4F63-A567-83C87764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EE3C05E-A5F0-406D-85D7-3ABCA23FA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1C52F6C8-2E89-4F61-92C7-299BEF89E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E69FF964-E599-4EFE-B276-9CA540461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0" name="Straight Connector 39">
              <a:extLst>
                <a:ext uri="{FF2B5EF4-FFF2-40B4-BE49-F238E27FC236}">
                  <a16:creationId xmlns:a16="http://schemas.microsoft.com/office/drawing/2014/main" id="{A3CEAACF-BB30-421A-9FFB-8354E58A3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48410E-052E-4175-960D-81C6E06059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3CEF59E-D9E0-4743-B290-527DF5F3C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A099E97-FC99-4043-BC63-B905FD8227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F835453A-5A8D-49CA-BF02-6EB04EDDB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9346B03-32C0-4D48-A61B-11552C1863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2204" y="4660010"/>
            <a:ext cx="304800" cy="429768"/>
            <a:chOff x="215328" y="-46937"/>
            <a:chExt cx="304800" cy="2773841"/>
          </a:xfrm>
        </p:grpSpPr>
        <p:cxnSp>
          <p:nvCxnSpPr>
            <p:cNvPr id="48" name="Straight Connector 47">
              <a:extLst>
                <a:ext uri="{FF2B5EF4-FFF2-40B4-BE49-F238E27FC236}">
                  <a16:creationId xmlns:a16="http://schemas.microsoft.com/office/drawing/2014/main" id="{AB4C4700-ACA6-4E6C-999E-0D38705B2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D2ED0A8-4764-4CEB-895A-49D115A054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6B8EA3B-84A3-46F9-85E9-BBEA87B322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4C79E1-32EF-4E3D-A089-7E2B9BBB64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0DEA90BA-9EFA-431D-8EEA-76D29FE05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C8ABE731-C1A2-4FD3-9E32-0655C4878A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6" name="Straight Connector 55">
              <a:extLst>
                <a:ext uri="{FF2B5EF4-FFF2-40B4-BE49-F238E27FC236}">
                  <a16:creationId xmlns:a16="http://schemas.microsoft.com/office/drawing/2014/main" id="{11F44BFE-C10A-440D-A167-7B6230BDF1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1CF1604-D12D-4923-A2B8-7DC330A04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72004BC-A491-46FF-BCD6-915B4F4EC5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595B1FE-E2AE-4CD3-8687-500811B45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Segnaposto testo 2">
            <a:extLst>
              <a:ext uri="{FF2B5EF4-FFF2-40B4-BE49-F238E27FC236}">
                <a16:creationId xmlns:a16="http://schemas.microsoft.com/office/drawing/2014/main" id="{64753565-9984-2AEB-BA8D-64BBDF6F389C}"/>
              </a:ext>
            </a:extLst>
          </p:cNvPr>
          <p:cNvSpPr txBox="1">
            <a:spLocks/>
          </p:cNvSpPr>
          <p:nvPr/>
        </p:nvSpPr>
        <p:spPr>
          <a:xfrm>
            <a:off x="630936" y="4516031"/>
            <a:ext cx="10722864" cy="1578093"/>
          </a:xfrm>
          <a:prstGeom prst="rect">
            <a:avLst/>
          </a:prstGeom>
          <a:noFill/>
        </p:spPr>
        <p:txBody>
          <a:bodyPr vert="horz" lIns="91440" tIns="45720" rIns="91440" bIns="45720" rtlCol="0" anchor="t">
            <a:normAutofit/>
          </a:bodyP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90000"/>
              </a:lnSpc>
              <a:spcBef>
                <a:spcPct val="0"/>
              </a:spcBef>
              <a:spcAft>
                <a:spcPts val="600"/>
              </a:spcAft>
            </a:pPr>
            <a:r>
              <a:rPr lang="en-US" sz="4800" b="1" kern="1200" dirty="0">
                <a:solidFill>
                  <a:schemeClr val="tx1"/>
                </a:solidFill>
                <a:latin typeface="+mj-lt"/>
                <a:ea typeface="+mj-ea"/>
                <a:cs typeface="+mj-cs"/>
              </a:rPr>
              <a:t>Conformal Prediction Methods</a:t>
            </a:r>
          </a:p>
        </p:txBody>
      </p:sp>
      <p:graphicFrame>
        <p:nvGraphicFramePr>
          <p:cNvPr id="20" name="Inhaltsplatzhalter 7">
            <a:extLst>
              <a:ext uri="{FF2B5EF4-FFF2-40B4-BE49-F238E27FC236}">
                <a16:creationId xmlns:a16="http://schemas.microsoft.com/office/drawing/2014/main" id="{8914F400-2B3C-617E-2B38-8CAA73208B30}"/>
              </a:ext>
            </a:extLst>
          </p:cNvPr>
          <p:cNvGraphicFramePr/>
          <p:nvPr>
            <p:extLst>
              <p:ext uri="{D42A27DB-BD31-4B8C-83A1-F6EECF244321}">
                <p14:modId xmlns:p14="http://schemas.microsoft.com/office/powerpoint/2010/main" val="2795010814"/>
              </p:ext>
            </p:extLst>
          </p:nvPr>
        </p:nvGraphicFramePr>
        <p:xfrm>
          <a:off x="630935" y="477675"/>
          <a:ext cx="11376008" cy="42448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63217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6026088-CB2C-E631-03F6-E5D075D0E2C1}"/>
            </a:ext>
          </a:extLst>
        </p:cNvPr>
        <p:cNvGrpSpPr/>
        <p:nvPr/>
      </p:nvGrpSpPr>
      <p:grpSpPr>
        <a:xfrm>
          <a:off x="0" y="0"/>
          <a:ext cx="0" cy="0"/>
          <a:chOff x="0" y="0"/>
          <a:chExt cx="0" cy="0"/>
        </a:xfrm>
      </p:grpSpPr>
      <p:sp>
        <p:nvSpPr>
          <p:cNvPr id="5" name="Segnaposto testo 2">
            <a:extLst>
              <a:ext uri="{FF2B5EF4-FFF2-40B4-BE49-F238E27FC236}">
                <a16:creationId xmlns:a16="http://schemas.microsoft.com/office/drawing/2014/main" id="{AC4153D9-93E0-3592-C65F-AFA98C5A1D63}"/>
              </a:ext>
            </a:extLst>
          </p:cNvPr>
          <p:cNvSpPr txBox="1">
            <a:spLocks/>
          </p:cNvSpPr>
          <p:nvPr/>
        </p:nvSpPr>
        <p:spPr>
          <a:xfrm>
            <a:off x="743135" y="517408"/>
            <a:ext cx="10945216" cy="368300"/>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3200" b="1" dirty="0" err="1">
                <a:solidFill>
                  <a:schemeClr val="bg1"/>
                </a:solidFill>
                <a:latin typeface="Verdana" panose="020B0604030504040204" pitchFamily="34" charset="0"/>
                <a:ea typeface="Verdana" panose="020B0604030504040204" pitchFamily="34" charset="0"/>
              </a:rPr>
              <a:t>Conformal</a:t>
            </a:r>
            <a:r>
              <a:rPr lang="it-IT" sz="3200" b="1" dirty="0">
                <a:solidFill>
                  <a:schemeClr val="bg1"/>
                </a:solidFill>
                <a:latin typeface="Verdana" panose="020B0604030504040204" pitchFamily="34" charset="0"/>
                <a:ea typeface="Verdana" panose="020B0604030504040204" pitchFamily="34" charset="0"/>
              </a:rPr>
              <a:t> </a:t>
            </a:r>
            <a:r>
              <a:rPr lang="it-IT" sz="3200" b="1" dirty="0" err="1">
                <a:solidFill>
                  <a:schemeClr val="bg1"/>
                </a:solidFill>
                <a:latin typeface="Verdana" panose="020B0604030504040204" pitchFamily="34" charset="0"/>
                <a:ea typeface="Verdana" panose="020B0604030504040204" pitchFamily="34" charset="0"/>
              </a:rPr>
              <a:t>Prediction</a:t>
            </a:r>
            <a:r>
              <a:rPr lang="it-IT" sz="3200" b="1" dirty="0">
                <a:solidFill>
                  <a:schemeClr val="bg1"/>
                </a:solidFill>
                <a:latin typeface="Verdana" panose="020B0604030504040204" pitchFamily="34" charset="0"/>
                <a:ea typeface="Verdana" panose="020B0604030504040204" pitchFamily="34" charset="0"/>
              </a:rPr>
              <a:t> </a:t>
            </a:r>
            <a:r>
              <a:rPr lang="it-IT" sz="3200" b="1" dirty="0" err="1">
                <a:solidFill>
                  <a:schemeClr val="bg1"/>
                </a:solidFill>
                <a:latin typeface="Verdana" panose="020B0604030504040204" pitchFamily="34" charset="0"/>
                <a:ea typeface="Verdana" panose="020B0604030504040204" pitchFamily="34" charset="0"/>
              </a:rPr>
              <a:t>as</a:t>
            </a:r>
            <a:r>
              <a:rPr lang="it-IT" sz="3200" b="1" dirty="0">
                <a:solidFill>
                  <a:schemeClr val="bg1"/>
                </a:solidFill>
                <a:latin typeface="Verdana" panose="020B0604030504040204" pitchFamily="34" charset="0"/>
                <a:ea typeface="Verdana" panose="020B0604030504040204" pitchFamily="34" charset="0"/>
              </a:rPr>
              <a:t> a Recipe</a:t>
            </a:r>
          </a:p>
        </p:txBody>
      </p:sp>
      <p:graphicFrame>
        <p:nvGraphicFramePr>
          <p:cNvPr id="2" name="Segnaposto contenuto 1">
            <a:extLst>
              <a:ext uri="{FF2B5EF4-FFF2-40B4-BE49-F238E27FC236}">
                <a16:creationId xmlns:a16="http://schemas.microsoft.com/office/drawing/2014/main" id="{F53C567C-3FF8-DA76-3D93-0E311E0A855F}"/>
              </a:ext>
            </a:extLst>
          </p:cNvPr>
          <p:cNvGraphicFramePr>
            <a:graphicFrameLocks/>
          </p:cNvGraphicFramePr>
          <p:nvPr>
            <p:extLst>
              <p:ext uri="{D42A27DB-BD31-4B8C-83A1-F6EECF244321}">
                <p14:modId xmlns:p14="http://schemas.microsoft.com/office/powerpoint/2010/main" val="3957809727"/>
              </p:ext>
            </p:extLst>
          </p:nvPr>
        </p:nvGraphicFramePr>
        <p:xfrm>
          <a:off x="5910943" y="1323975"/>
          <a:ext cx="5935690" cy="4608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magine 2">
            <a:extLst>
              <a:ext uri="{FF2B5EF4-FFF2-40B4-BE49-F238E27FC236}">
                <a16:creationId xmlns:a16="http://schemas.microsoft.com/office/drawing/2014/main" id="{9CE0D897-102F-8C61-FA58-DB182465032F}"/>
              </a:ext>
            </a:extLst>
          </p:cNvPr>
          <p:cNvPicPr>
            <a:picLocks noChangeAspect="1"/>
          </p:cNvPicPr>
          <p:nvPr/>
        </p:nvPicPr>
        <p:blipFill>
          <a:blip r:embed="rId7"/>
          <a:stretch>
            <a:fillRect/>
          </a:stretch>
        </p:blipFill>
        <p:spPr>
          <a:xfrm>
            <a:off x="242392" y="2318239"/>
            <a:ext cx="5331854" cy="2619983"/>
          </a:xfrm>
          <a:prstGeom prst="rect">
            <a:avLst/>
          </a:prstGeom>
        </p:spPr>
      </p:pic>
      <p:sp>
        <p:nvSpPr>
          <p:cNvPr id="4" name="CasellaDiTesto 3">
            <a:extLst>
              <a:ext uri="{FF2B5EF4-FFF2-40B4-BE49-F238E27FC236}">
                <a16:creationId xmlns:a16="http://schemas.microsoft.com/office/drawing/2014/main" id="{0788A6DF-1EE1-3D08-2294-C352908F4CC5}"/>
              </a:ext>
            </a:extLst>
          </p:cNvPr>
          <p:cNvSpPr txBox="1"/>
          <p:nvPr/>
        </p:nvSpPr>
        <p:spPr>
          <a:xfrm>
            <a:off x="345367" y="5094379"/>
            <a:ext cx="4608512" cy="461665"/>
          </a:xfrm>
          <a:prstGeom prst="rect">
            <a:avLst/>
          </a:prstGeom>
          <a:noFill/>
        </p:spPr>
        <p:txBody>
          <a:bodyPr wrap="square" rtlCol="0">
            <a:spAutoFit/>
          </a:bodyPr>
          <a:lstStyle/>
          <a:p>
            <a:r>
              <a:rPr lang="it-IT" sz="1200" dirty="0">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https://medium.com/data-science/all-you-need-is-conformal-prediction-726f18920241</a:t>
            </a:r>
            <a:endParaRPr lang="it-IT" sz="12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67040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657752-04BC-2639-4FAF-8CF7FD9F08B8}"/>
            </a:ext>
          </a:extLst>
        </p:cNvPr>
        <p:cNvGrpSpPr/>
        <p:nvPr/>
      </p:nvGrpSpPr>
      <p:grpSpPr>
        <a:xfrm>
          <a:off x="0" y="0"/>
          <a:ext cx="0" cy="0"/>
          <a:chOff x="0" y="0"/>
          <a:chExt cx="0" cy="0"/>
        </a:xfrm>
      </p:grpSpPr>
      <p:sp>
        <p:nvSpPr>
          <p:cNvPr id="5" name="Segnaposto testo 2">
            <a:extLst>
              <a:ext uri="{FF2B5EF4-FFF2-40B4-BE49-F238E27FC236}">
                <a16:creationId xmlns:a16="http://schemas.microsoft.com/office/drawing/2014/main" id="{FABE522D-846B-964C-B163-D327B8E927AF}"/>
              </a:ext>
            </a:extLst>
          </p:cNvPr>
          <p:cNvSpPr txBox="1">
            <a:spLocks/>
          </p:cNvSpPr>
          <p:nvPr/>
        </p:nvSpPr>
        <p:spPr>
          <a:xfrm>
            <a:off x="743135" y="517408"/>
            <a:ext cx="10945216" cy="368300"/>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3200" dirty="0" err="1">
                <a:solidFill>
                  <a:schemeClr val="bg1"/>
                </a:solidFill>
                <a:latin typeface="Verdana" panose="020B0604030504040204" pitchFamily="34" charset="0"/>
                <a:ea typeface="Verdana" panose="020B0604030504040204" pitchFamily="34" charset="0"/>
              </a:rPr>
              <a:t>Conformal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Prediction</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as</a:t>
            </a:r>
            <a:r>
              <a:rPr lang="it-IT" sz="3200" dirty="0">
                <a:solidFill>
                  <a:schemeClr val="bg1"/>
                </a:solidFill>
                <a:latin typeface="Verdana" panose="020B0604030504040204" pitchFamily="34" charset="0"/>
                <a:ea typeface="Verdana" panose="020B0604030504040204" pitchFamily="34" charset="0"/>
              </a:rPr>
              <a:t> a Recipe: </a:t>
            </a:r>
            <a:r>
              <a:rPr lang="it-IT" sz="3200" dirty="0" err="1">
                <a:solidFill>
                  <a:schemeClr val="bg1"/>
                </a:solidFill>
                <a:latin typeface="Verdana" panose="020B0604030504040204" pitchFamily="34" charset="0"/>
                <a:ea typeface="Verdana" panose="020B0604030504040204" pitchFamily="34" charset="0"/>
              </a:rPr>
              <a:t>numerical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example</a:t>
            </a:r>
            <a:r>
              <a:rPr lang="it-IT" sz="3200" dirty="0">
                <a:solidFill>
                  <a:schemeClr val="bg1"/>
                </a:solidFill>
                <a:latin typeface="Verdana" panose="020B0604030504040204" pitchFamily="34" charset="0"/>
                <a:ea typeface="Verdana" panose="020B0604030504040204" pitchFamily="34" charset="0"/>
              </a:rPr>
              <a:t> on Time Series</a:t>
            </a:r>
          </a:p>
        </p:txBody>
      </p: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D02F09E3-074A-A80E-7789-31D1D9667A73}"/>
                  </a:ext>
                </a:extLst>
              </p:cNvPr>
              <p:cNvSpPr txBox="1"/>
              <p:nvPr/>
            </p:nvSpPr>
            <p:spPr>
              <a:xfrm>
                <a:off x="468086" y="1306286"/>
                <a:ext cx="11419114" cy="5355312"/>
              </a:xfrm>
              <a:prstGeom prst="rect">
                <a:avLst/>
              </a:prstGeom>
              <a:noFill/>
            </p:spPr>
            <p:txBody>
              <a:bodyPr wrap="square" rtlCol="0">
                <a:spAutoFit/>
              </a:bodyPr>
              <a:lstStyle/>
              <a:p>
                <a:r>
                  <a:rPr lang="en-US" b="1" dirty="0">
                    <a:solidFill>
                      <a:schemeClr val="bg1"/>
                    </a:solidFill>
                    <a:latin typeface="Verdana" panose="020B0604030504040204" pitchFamily="34" charset="0"/>
                    <a:ea typeface="Verdana" panose="020B0604030504040204" pitchFamily="34" charset="0"/>
                  </a:rPr>
                  <a:t>🎯 First Goal</a:t>
                </a:r>
              </a:p>
              <a:p>
                <a:r>
                  <a:rPr lang="en-US" dirty="0">
                    <a:solidFill>
                      <a:schemeClr val="bg1"/>
                    </a:solidFill>
                    <a:latin typeface="Verdana" panose="020B0604030504040204" pitchFamily="34" charset="0"/>
                    <a:ea typeface="Verdana" panose="020B0604030504040204" pitchFamily="34" charset="0"/>
                  </a:rPr>
                  <a:t>Build a </a:t>
                </a:r>
                <a:r>
                  <a:rPr lang="en-US" b="1" dirty="0">
                    <a:solidFill>
                      <a:schemeClr val="bg1"/>
                    </a:solidFill>
                    <a:latin typeface="Verdana" panose="020B0604030504040204" pitchFamily="34" charset="0"/>
                    <a:ea typeface="Verdana" panose="020B0604030504040204" pitchFamily="34" charset="0"/>
                  </a:rPr>
                  <a:t>90% prediction interval</a:t>
                </a:r>
                <a:r>
                  <a:rPr lang="en-US" dirty="0">
                    <a:solidFill>
                      <a:schemeClr val="bg1"/>
                    </a:solidFill>
                    <a:latin typeface="Verdana" panose="020B0604030504040204" pitchFamily="34" charset="0"/>
                    <a:ea typeface="Verdana" panose="020B0604030504040204" pitchFamily="34" charset="0"/>
                  </a:rPr>
                  <a:t> for </a:t>
                </a:r>
                <a:r>
                  <a:rPr lang="en-US" b="1" dirty="0">
                    <a:solidFill>
                      <a:schemeClr val="bg1"/>
                    </a:solidFill>
                    <a:latin typeface="Verdana" panose="020B0604030504040204" pitchFamily="34" charset="0"/>
                    <a:ea typeface="Verdana" panose="020B0604030504040204" pitchFamily="34" charset="0"/>
                  </a:rPr>
                  <a:t>time series forecasting</a:t>
                </a:r>
                <a:r>
                  <a:rPr lang="en-US" dirty="0">
                    <a:solidFill>
                      <a:schemeClr val="bg1"/>
                    </a:solidFill>
                    <a:latin typeface="Verdana" panose="020B0604030504040204" pitchFamily="34" charset="0"/>
                    <a:ea typeface="Verdana" panose="020B0604030504040204" pitchFamily="34" charset="0"/>
                  </a:rPr>
                  <a:t> using </a:t>
                </a:r>
                <a:r>
                  <a:rPr lang="en-US" b="1" dirty="0">
                    <a:solidFill>
                      <a:schemeClr val="bg1"/>
                    </a:solidFill>
                    <a:latin typeface="Verdana" panose="020B0604030504040204" pitchFamily="34" charset="0"/>
                    <a:ea typeface="Verdana" panose="020B0604030504040204" pitchFamily="34" charset="0"/>
                  </a:rPr>
                  <a:t>conformal prediction</a:t>
                </a:r>
                <a:r>
                  <a:rPr lang="en-US" dirty="0">
                    <a:solidFill>
                      <a:schemeClr val="bg1"/>
                    </a:solidFill>
                    <a:latin typeface="Verdana" panose="020B0604030504040204" pitchFamily="34" charset="0"/>
                    <a:ea typeface="Verdana" panose="020B0604030504040204" pitchFamily="34" charset="0"/>
                  </a:rPr>
                  <a:t>.</a:t>
                </a:r>
              </a:p>
              <a:p>
                <a:r>
                  <a:rPr lang="en-US" b="1" dirty="0">
                    <a:solidFill>
                      <a:schemeClr val="bg1"/>
                    </a:solidFill>
                    <a:latin typeface="Verdana" panose="020B0604030504040204" pitchFamily="34" charset="0"/>
                    <a:ea typeface="Verdana" panose="020B0604030504040204" pitchFamily="34" charset="0"/>
                  </a:rPr>
                  <a:t>✅ Assumptions</a:t>
                </a:r>
              </a:p>
              <a:p>
                <a:r>
                  <a:rPr lang="en-US" dirty="0">
                    <a:solidFill>
                      <a:schemeClr val="bg1"/>
                    </a:solidFill>
                    <a:latin typeface="Verdana" panose="020B0604030504040204" pitchFamily="34" charset="0"/>
                    <a:ea typeface="Verdana" panose="020B0604030504040204" pitchFamily="34" charset="0"/>
                  </a:rPr>
                  <a:t>-15 consecutive timestamps of data.</a:t>
                </a:r>
              </a:p>
              <a:p>
                <a:r>
                  <a:rPr lang="en-US" dirty="0">
                    <a:solidFill>
                      <a:schemeClr val="bg1"/>
                    </a:solidFill>
                    <a:latin typeface="Verdana" panose="020B0604030504040204" pitchFamily="34" charset="0"/>
                    <a:ea typeface="Verdana" panose="020B0604030504040204" pitchFamily="34" charset="0"/>
                  </a:rPr>
                  <a:t>-Predict the next value in the series using some forecasting model.</a:t>
                </a:r>
              </a:p>
              <a:p>
                <a:r>
                  <a:rPr lang="en-US" dirty="0">
                    <a:solidFill>
                      <a:schemeClr val="bg1"/>
                    </a:solidFill>
                    <a:latin typeface="Verdana" panose="020B0604030504040204" pitchFamily="34" charset="0"/>
                    <a:ea typeface="Verdana" panose="020B0604030504040204" pitchFamily="34" charset="0"/>
                  </a:rPr>
                  <a:t>Split dataset:</a:t>
                </a:r>
              </a:p>
              <a:p>
                <a:r>
                  <a:rPr lang="en-US" b="1" dirty="0">
                    <a:solidFill>
                      <a:schemeClr val="bg1"/>
                    </a:solidFill>
                    <a:latin typeface="Verdana" panose="020B0604030504040204" pitchFamily="34" charset="0"/>
                    <a:ea typeface="Verdana" panose="020B0604030504040204" pitchFamily="34" charset="0"/>
                  </a:rPr>
                  <a:t>	-First 10 timestamps</a:t>
                </a:r>
                <a:r>
                  <a:rPr lang="en-US" dirty="0">
                    <a:solidFill>
                      <a:schemeClr val="bg1"/>
                    </a:solidFill>
                    <a:latin typeface="Verdana" panose="020B0604030504040204" pitchFamily="34" charset="0"/>
                    <a:ea typeface="Verdana" panose="020B0604030504040204" pitchFamily="34" charset="0"/>
                  </a:rPr>
                  <a:t> as the </a:t>
                </a:r>
                <a:r>
                  <a:rPr lang="en-US" b="1" dirty="0">
                    <a:solidFill>
                      <a:schemeClr val="bg1"/>
                    </a:solidFill>
                    <a:latin typeface="Verdana" panose="020B0604030504040204" pitchFamily="34" charset="0"/>
                    <a:ea typeface="Verdana" panose="020B0604030504040204" pitchFamily="34" charset="0"/>
                  </a:rPr>
                  <a:t>training set</a:t>
                </a:r>
                <a:endParaRPr lang="en-US" dirty="0">
                  <a:solidFill>
                    <a:schemeClr val="bg1"/>
                  </a:solidFill>
                  <a:latin typeface="Verdana" panose="020B0604030504040204" pitchFamily="34" charset="0"/>
                  <a:ea typeface="Verdana" panose="020B0604030504040204" pitchFamily="34" charset="0"/>
                </a:endParaRPr>
              </a:p>
              <a:p>
                <a:pPr lvl="1"/>
                <a:r>
                  <a:rPr lang="en-US" b="1" dirty="0">
                    <a:solidFill>
                      <a:schemeClr val="bg1"/>
                    </a:solidFill>
                    <a:latin typeface="Verdana" panose="020B0604030504040204" pitchFamily="34" charset="0"/>
                    <a:ea typeface="Verdana" panose="020B0604030504040204" pitchFamily="34" charset="0"/>
                  </a:rPr>
                  <a:t>	-Next 5 timestamps</a:t>
                </a:r>
                <a:r>
                  <a:rPr lang="en-US" dirty="0">
                    <a:solidFill>
                      <a:schemeClr val="bg1"/>
                    </a:solidFill>
                    <a:latin typeface="Verdana" panose="020B0604030504040204" pitchFamily="34" charset="0"/>
                    <a:ea typeface="Verdana" panose="020B0604030504040204" pitchFamily="34" charset="0"/>
                  </a:rPr>
                  <a:t> as the </a:t>
                </a:r>
                <a:r>
                  <a:rPr lang="en-US" b="1" dirty="0">
                    <a:solidFill>
                      <a:schemeClr val="bg1"/>
                    </a:solidFill>
                    <a:latin typeface="Verdana" panose="020B0604030504040204" pitchFamily="34" charset="0"/>
                    <a:ea typeface="Verdana" panose="020B0604030504040204" pitchFamily="34" charset="0"/>
                  </a:rPr>
                  <a:t>calibration set</a:t>
                </a:r>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The conformal prediction goal is </a:t>
                </a:r>
                <a:r>
                  <a:rPr lang="en-US" b="1" dirty="0">
                    <a:solidFill>
                      <a:schemeClr val="bg1"/>
                    </a:solidFill>
                    <a:latin typeface="Verdana" panose="020B0604030504040204" pitchFamily="34" charset="0"/>
                    <a:ea typeface="Verdana" panose="020B0604030504040204" pitchFamily="34" charset="0"/>
                  </a:rPr>
                  <a:t>90% coverage</a:t>
                </a:r>
                <a:r>
                  <a:rPr lang="en-US" dirty="0">
                    <a:solidFill>
                      <a:schemeClr val="bg1"/>
                    </a:solidFill>
                    <a:latin typeface="Verdana" panose="020B0604030504040204" pitchFamily="34" charset="0"/>
                    <a:ea typeface="Verdana" panose="020B0604030504040204" pitchFamily="34" charset="0"/>
                  </a:rPr>
                  <a:t>, so alpha = 0,1.</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Split Time Series</a:t>
                </a:r>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Time  1   2   3   4   5   6   7  8   9  10 11 12 13 14 15 </a:t>
                </a:r>
              </a:p>
              <a:p>
                <a:r>
                  <a:rPr lang="en-US" dirty="0">
                    <a:solidFill>
                      <a:schemeClr val="bg1"/>
                    </a:solidFill>
                    <a:latin typeface="Verdana" panose="020B0604030504040204" pitchFamily="34" charset="0"/>
                    <a:ea typeface="Verdana" panose="020B0604030504040204" pitchFamily="34" charset="0"/>
                  </a:rPr>
                  <a:t>Value 80 82 83 92 94 85 88 94 98 96 99 91 96 90 89</a:t>
                </a:r>
              </a:p>
              <a:p>
                <a:endParaRPr lang="en-US" dirty="0">
                  <a:solidFill>
                    <a:schemeClr val="bg1"/>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Train a model on timestamps 1–10</a:t>
                </a: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Predict timestamps 11–15 using the model trained on 1-10</a:t>
                </a: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Compute </a:t>
                </a:r>
                <a:r>
                  <a:rPr lang="en-US" b="1" dirty="0">
                    <a:solidFill>
                      <a:schemeClr val="bg1"/>
                    </a:solidFill>
                    <a:latin typeface="Verdana" panose="020B0604030504040204" pitchFamily="34" charset="0"/>
                    <a:ea typeface="Verdana" panose="020B0604030504040204" pitchFamily="34" charset="0"/>
                  </a:rPr>
                  <a:t>non-conformity scores </a:t>
                </a:r>
                <a:r>
                  <a:rPr lang="en-US" dirty="0">
                    <a:solidFill>
                      <a:schemeClr val="bg1"/>
                    </a:solidFill>
                    <a:latin typeface="Verdana" panose="020B0604030504040204" pitchFamily="34" charset="0"/>
                    <a:ea typeface="Verdana" panose="020B0604030504040204" pitchFamily="34" charset="0"/>
                  </a:rPr>
                  <a:t>for 11-15 (calibration) -&gt; s= |</a:t>
                </a:r>
                <a:r>
                  <a:rPr lang="en-US" dirty="0">
                    <a:solidFill>
                      <a:schemeClr val="bg1"/>
                    </a:solidFill>
                    <a:ea typeface="Verdana" panose="020B0604030504040204" pitchFamily="34" charset="0"/>
                  </a:rPr>
                  <a:t> </a:t>
                </a:r>
                <a14:m>
                  <m:oMath xmlns:m="http://schemas.openxmlformats.org/officeDocument/2006/math">
                    <m:r>
                      <a:rPr lang="it-IT" i="1">
                        <a:solidFill>
                          <a:schemeClr val="bg1"/>
                        </a:solidFill>
                        <a:latin typeface="Cambria Math" panose="02040503050406030204" pitchFamily="18" charset="0"/>
                        <a:ea typeface="Verdana" panose="020B0604030504040204" pitchFamily="34" charset="0"/>
                      </a:rPr>
                      <m:t>𝑦</m:t>
                    </m:r>
                    <m:r>
                      <a:rPr lang="it-IT" i="1">
                        <a:solidFill>
                          <a:schemeClr val="bg1"/>
                        </a:solidFill>
                        <a:latin typeface="Cambria Math" panose="02040503050406030204" pitchFamily="18" charset="0"/>
                        <a:ea typeface="Verdana" panose="020B0604030504040204" pitchFamily="34" charset="0"/>
                      </a:rPr>
                      <m:t> −</m:t>
                    </m:r>
                    <m:acc>
                      <m:accPr>
                        <m:chr m:val="̂"/>
                        <m:ctrlPr>
                          <a:rPr lang="en-US" i="1">
                            <a:solidFill>
                              <a:schemeClr val="bg1"/>
                            </a:solidFill>
                            <a:latin typeface="Cambria Math" panose="02040503050406030204" pitchFamily="18" charset="0"/>
                            <a:ea typeface="Verdana" panose="020B0604030504040204" pitchFamily="34" charset="0"/>
                          </a:rPr>
                        </m:ctrlPr>
                      </m:accPr>
                      <m:e>
                        <m:r>
                          <a:rPr lang="it-IT" i="1">
                            <a:solidFill>
                              <a:schemeClr val="bg1"/>
                            </a:solidFill>
                            <a:latin typeface="Cambria Math" panose="02040503050406030204" pitchFamily="18" charset="0"/>
                            <a:ea typeface="Verdana" panose="020B0604030504040204" pitchFamily="34" charset="0"/>
                          </a:rPr>
                          <m:t>𝑦</m:t>
                        </m:r>
                      </m:e>
                    </m:acc>
                  </m:oMath>
                </a14:m>
                <a:r>
                  <a:rPr lang="en-US" dirty="0">
                    <a:solidFill>
                      <a:schemeClr val="bg1"/>
                    </a:solidFill>
                    <a:latin typeface="Verdana" panose="020B0604030504040204" pitchFamily="34" charset="0"/>
                    <a:ea typeface="Verdana" panose="020B0604030504040204" pitchFamily="34" charset="0"/>
                  </a:rPr>
                  <a:t>|</a:t>
                </a: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Use those scores to form intervals for the future timestamp (16)</a:t>
                </a:r>
              </a:p>
              <a:p>
                <a:endParaRPr lang="en-US" dirty="0">
                  <a:solidFill>
                    <a:schemeClr val="bg1"/>
                  </a:solidFill>
                  <a:latin typeface="Verdana" panose="020B0604030504040204" pitchFamily="34" charset="0"/>
                  <a:ea typeface="Verdana" panose="020B0604030504040204" pitchFamily="34" charset="0"/>
                </a:endParaRPr>
              </a:p>
            </p:txBody>
          </p:sp>
        </mc:Choice>
        <mc:Fallback xmlns="">
          <p:sp>
            <p:nvSpPr>
              <p:cNvPr id="26" name="CasellaDiTesto 25">
                <a:extLst>
                  <a:ext uri="{FF2B5EF4-FFF2-40B4-BE49-F238E27FC236}">
                    <a16:creationId xmlns:a16="http://schemas.microsoft.com/office/drawing/2014/main" id="{D02F09E3-074A-A80E-7789-31D1D9667A73}"/>
                  </a:ext>
                </a:extLst>
              </p:cNvPr>
              <p:cNvSpPr txBox="1">
                <a:spLocks noRot="1" noChangeAspect="1" noMove="1" noResize="1" noEditPoints="1" noAdjustHandles="1" noChangeArrowheads="1" noChangeShapeType="1" noTextEdit="1"/>
              </p:cNvSpPr>
              <p:nvPr/>
            </p:nvSpPr>
            <p:spPr>
              <a:xfrm>
                <a:off x="468086" y="1306286"/>
                <a:ext cx="11419114" cy="5355312"/>
              </a:xfrm>
              <a:prstGeom prst="rect">
                <a:avLst/>
              </a:prstGeom>
              <a:blipFill>
                <a:blip r:embed="rId2"/>
                <a:stretch>
                  <a:fillRect l="-481" t="-569"/>
                </a:stretch>
              </a:blipFill>
            </p:spPr>
            <p:txBody>
              <a:bodyPr/>
              <a:lstStyle/>
              <a:p>
                <a:r>
                  <a:rPr lang="it-IT">
                    <a:noFill/>
                  </a:rPr>
                  <a:t> </a:t>
                </a:r>
              </a:p>
            </p:txBody>
          </p:sp>
        </mc:Fallback>
      </mc:AlternateContent>
    </p:spTree>
    <p:extLst>
      <p:ext uri="{BB962C8B-B14F-4D97-AF65-F5344CB8AC3E}">
        <p14:creationId xmlns:p14="http://schemas.microsoft.com/office/powerpoint/2010/main" val="829511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F117AD6-5E6A-CD0D-4513-D97B8A23B542}"/>
            </a:ext>
          </a:extLst>
        </p:cNvPr>
        <p:cNvGrpSpPr/>
        <p:nvPr/>
      </p:nvGrpSpPr>
      <p:grpSpPr>
        <a:xfrm>
          <a:off x="0" y="0"/>
          <a:ext cx="0" cy="0"/>
          <a:chOff x="0" y="0"/>
          <a:chExt cx="0" cy="0"/>
        </a:xfrm>
      </p:grpSpPr>
      <p:sp>
        <p:nvSpPr>
          <p:cNvPr id="5" name="Segnaposto testo 2">
            <a:extLst>
              <a:ext uri="{FF2B5EF4-FFF2-40B4-BE49-F238E27FC236}">
                <a16:creationId xmlns:a16="http://schemas.microsoft.com/office/drawing/2014/main" id="{6EABAC6B-608A-BCBA-F642-440A048BA73E}"/>
              </a:ext>
            </a:extLst>
          </p:cNvPr>
          <p:cNvSpPr txBox="1">
            <a:spLocks/>
          </p:cNvSpPr>
          <p:nvPr/>
        </p:nvSpPr>
        <p:spPr>
          <a:xfrm>
            <a:off x="743135" y="430322"/>
            <a:ext cx="10945216" cy="368300"/>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3200" dirty="0" err="1">
                <a:solidFill>
                  <a:schemeClr val="bg1"/>
                </a:solidFill>
                <a:latin typeface="Verdana" panose="020B0604030504040204" pitchFamily="34" charset="0"/>
                <a:ea typeface="Verdana" panose="020B0604030504040204" pitchFamily="34" charset="0"/>
              </a:rPr>
              <a:t>Conformal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Prediction</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as</a:t>
            </a:r>
            <a:r>
              <a:rPr lang="it-IT" sz="3200" dirty="0">
                <a:solidFill>
                  <a:schemeClr val="bg1"/>
                </a:solidFill>
                <a:latin typeface="Verdana" panose="020B0604030504040204" pitchFamily="34" charset="0"/>
                <a:ea typeface="Verdana" panose="020B0604030504040204" pitchFamily="34" charset="0"/>
              </a:rPr>
              <a:t> a Recipe: </a:t>
            </a:r>
            <a:r>
              <a:rPr lang="it-IT" sz="3200" dirty="0" err="1">
                <a:solidFill>
                  <a:schemeClr val="bg1"/>
                </a:solidFill>
                <a:latin typeface="Verdana" panose="020B0604030504040204" pitchFamily="34" charset="0"/>
                <a:ea typeface="Verdana" panose="020B0604030504040204" pitchFamily="34" charset="0"/>
              </a:rPr>
              <a:t>numerical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example</a:t>
            </a:r>
            <a:r>
              <a:rPr lang="it-IT" sz="3200" dirty="0">
                <a:solidFill>
                  <a:schemeClr val="bg1"/>
                </a:solidFill>
                <a:latin typeface="Verdana" panose="020B0604030504040204" pitchFamily="34" charset="0"/>
                <a:ea typeface="Verdana" panose="020B0604030504040204" pitchFamily="34" charset="0"/>
              </a:rPr>
              <a:t> on Time Series</a:t>
            </a:r>
          </a:p>
        </p:txBody>
      </p: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5DE3631C-3096-861C-126C-3397767B51C5}"/>
                  </a:ext>
                </a:extLst>
              </p:cNvPr>
              <p:cNvSpPr txBox="1"/>
              <p:nvPr/>
            </p:nvSpPr>
            <p:spPr>
              <a:xfrm>
                <a:off x="506186" y="1262279"/>
                <a:ext cx="11419114" cy="5355312"/>
              </a:xfrm>
              <a:prstGeom prst="rect">
                <a:avLst/>
              </a:prstGeom>
              <a:noFill/>
            </p:spPr>
            <p:txBody>
              <a:bodyPr wrap="square" rtlCol="0">
                <a:spAutoFit/>
              </a:bodyPr>
              <a:lstStyle/>
              <a:p>
                <a:r>
                  <a:rPr lang="en-US" b="1" dirty="0">
                    <a:solidFill>
                      <a:schemeClr val="bg1"/>
                    </a:solidFill>
                    <a:latin typeface="Verdana" panose="020B0604030504040204" pitchFamily="34" charset="0"/>
                    <a:ea typeface="Verdana" panose="020B0604030504040204" pitchFamily="34" charset="0"/>
                  </a:rPr>
                  <a:t>✅ Train the Forecasting Model and get errors:</a:t>
                </a:r>
                <a:endParaRPr lang="en-US" dirty="0">
                  <a:solidFill>
                    <a:schemeClr val="bg1"/>
                  </a:solidFill>
                  <a:latin typeface="Verdana" panose="020B0604030504040204" pitchFamily="34" charset="0"/>
                  <a:ea typeface="Verdana" panose="020B0604030504040204" pitchFamily="34" charset="0"/>
                </a:endParaRP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Time				11 12 13 14 15</a:t>
                </a:r>
              </a:p>
              <a:p>
                <a:r>
                  <a:rPr lang="en-US" dirty="0">
                    <a:solidFill>
                      <a:schemeClr val="bg1"/>
                    </a:solidFill>
                    <a:latin typeface="Verdana" panose="020B0604030504040204" pitchFamily="34" charset="0"/>
                    <a:ea typeface="Verdana" panose="020B0604030504040204" pitchFamily="34" charset="0"/>
                  </a:rPr>
                  <a:t>True outcome			99 91 96 90 89</a:t>
                </a:r>
              </a:p>
              <a:p>
                <a:r>
                  <a:rPr lang="en-US" dirty="0">
                    <a:solidFill>
                      <a:schemeClr val="bg1"/>
                    </a:solidFill>
                    <a:latin typeface="Verdana" panose="020B0604030504040204" pitchFamily="34" charset="0"/>
                    <a:ea typeface="Verdana" panose="020B0604030504040204" pitchFamily="34" charset="0"/>
                  </a:rPr>
                  <a:t>Predicted outcome	         	97 95 94 91 90	</a:t>
                </a:r>
              </a:p>
              <a:p>
                <a:r>
                  <a:rPr lang="en-US" dirty="0">
                    <a:solidFill>
                      <a:schemeClr val="bg1"/>
                    </a:solidFill>
                    <a:latin typeface="Verdana" panose="020B0604030504040204" pitchFamily="34" charset="0"/>
                    <a:ea typeface="Verdana" panose="020B0604030504040204" pitchFamily="34" charset="0"/>
                  </a:rPr>
                  <a:t>Non-conformity scores 		 2  4   2   1   1</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Sort the non-conformity scores </a:t>
                </a:r>
                <a:r>
                  <a:rPr lang="en-US" dirty="0">
                    <a:solidFill>
                      <a:schemeClr val="bg1"/>
                    </a:solidFill>
                    <a:latin typeface="Verdana" panose="020B0604030504040204" pitchFamily="34" charset="0"/>
                    <a:ea typeface="Verdana" panose="020B0604030504040204" pitchFamily="34" charset="0"/>
                  </a:rPr>
                  <a:t>(in ascending order): [1,1,2,2,4]</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Compute the quantile index </a:t>
                </a:r>
                <a:r>
                  <a:rPr lang="en-US" dirty="0">
                    <a:solidFill>
                      <a:schemeClr val="bg1"/>
                    </a:solidFill>
                    <a:latin typeface="Verdana" panose="020B0604030504040204" pitchFamily="34" charset="0"/>
                    <a:ea typeface="Verdana" panose="020B0604030504040204" pitchFamily="34" charset="0"/>
                  </a:rPr>
                  <a:t>(with finite sample correction) for the n samples</a:t>
                </a: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			</a:t>
                </a:r>
                <a14:m>
                  <m:oMath xmlns:m="http://schemas.openxmlformats.org/officeDocument/2006/math">
                    <m:r>
                      <a:rPr lang="it-IT" b="0" i="1" smtClean="0">
                        <a:solidFill>
                          <a:schemeClr val="bg1"/>
                        </a:solidFill>
                        <a:latin typeface="Cambria Math" panose="02040503050406030204" pitchFamily="18" charset="0"/>
                        <a:ea typeface="Verdana" panose="020B0604030504040204" pitchFamily="34" charset="0"/>
                      </a:rPr>
                      <m:t>𝑘</m:t>
                    </m:r>
                    <m:r>
                      <a:rPr lang="it-IT" b="0" i="1" smtClean="0">
                        <a:solidFill>
                          <a:schemeClr val="bg1"/>
                        </a:solidFill>
                        <a:latin typeface="Cambria Math" panose="02040503050406030204" pitchFamily="18" charset="0"/>
                        <a:ea typeface="Verdana" panose="020B0604030504040204" pitchFamily="34" charset="0"/>
                      </a:rPr>
                      <m:t>=</m:t>
                    </m:r>
                    <m:r>
                      <m:rPr>
                        <m:sty m:val="p"/>
                      </m:rPr>
                      <a:rPr lang="it-IT" b="0" i="0" smtClean="0">
                        <a:solidFill>
                          <a:schemeClr val="bg1"/>
                        </a:solidFill>
                        <a:latin typeface="Cambria Math" panose="02040503050406030204" pitchFamily="18" charset="0"/>
                        <a:ea typeface="Verdana" panose="020B0604030504040204" pitchFamily="34" charset="0"/>
                      </a:rPr>
                      <m:t>min</m:t>
                    </m:r>
                    <m:r>
                      <a:rPr lang="it-IT" b="0" i="1" smtClean="0">
                        <a:solidFill>
                          <a:schemeClr val="bg1"/>
                        </a:solidFill>
                        <a:latin typeface="Cambria Math" panose="02040503050406030204" pitchFamily="18" charset="0"/>
                        <a:ea typeface="Verdana" panose="020B0604030504040204" pitchFamily="34" charset="0"/>
                      </a:rPr>
                      <m:t>⁡(</m:t>
                    </m:r>
                    <m:r>
                      <a:rPr lang="it-IT" b="0" i="1" smtClean="0">
                        <a:solidFill>
                          <a:schemeClr val="bg1"/>
                        </a:solidFill>
                        <a:latin typeface="Cambria Math" panose="02040503050406030204" pitchFamily="18" charset="0"/>
                        <a:ea typeface="Verdana" panose="020B0604030504040204" pitchFamily="34" charset="0"/>
                      </a:rPr>
                      <m:t>𝑛</m:t>
                    </m:r>
                    <m:r>
                      <a:rPr lang="it-IT" b="0" i="1" smtClean="0">
                        <a:solidFill>
                          <a:schemeClr val="bg1"/>
                        </a:solidFill>
                        <a:latin typeface="Cambria Math" panose="02040503050406030204" pitchFamily="18" charset="0"/>
                        <a:ea typeface="Verdana" panose="020B0604030504040204" pitchFamily="34" charset="0"/>
                      </a:rPr>
                      <m:t>,</m:t>
                    </m:r>
                    <m:d>
                      <m:dPr>
                        <m:begChr m:val="["/>
                        <m:endChr m:val="]"/>
                        <m:ctrlPr>
                          <a:rPr lang="it-IT" b="0" i="1" smtClean="0">
                            <a:solidFill>
                              <a:schemeClr val="bg1"/>
                            </a:solidFill>
                            <a:latin typeface="Cambria Math" panose="02040503050406030204" pitchFamily="18" charset="0"/>
                            <a:ea typeface="Verdana" panose="020B0604030504040204" pitchFamily="34" charset="0"/>
                          </a:rPr>
                        </m:ctrlPr>
                      </m:dPr>
                      <m:e>
                        <m:d>
                          <m:dPr>
                            <m:ctrlPr>
                              <a:rPr lang="it-IT" b="0" i="1" smtClean="0">
                                <a:solidFill>
                                  <a:schemeClr val="bg1"/>
                                </a:solidFill>
                                <a:latin typeface="Cambria Math" panose="02040503050406030204" pitchFamily="18" charset="0"/>
                                <a:ea typeface="Verdana" panose="020B0604030504040204" pitchFamily="34" charset="0"/>
                              </a:rPr>
                            </m:ctrlPr>
                          </m:dPr>
                          <m:e>
                            <m:r>
                              <a:rPr lang="it-IT" b="0" i="1" smtClean="0">
                                <a:solidFill>
                                  <a:schemeClr val="bg1"/>
                                </a:solidFill>
                                <a:latin typeface="Cambria Math" panose="02040503050406030204" pitchFamily="18" charset="0"/>
                                <a:ea typeface="Verdana" panose="020B0604030504040204" pitchFamily="34" charset="0"/>
                              </a:rPr>
                              <m:t>1−</m:t>
                            </m:r>
                            <m:r>
                              <a:rPr lang="it-IT" b="0" i="1" smtClean="0">
                                <a:solidFill>
                                  <a:schemeClr val="bg1"/>
                                </a:solidFill>
                                <a:latin typeface="Cambria Math" panose="02040503050406030204" pitchFamily="18" charset="0"/>
                                <a:ea typeface="Cambria Math" panose="02040503050406030204" pitchFamily="18" charset="0"/>
                              </a:rPr>
                              <m:t>𝛼</m:t>
                            </m:r>
                          </m:e>
                        </m:d>
                        <m:d>
                          <m:dPr>
                            <m:ctrlPr>
                              <a:rPr lang="it-IT" b="0" i="1" smtClean="0">
                                <a:solidFill>
                                  <a:schemeClr val="bg1"/>
                                </a:solidFill>
                                <a:latin typeface="Cambria Math" panose="02040503050406030204" pitchFamily="18" charset="0"/>
                                <a:ea typeface="Cambria Math" panose="02040503050406030204" pitchFamily="18" charset="0"/>
                              </a:rPr>
                            </m:ctrlPr>
                          </m:dPr>
                          <m:e>
                            <m:r>
                              <a:rPr lang="it-IT" b="0" i="1" smtClean="0">
                                <a:solidFill>
                                  <a:schemeClr val="bg1"/>
                                </a:solidFill>
                                <a:latin typeface="Cambria Math" panose="02040503050406030204" pitchFamily="18" charset="0"/>
                                <a:ea typeface="Verdana" panose="020B0604030504040204" pitchFamily="34" charset="0"/>
                              </a:rPr>
                              <m:t>𝑛</m:t>
                            </m:r>
                            <m:r>
                              <a:rPr lang="it-IT" b="0" i="1" smtClean="0">
                                <a:solidFill>
                                  <a:schemeClr val="bg1"/>
                                </a:solidFill>
                                <a:latin typeface="Cambria Math" panose="02040503050406030204" pitchFamily="18" charset="0"/>
                                <a:ea typeface="Verdana" panose="020B0604030504040204" pitchFamily="34" charset="0"/>
                              </a:rPr>
                              <m:t>+1</m:t>
                            </m:r>
                          </m:e>
                        </m:d>
                        <m:r>
                          <a:rPr lang="it-IT" b="0" i="1" smtClean="0">
                            <a:solidFill>
                              <a:schemeClr val="bg1"/>
                            </a:solidFill>
                            <a:latin typeface="Cambria Math" panose="02040503050406030204" pitchFamily="18" charset="0"/>
                            <a:ea typeface="Verdana" panose="020B0604030504040204" pitchFamily="34" charset="0"/>
                          </a:rPr>
                          <m:t>)</m:t>
                        </m:r>
                      </m:e>
                    </m:d>
                    <m:r>
                      <a:rPr lang="it-IT" b="0" i="1" smtClean="0">
                        <a:solidFill>
                          <a:schemeClr val="bg1"/>
                        </a:solidFill>
                        <a:latin typeface="Cambria Math" panose="02040503050406030204" pitchFamily="18" charset="0"/>
                        <a:ea typeface="Verdana" panose="020B0604030504040204" pitchFamily="34" charset="0"/>
                      </a:rPr>
                      <m:t>=</m:t>
                    </m:r>
                    <m:d>
                      <m:dPr>
                        <m:begChr m:val="["/>
                        <m:endChr m:val="]"/>
                        <m:ctrlPr>
                          <a:rPr lang="it-IT" b="0" i="1" smtClean="0">
                            <a:solidFill>
                              <a:schemeClr val="bg1"/>
                            </a:solidFill>
                            <a:latin typeface="Cambria Math" panose="02040503050406030204" pitchFamily="18" charset="0"/>
                            <a:ea typeface="Verdana" panose="020B0604030504040204" pitchFamily="34" charset="0"/>
                          </a:rPr>
                        </m:ctrlPr>
                      </m:dPr>
                      <m:e>
                        <m:r>
                          <a:rPr lang="it-IT" b="0" i="1" smtClean="0">
                            <a:solidFill>
                              <a:schemeClr val="bg1"/>
                            </a:solidFill>
                            <a:latin typeface="Cambria Math" panose="02040503050406030204" pitchFamily="18" charset="0"/>
                            <a:ea typeface="Verdana" panose="020B0604030504040204" pitchFamily="34" charset="0"/>
                          </a:rPr>
                          <m:t>0,9</m:t>
                        </m:r>
                        <m:r>
                          <a:rPr lang="it-IT" b="0" i="1" smtClean="0">
                            <a:solidFill>
                              <a:schemeClr val="bg1"/>
                            </a:solidFill>
                            <a:latin typeface="Cambria Math" panose="02040503050406030204" pitchFamily="18" charset="0"/>
                            <a:ea typeface="Cambria Math" panose="02040503050406030204" pitchFamily="18" charset="0"/>
                          </a:rPr>
                          <m:t>×6</m:t>
                        </m:r>
                      </m:e>
                    </m:d>
                    <m:r>
                      <a:rPr lang="it-IT" b="0" i="1" smtClean="0">
                        <a:solidFill>
                          <a:schemeClr val="bg1"/>
                        </a:solidFill>
                        <a:latin typeface="Cambria Math" panose="02040503050406030204" pitchFamily="18" charset="0"/>
                        <a:ea typeface="Verdana" panose="020B0604030504040204" pitchFamily="34" charset="0"/>
                      </a:rPr>
                      <m:t>=</m:t>
                    </m:r>
                    <m:d>
                      <m:dPr>
                        <m:begChr m:val="["/>
                        <m:endChr m:val="]"/>
                        <m:ctrlPr>
                          <a:rPr lang="it-IT" b="0" i="1" smtClean="0">
                            <a:solidFill>
                              <a:schemeClr val="bg1"/>
                            </a:solidFill>
                            <a:latin typeface="Cambria Math" panose="02040503050406030204" pitchFamily="18" charset="0"/>
                            <a:ea typeface="Cambria Math" panose="02040503050406030204" pitchFamily="18" charset="0"/>
                          </a:rPr>
                        </m:ctrlPr>
                      </m:dPr>
                      <m:e>
                        <m:r>
                          <a:rPr lang="it-IT" b="0" i="1" smtClean="0">
                            <a:solidFill>
                              <a:schemeClr val="bg1"/>
                            </a:solidFill>
                            <a:latin typeface="Cambria Math" panose="02040503050406030204" pitchFamily="18" charset="0"/>
                            <a:ea typeface="Verdana" panose="020B0604030504040204" pitchFamily="34" charset="0"/>
                          </a:rPr>
                          <m:t>5,4</m:t>
                        </m:r>
                      </m:e>
                    </m:d>
                    <m:r>
                      <a:rPr lang="it-IT" b="0" i="1" smtClean="0">
                        <a:solidFill>
                          <a:schemeClr val="bg1"/>
                        </a:solidFill>
                        <a:latin typeface="Cambria Math" panose="02040503050406030204" pitchFamily="18" charset="0"/>
                        <a:ea typeface="Verdana" panose="020B0604030504040204" pitchFamily="34" charset="0"/>
                      </a:rPr>
                      <m:t>=5</m:t>
                    </m:r>
                  </m:oMath>
                </a14:m>
                <a:endParaRPr lang="en-US" dirty="0">
                  <a:solidFill>
                    <a:schemeClr val="bg1"/>
                  </a:solidFill>
                  <a:latin typeface="Verdana" panose="020B0604030504040204" pitchFamily="34" charset="0"/>
                  <a:ea typeface="Verdana" panose="020B0604030504040204" pitchFamily="34" charset="0"/>
                </a:endParaRP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Set the threshold value from the sorted non-conformity scores =&gt; </a:t>
                </a:r>
                <a14:m>
                  <m:oMath xmlns:m="http://schemas.openxmlformats.org/officeDocument/2006/math">
                    <m:acc>
                      <m:accPr>
                        <m:chr m:val="̂"/>
                        <m:ctrlPr>
                          <a:rPr lang="en-US" b="1" i="1">
                            <a:solidFill>
                              <a:schemeClr val="bg1"/>
                            </a:solidFill>
                            <a:latin typeface="Cambria Math" panose="02040503050406030204" pitchFamily="18" charset="0"/>
                            <a:ea typeface="Verdana" panose="020B0604030504040204" pitchFamily="34" charset="0"/>
                          </a:rPr>
                        </m:ctrlPr>
                      </m:accPr>
                      <m:e>
                        <m:r>
                          <a:rPr lang="it-IT" b="1" i="1">
                            <a:solidFill>
                              <a:schemeClr val="bg1"/>
                            </a:solidFill>
                            <a:latin typeface="Cambria Math" panose="02040503050406030204" pitchFamily="18" charset="0"/>
                            <a:ea typeface="Verdana" panose="020B0604030504040204" pitchFamily="34" charset="0"/>
                          </a:rPr>
                          <m:t>𝒒</m:t>
                        </m:r>
                      </m:e>
                    </m:acc>
                  </m:oMath>
                </a14:m>
                <a:r>
                  <a:rPr lang="en-US" dirty="0">
                    <a:solidFill>
                      <a:schemeClr val="bg1"/>
                    </a:solidFill>
                    <a:latin typeface="Verdana" panose="020B0604030504040204" pitchFamily="34" charset="0"/>
                    <a:ea typeface="Verdana" panose="020B0604030504040204" pitchFamily="34" charset="0"/>
                  </a:rPr>
                  <a:t>=5kth=4</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Build the prediction Interval </a:t>
                </a: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Given a prediction at the 16 timestamps </a:t>
                </a:r>
                <a14:m>
                  <m:oMath xmlns:m="http://schemas.openxmlformats.org/officeDocument/2006/math">
                    <m:acc>
                      <m:accPr>
                        <m:chr m:val="̂"/>
                        <m:ctrlPr>
                          <a:rPr lang="en-US" i="1" smtClean="0">
                            <a:solidFill>
                              <a:schemeClr val="bg1"/>
                            </a:solidFill>
                            <a:latin typeface="Cambria Math" panose="02040503050406030204" pitchFamily="18" charset="0"/>
                            <a:ea typeface="Verdana" panose="020B0604030504040204" pitchFamily="34" charset="0"/>
                          </a:rPr>
                        </m:ctrlPr>
                      </m:accPr>
                      <m:e>
                        <m:r>
                          <a:rPr lang="it-IT" b="0" i="1" smtClean="0">
                            <a:solidFill>
                              <a:schemeClr val="bg1"/>
                            </a:solidFill>
                            <a:latin typeface="Cambria Math" panose="02040503050406030204" pitchFamily="18" charset="0"/>
                            <a:ea typeface="Verdana" panose="020B0604030504040204" pitchFamily="34" charset="0"/>
                          </a:rPr>
                          <m:t>𝑦</m:t>
                        </m:r>
                      </m:e>
                    </m:acc>
                  </m:oMath>
                </a14:m>
                <a:r>
                  <a:rPr lang="en-US" dirty="0">
                    <a:solidFill>
                      <a:schemeClr val="bg1"/>
                    </a:solidFill>
                    <a:latin typeface="Verdana" panose="020B0604030504040204" pitchFamily="34" charset="0"/>
                    <a:ea typeface="Verdana" panose="020B0604030504040204" pitchFamily="34" charset="0"/>
                  </a:rPr>
                  <a:t>=92</a:t>
                </a:r>
              </a:p>
              <a:p>
                <a:r>
                  <a:rPr lang="en-US" dirty="0">
                    <a:solidFill>
                      <a:schemeClr val="bg1"/>
                    </a:solidFill>
                    <a:latin typeface="Verdana" panose="020B0604030504040204" pitchFamily="34" charset="0"/>
                    <a:ea typeface="Verdana" panose="020B0604030504040204" pitchFamily="34" charset="0"/>
                  </a:rPr>
                  <a:t>The 90% conformal prediction interval is: [</a:t>
                </a:r>
                <a14:m>
                  <m:oMath xmlns:m="http://schemas.openxmlformats.org/officeDocument/2006/math">
                    <m:acc>
                      <m:accPr>
                        <m:chr m:val="̂"/>
                        <m:ctrlPr>
                          <a:rPr lang="en-US" i="1">
                            <a:solidFill>
                              <a:schemeClr val="bg1"/>
                            </a:solidFill>
                            <a:latin typeface="Cambria Math" panose="02040503050406030204" pitchFamily="18" charset="0"/>
                            <a:ea typeface="Verdana" panose="020B0604030504040204" pitchFamily="34" charset="0"/>
                          </a:rPr>
                        </m:ctrlPr>
                      </m:accPr>
                      <m:e>
                        <m:r>
                          <a:rPr lang="it-IT" i="1">
                            <a:solidFill>
                              <a:schemeClr val="bg1"/>
                            </a:solidFill>
                            <a:latin typeface="Cambria Math" panose="02040503050406030204" pitchFamily="18" charset="0"/>
                            <a:ea typeface="Verdana" panose="020B0604030504040204" pitchFamily="34" charset="0"/>
                          </a:rPr>
                          <m:t>𝑦</m:t>
                        </m:r>
                      </m:e>
                    </m:acc>
                  </m:oMath>
                </a14:m>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ea typeface="Verdana" panose="020B0604030504040204" pitchFamily="34" charset="0"/>
                  </a:rPr>
                  <a:t> </a:t>
                </a:r>
                <a14:m>
                  <m:oMath xmlns:m="http://schemas.openxmlformats.org/officeDocument/2006/math">
                    <m:acc>
                      <m:accPr>
                        <m:chr m:val="̂"/>
                        <m:ctrlPr>
                          <a:rPr lang="en-US" b="1" i="1">
                            <a:solidFill>
                              <a:schemeClr val="bg1"/>
                            </a:solidFill>
                            <a:latin typeface="Cambria Math" panose="02040503050406030204" pitchFamily="18" charset="0"/>
                            <a:ea typeface="Verdana" panose="020B0604030504040204" pitchFamily="34" charset="0"/>
                          </a:rPr>
                        </m:ctrlPr>
                      </m:accPr>
                      <m:e>
                        <m:r>
                          <a:rPr lang="it-IT" b="1" i="1">
                            <a:solidFill>
                              <a:schemeClr val="bg1"/>
                            </a:solidFill>
                            <a:latin typeface="Cambria Math" panose="02040503050406030204" pitchFamily="18" charset="0"/>
                            <a:ea typeface="Verdana" panose="020B0604030504040204" pitchFamily="34" charset="0"/>
                          </a:rPr>
                          <m:t>𝒒</m:t>
                        </m:r>
                      </m:e>
                    </m:acc>
                  </m:oMath>
                </a14:m>
                <a:r>
                  <a:rPr lang="en-US" dirty="0">
                    <a:solidFill>
                      <a:schemeClr val="bg1"/>
                    </a:solidFill>
                    <a:latin typeface="Verdana" panose="020B0604030504040204" pitchFamily="34" charset="0"/>
                    <a:ea typeface="Verdana" panose="020B0604030504040204" pitchFamily="34" charset="0"/>
                  </a:rPr>
                  <a:t>,</a:t>
                </a:r>
                <a:r>
                  <a:rPr lang="en-US" dirty="0">
                    <a:solidFill>
                      <a:schemeClr val="bg1"/>
                    </a:solidFill>
                    <a:ea typeface="Verdana" panose="020B0604030504040204" pitchFamily="34" charset="0"/>
                  </a:rPr>
                  <a:t> </a:t>
                </a:r>
                <a14:m>
                  <m:oMath xmlns:m="http://schemas.openxmlformats.org/officeDocument/2006/math">
                    <m:acc>
                      <m:accPr>
                        <m:chr m:val="̂"/>
                        <m:ctrlPr>
                          <a:rPr lang="en-US" i="1">
                            <a:solidFill>
                              <a:schemeClr val="bg1"/>
                            </a:solidFill>
                            <a:latin typeface="Cambria Math" panose="02040503050406030204" pitchFamily="18" charset="0"/>
                            <a:ea typeface="Verdana" panose="020B0604030504040204" pitchFamily="34" charset="0"/>
                          </a:rPr>
                        </m:ctrlPr>
                      </m:accPr>
                      <m:e>
                        <m:r>
                          <a:rPr lang="it-IT" i="1">
                            <a:solidFill>
                              <a:schemeClr val="bg1"/>
                            </a:solidFill>
                            <a:latin typeface="Cambria Math" panose="02040503050406030204" pitchFamily="18" charset="0"/>
                            <a:ea typeface="Verdana" panose="020B0604030504040204" pitchFamily="34" charset="0"/>
                          </a:rPr>
                          <m:t>𝑦</m:t>
                        </m:r>
                      </m:e>
                    </m:acc>
                    <m:r>
                      <a:rPr lang="it-IT" i="1">
                        <a:solidFill>
                          <a:schemeClr val="bg1"/>
                        </a:solidFill>
                        <a:latin typeface="Cambria Math" panose="02040503050406030204" pitchFamily="18" charset="0"/>
                        <a:ea typeface="Verdana" panose="020B0604030504040204" pitchFamily="34" charset="0"/>
                      </a:rPr>
                      <m:t> </m:t>
                    </m:r>
                  </m:oMath>
                </a14:m>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ea typeface="Verdana" panose="020B0604030504040204" pitchFamily="34" charset="0"/>
                  </a:rPr>
                  <a:t> </a:t>
                </a:r>
                <a14:m>
                  <m:oMath xmlns:m="http://schemas.openxmlformats.org/officeDocument/2006/math">
                    <m:acc>
                      <m:accPr>
                        <m:chr m:val="̂"/>
                        <m:ctrlPr>
                          <a:rPr lang="en-US" b="1" i="1">
                            <a:solidFill>
                              <a:schemeClr val="bg1"/>
                            </a:solidFill>
                            <a:latin typeface="Cambria Math" panose="02040503050406030204" pitchFamily="18" charset="0"/>
                            <a:ea typeface="Verdana" panose="020B0604030504040204" pitchFamily="34" charset="0"/>
                          </a:rPr>
                        </m:ctrlPr>
                      </m:accPr>
                      <m:e>
                        <m:r>
                          <a:rPr lang="it-IT" b="1" i="1">
                            <a:solidFill>
                              <a:schemeClr val="bg1"/>
                            </a:solidFill>
                            <a:latin typeface="Cambria Math" panose="02040503050406030204" pitchFamily="18" charset="0"/>
                            <a:ea typeface="Verdana" panose="020B0604030504040204" pitchFamily="34" charset="0"/>
                          </a:rPr>
                          <m:t>𝒒</m:t>
                        </m:r>
                      </m:e>
                    </m:acc>
                  </m:oMath>
                </a14:m>
                <a:r>
                  <a:rPr lang="en-US" dirty="0">
                    <a:solidFill>
                      <a:schemeClr val="bg1"/>
                    </a:solidFill>
                    <a:latin typeface="Verdana" panose="020B0604030504040204" pitchFamily="34" charset="0"/>
                    <a:ea typeface="Verdana" panose="020B0604030504040204" pitchFamily="34" charset="0"/>
                  </a:rPr>
                  <a:t>]=[92-4,92+4]=[88,96]</a:t>
                </a:r>
              </a:p>
            </p:txBody>
          </p:sp>
        </mc:Choice>
        <mc:Fallback xmlns="">
          <p:sp>
            <p:nvSpPr>
              <p:cNvPr id="26" name="CasellaDiTesto 25">
                <a:extLst>
                  <a:ext uri="{FF2B5EF4-FFF2-40B4-BE49-F238E27FC236}">
                    <a16:creationId xmlns:a16="http://schemas.microsoft.com/office/drawing/2014/main" id="{5DE3631C-3096-861C-126C-3397767B51C5}"/>
                  </a:ext>
                </a:extLst>
              </p:cNvPr>
              <p:cNvSpPr txBox="1">
                <a:spLocks noRot="1" noChangeAspect="1" noMove="1" noResize="1" noEditPoints="1" noAdjustHandles="1" noChangeArrowheads="1" noChangeShapeType="1" noTextEdit="1"/>
              </p:cNvSpPr>
              <p:nvPr/>
            </p:nvSpPr>
            <p:spPr>
              <a:xfrm>
                <a:off x="506186" y="1262279"/>
                <a:ext cx="11419114" cy="5355312"/>
              </a:xfrm>
              <a:prstGeom prst="rect">
                <a:avLst/>
              </a:prstGeom>
              <a:blipFill>
                <a:blip r:embed="rId2"/>
                <a:stretch>
                  <a:fillRect l="-427" t="-569" b="-569"/>
                </a:stretch>
              </a:blipFill>
            </p:spPr>
            <p:txBody>
              <a:bodyPr/>
              <a:lstStyle/>
              <a:p>
                <a:r>
                  <a:rPr lang="it-IT">
                    <a:noFill/>
                  </a:rPr>
                  <a:t> </a:t>
                </a:r>
              </a:p>
            </p:txBody>
          </p:sp>
        </mc:Fallback>
      </mc:AlternateContent>
    </p:spTree>
    <p:extLst>
      <p:ext uri="{BB962C8B-B14F-4D97-AF65-F5344CB8AC3E}">
        <p14:creationId xmlns:p14="http://schemas.microsoft.com/office/powerpoint/2010/main" val="2213583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B2800C-D8E5-EED8-870D-69F51F02ADC5}"/>
            </a:ext>
          </a:extLst>
        </p:cNvPr>
        <p:cNvGrpSpPr/>
        <p:nvPr/>
      </p:nvGrpSpPr>
      <p:grpSpPr>
        <a:xfrm>
          <a:off x="0" y="0"/>
          <a:ext cx="0" cy="0"/>
          <a:chOff x="0" y="0"/>
          <a:chExt cx="0" cy="0"/>
        </a:xfrm>
      </p:grpSpPr>
      <p:sp>
        <p:nvSpPr>
          <p:cNvPr id="5" name="Segnaposto testo 2">
            <a:extLst>
              <a:ext uri="{FF2B5EF4-FFF2-40B4-BE49-F238E27FC236}">
                <a16:creationId xmlns:a16="http://schemas.microsoft.com/office/drawing/2014/main" id="{971A677E-C92E-0719-C2B5-7CCF3FE1B147}"/>
              </a:ext>
            </a:extLst>
          </p:cNvPr>
          <p:cNvSpPr txBox="1">
            <a:spLocks/>
          </p:cNvSpPr>
          <p:nvPr/>
        </p:nvSpPr>
        <p:spPr>
          <a:xfrm>
            <a:off x="743135" y="517408"/>
            <a:ext cx="10945216" cy="368300"/>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3200" dirty="0" err="1">
                <a:solidFill>
                  <a:schemeClr val="bg1"/>
                </a:solidFill>
                <a:latin typeface="Verdana" panose="020B0604030504040204" pitchFamily="34" charset="0"/>
                <a:ea typeface="Verdana" panose="020B0604030504040204" pitchFamily="34" charset="0"/>
              </a:rPr>
              <a:t>Conformal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Prediction</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as</a:t>
            </a:r>
            <a:r>
              <a:rPr lang="it-IT" sz="3200" dirty="0">
                <a:solidFill>
                  <a:schemeClr val="bg1"/>
                </a:solidFill>
                <a:latin typeface="Verdana" panose="020B0604030504040204" pitchFamily="34" charset="0"/>
                <a:ea typeface="Verdana" panose="020B0604030504040204" pitchFamily="34" charset="0"/>
              </a:rPr>
              <a:t> a Recipe: </a:t>
            </a:r>
            <a:r>
              <a:rPr lang="it-IT" sz="3200" dirty="0" err="1">
                <a:solidFill>
                  <a:schemeClr val="bg1"/>
                </a:solidFill>
                <a:latin typeface="Verdana" panose="020B0604030504040204" pitchFamily="34" charset="0"/>
                <a:ea typeface="Verdana" panose="020B0604030504040204" pitchFamily="34" charset="0"/>
              </a:rPr>
              <a:t>numerical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example</a:t>
            </a:r>
            <a:r>
              <a:rPr lang="it-IT" sz="3200" dirty="0">
                <a:solidFill>
                  <a:schemeClr val="bg1"/>
                </a:solidFill>
                <a:latin typeface="Verdana" panose="020B0604030504040204" pitchFamily="34" charset="0"/>
                <a:ea typeface="Verdana" panose="020B0604030504040204" pitchFamily="34" charset="0"/>
              </a:rPr>
              <a:t> on Time Series</a:t>
            </a:r>
          </a:p>
        </p:txBody>
      </p:sp>
      <mc:AlternateContent xmlns:mc="http://schemas.openxmlformats.org/markup-compatibility/2006">
        <mc:Choice xmlns:a14="http://schemas.microsoft.com/office/drawing/2010/main" Requires="a14">
          <p:sp>
            <p:nvSpPr>
              <p:cNvPr id="26" name="CasellaDiTesto 25">
                <a:extLst>
                  <a:ext uri="{FF2B5EF4-FFF2-40B4-BE49-F238E27FC236}">
                    <a16:creationId xmlns:a16="http://schemas.microsoft.com/office/drawing/2014/main" id="{6260FF5D-2204-3A4D-2947-59CD29C2D3AF}"/>
                  </a:ext>
                </a:extLst>
              </p:cNvPr>
              <p:cNvSpPr txBox="1"/>
              <p:nvPr/>
            </p:nvSpPr>
            <p:spPr>
              <a:xfrm>
                <a:off x="468086" y="1306286"/>
                <a:ext cx="11419114" cy="4524315"/>
              </a:xfrm>
              <a:prstGeom prst="rect">
                <a:avLst/>
              </a:prstGeom>
              <a:noFill/>
            </p:spPr>
            <p:txBody>
              <a:bodyPr wrap="square" rtlCol="0">
                <a:spAutoFit/>
              </a:bodyPr>
              <a:lstStyle/>
              <a:p>
                <a:r>
                  <a:rPr lang="en-US" b="1" dirty="0">
                    <a:solidFill>
                      <a:schemeClr val="bg1"/>
                    </a:solidFill>
                    <a:latin typeface="Verdana" panose="020B0604030504040204" pitchFamily="34" charset="0"/>
                    <a:ea typeface="Verdana" panose="020B0604030504040204" pitchFamily="34" charset="0"/>
                  </a:rPr>
                  <a:t>🎯 Second Goal</a:t>
                </a:r>
              </a:p>
              <a:p>
                <a:pPr algn="just"/>
                <a:r>
                  <a:rPr lang="en-US" dirty="0">
                    <a:solidFill>
                      <a:schemeClr val="bg1"/>
                    </a:solidFill>
                    <a:latin typeface="Verdana" panose="020B0604030504040204" pitchFamily="34" charset="0"/>
                    <a:ea typeface="Verdana" panose="020B0604030504040204" pitchFamily="34" charset="0"/>
                  </a:rPr>
                  <a:t>Build a </a:t>
                </a:r>
                <a:r>
                  <a:rPr lang="en-US" b="1" dirty="0">
                    <a:solidFill>
                      <a:schemeClr val="bg1"/>
                    </a:solidFill>
                    <a:latin typeface="Verdana" panose="020B0604030504040204" pitchFamily="34" charset="0"/>
                    <a:ea typeface="Verdana" panose="020B0604030504040204" pitchFamily="34" charset="0"/>
                  </a:rPr>
                  <a:t>90% prediction interval</a:t>
                </a:r>
                <a:r>
                  <a:rPr lang="en-US" dirty="0">
                    <a:solidFill>
                      <a:schemeClr val="bg1"/>
                    </a:solidFill>
                    <a:latin typeface="Verdana" panose="020B0604030504040204" pitchFamily="34" charset="0"/>
                    <a:ea typeface="Verdana" panose="020B0604030504040204" pitchFamily="34" charset="0"/>
                  </a:rPr>
                  <a:t> for timestamp 17 using a rolling window approach. This preserves </a:t>
                </a:r>
                <a:r>
                  <a:rPr lang="en-US" b="1" dirty="0">
                    <a:solidFill>
                      <a:schemeClr val="bg1"/>
                    </a:solidFill>
                    <a:latin typeface="Verdana" panose="020B0604030504040204" pitchFamily="34" charset="0"/>
                    <a:ea typeface="Verdana" panose="020B0604030504040204" pitchFamily="34" charset="0"/>
                  </a:rPr>
                  <a:t>temporal order</a:t>
                </a:r>
                <a:r>
                  <a:rPr lang="en-US" dirty="0">
                    <a:solidFill>
                      <a:schemeClr val="bg1"/>
                    </a:solidFill>
                    <a:latin typeface="Verdana" panose="020B0604030504040204" pitchFamily="34" charset="0"/>
                    <a:ea typeface="Verdana" panose="020B0604030504040204" pitchFamily="34" charset="0"/>
                  </a:rPr>
                  <a:t> and allows the non-conformity scores to reflect the most recent data distribution, partially mitigating the </a:t>
                </a:r>
                <a:r>
                  <a:rPr lang="en-US" b="1" dirty="0">
                    <a:solidFill>
                      <a:schemeClr val="bg1"/>
                    </a:solidFill>
                    <a:latin typeface="Verdana" panose="020B0604030504040204" pitchFamily="34" charset="0"/>
                    <a:ea typeface="Verdana" panose="020B0604030504040204" pitchFamily="34" charset="0"/>
                  </a:rPr>
                  <a:t>non-exchangeability issue</a:t>
                </a:r>
                <a:r>
                  <a:rPr lang="en-US" dirty="0">
                    <a:solidFill>
                      <a:schemeClr val="bg1"/>
                    </a:solidFill>
                    <a:latin typeface="Verdana" panose="020B0604030504040204" pitchFamily="34" charset="0"/>
                    <a:ea typeface="Verdana" panose="020B0604030504040204" pitchFamily="34" charset="0"/>
                  </a:rPr>
                  <a:t> that violates standard conformal prediction assumptions.</a:t>
                </a:r>
              </a:p>
              <a:p>
                <a:endParaRPr lang="en-US" dirty="0">
                  <a:solidFill>
                    <a:schemeClr val="bg1"/>
                  </a:solidFill>
                  <a:latin typeface="Verdana" panose="020B0604030504040204" pitchFamily="34" charset="0"/>
                  <a:ea typeface="Verdana" panose="020B0604030504040204" pitchFamily="34" charset="0"/>
                </a:endParaRP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Split Time Series</a:t>
                </a:r>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Time  2   3   4   5   6   7  8   9  10 11 12 13 14 15 16</a:t>
                </a:r>
              </a:p>
              <a:p>
                <a:r>
                  <a:rPr lang="en-US" dirty="0">
                    <a:solidFill>
                      <a:schemeClr val="bg1"/>
                    </a:solidFill>
                    <a:latin typeface="Verdana" panose="020B0604030504040204" pitchFamily="34" charset="0"/>
                    <a:ea typeface="Verdana" panose="020B0604030504040204" pitchFamily="34" charset="0"/>
                  </a:rPr>
                  <a:t>Value 82 83 92 94 85 88 94 98 96 99 91 96 90 89 90</a:t>
                </a:r>
              </a:p>
              <a:p>
                <a:endParaRPr lang="en-US" dirty="0">
                  <a:solidFill>
                    <a:schemeClr val="bg1"/>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Train a model on timestamps 2–11</a:t>
                </a: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Predict timestamps 12–16 using the model trained on 2-11</a:t>
                </a: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Compute </a:t>
                </a:r>
                <a:r>
                  <a:rPr lang="en-US" b="1" dirty="0">
                    <a:solidFill>
                      <a:schemeClr val="bg1"/>
                    </a:solidFill>
                    <a:latin typeface="Verdana" panose="020B0604030504040204" pitchFamily="34" charset="0"/>
                    <a:ea typeface="Verdana" panose="020B0604030504040204" pitchFamily="34" charset="0"/>
                  </a:rPr>
                  <a:t>non-conformity scores </a:t>
                </a:r>
                <a:r>
                  <a:rPr lang="en-US" dirty="0">
                    <a:solidFill>
                      <a:schemeClr val="bg1"/>
                    </a:solidFill>
                    <a:latin typeface="Verdana" panose="020B0604030504040204" pitchFamily="34" charset="0"/>
                    <a:ea typeface="Verdana" panose="020B0604030504040204" pitchFamily="34" charset="0"/>
                  </a:rPr>
                  <a:t>for 12-16 (calibration) -&gt; s= |</a:t>
                </a:r>
                <a:r>
                  <a:rPr lang="en-US" dirty="0">
                    <a:solidFill>
                      <a:schemeClr val="bg1"/>
                    </a:solidFill>
                    <a:ea typeface="Verdana" panose="020B0604030504040204" pitchFamily="34" charset="0"/>
                  </a:rPr>
                  <a:t> </a:t>
                </a:r>
                <a14:m>
                  <m:oMath xmlns:m="http://schemas.openxmlformats.org/officeDocument/2006/math">
                    <m:r>
                      <a:rPr lang="it-IT" i="1">
                        <a:solidFill>
                          <a:schemeClr val="bg1"/>
                        </a:solidFill>
                        <a:latin typeface="Cambria Math" panose="02040503050406030204" pitchFamily="18" charset="0"/>
                        <a:ea typeface="Verdana" panose="020B0604030504040204" pitchFamily="34" charset="0"/>
                      </a:rPr>
                      <m:t>𝑦</m:t>
                    </m:r>
                    <m:r>
                      <a:rPr lang="it-IT" i="1">
                        <a:solidFill>
                          <a:schemeClr val="bg1"/>
                        </a:solidFill>
                        <a:latin typeface="Cambria Math" panose="02040503050406030204" pitchFamily="18" charset="0"/>
                        <a:ea typeface="Verdana" panose="020B0604030504040204" pitchFamily="34" charset="0"/>
                      </a:rPr>
                      <m:t> −</m:t>
                    </m:r>
                    <m:acc>
                      <m:accPr>
                        <m:chr m:val="̂"/>
                        <m:ctrlPr>
                          <a:rPr lang="en-US" i="1">
                            <a:solidFill>
                              <a:schemeClr val="bg1"/>
                            </a:solidFill>
                            <a:latin typeface="Cambria Math" panose="02040503050406030204" pitchFamily="18" charset="0"/>
                            <a:ea typeface="Verdana" panose="020B0604030504040204" pitchFamily="34" charset="0"/>
                          </a:rPr>
                        </m:ctrlPr>
                      </m:accPr>
                      <m:e>
                        <m:r>
                          <a:rPr lang="it-IT" i="1">
                            <a:solidFill>
                              <a:schemeClr val="bg1"/>
                            </a:solidFill>
                            <a:latin typeface="Cambria Math" panose="02040503050406030204" pitchFamily="18" charset="0"/>
                            <a:ea typeface="Verdana" panose="020B0604030504040204" pitchFamily="34" charset="0"/>
                          </a:rPr>
                          <m:t>𝑦</m:t>
                        </m:r>
                      </m:e>
                    </m:acc>
                  </m:oMath>
                </a14:m>
                <a:r>
                  <a:rPr lang="en-US" dirty="0">
                    <a:solidFill>
                      <a:schemeClr val="bg1"/>
                    </a:solidFill>
                    <a:latin typeface="Verdana" panose="020B0604030504040204" pitchFamily="34" charset="0"/>
                    <a:ea typeface="Verdana" panose="020B0604030504040204" pitchFamily="34" charset="0"/>
                  </a:rPr>
                  <a:t>|</a:t>
                </a: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Use those scores to form intervals for the future timestamp (17)</a:t>
                </a:r>
              </a:p>
              <a:p>
                <a:endParaRPr lang="en-US" dirty="0">
                  <a:solidFill>
                    <a:schemeClr val="bg1"/>
                  </a:solidFill>
                  <a:latin typeface="Verdana" panose="020B0604030504040204" pitchFamily="34" charset="0"/>
                  <a:ea typeface="Verdana" panose="020B0604030504040204" pitchFamily="34" charset="0"/>
                </a:endParaRPr>
              </a:p>
            </p:txBody>
          </p:sp>
        </mc:Choice>
        <mc:Fallback>
          <p:sp>
            <p:nvSpPr>
              <p:cNvPr id="26" name="CasellaDiTesto 25">
                <a:extLst>
                  <a:ext uri="{FF2B5EF4-FFF2-40B4-BE49-F238E27FC236}">
                    <a16:creationId xmlns:a16="http://schemas.microsoft.com/office/drawing/2014/main" id="{6260FF5D-2204-3A4D-2947-59CD29C2D3AF}"/>
                  </a:ext>
                </a:extLst>
              </p:cNvPr>
              <p:cNvSpPr txBox="1">
                <a:spLocks noRot="1" noChangeAspect="1" noMove="1" noResize="1" noEditPoints="1" noAdjustHandles="1" noChangeArrowheads="1" noChangeShapeType="1" noTextEdit="1"/>
              </p:cNvSpPr>
              <p:nvPr/>
            </p:nvSpPr>
            <p:spPr>
              <a:xfrm>
                <a:off x="468086" y="1306286"/>
                <a:ext cx="11419114" cy="4524315"/>
              </a:xfrm>
              <a:prstGeom prst="rect">
                <a:avLst/>
              </a:prstGeom>
              <a:blipFill>
                <a:blip r:embed="rId2"/>
                <a:stretch>
                  <a:fillRect l="-481" t="-674" r="-427"/>
                </a:stretch>
              </a:blipFill>
            </p:spPr>
            <p:txBody>
              <a:bodyPr/>
              <a:lstStyle/>
              <a:p>
                <a:r>
                  <a:rPr lang="it-IT">
                    <a:noFill/>
                  </a:rPr>
                  <a:t> </a:t>
                </a:r>
              </a:p>
            </p:txBody>
          </p:sp>
        </mc:Fallback>
      </mc:AlternateContent>
    </p:spTree>
    <p:extLst>
      <p:ext uri="{BB962C8B-B14F-4D97-AF65-F5344CB8AC3E}">
        <p14:creationId xmlns:p14="http://schemas.microsoft.com/office/powerpoint/2010/main" val="2229286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7097744-84B0-93DA-DBDE-584A84A3C4D3}"/>
            </a:ext>
          </a:extLst>
        </p:cNvPr>
        <p:cNvGrpSpPr/>
        <p:nvPr/>
      </p:nvGrpSpPr>
      <p:grpSpPr>
        <a:xfrm>
          <a:off x="0" y="0"/>
          <a:ext cx="0" cy="0"/>
          <a:chOff x="0" y="0"/>
          <a:chExt cx="0" cy="0"/>
        </a:xfrm>
      </p:grpSpPr>
      <p:sp>
        <p:nvSpPr>
          <p:cNvPr id="5" name="Segnaposto testo 2">
            <a:extLst>
              <a:ext uri="{FF2B5EF4-FFF2-40B4-BE49-F238E27FC236}">
                <a16:creationId xmlns:a16="http://schemas.microsoft.com/office/drawing/2014/main" id="{22132B94-2619-E575-1B6D-5D13723DFF59}"/>
              </a:ext>
            </a:extLst>
          </p:cNvPr>
          <p:cNvSpPr txBox="1">
            <a:spLocks/>
          </p:cNvSpPr>
          <p:nvPr/>
        </p:nvSpPr>
        <p:spPr>
          <a:xfrm>
            <a:off x="743135" y="430322"/>
            <a:ext cx="10945216" cy="368300"/>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3200" dirty="0" err="1">
                <a:solidFill>
                  <a:schemeClr val="bg1"/>
                </a:solidFill>
                <a:latin typeface="Verdana" panose="020B0604030504040204" pitchFamily="34" charset="0"/>
                <a:ea typeface="Verdana" panose="020B0604030504040204" pitchFamily="34" charset="0"/>
              </a:rPr>
              <a:t>Conformal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Prediction</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as</a:t>
            </a:r>
            <a:r>
              <a:rPr lang="it-IT" sz="3200" dirty="0">
                <a:solidFill>
                  <a:schemeClr val="bg1"/>
                </a:solidFill>
                <a:latin typeface="Verdana" panose="020B0604030504040204" pitchFamily="34" charset="0"/>
                <a:ea typeface="Verdana" panose="020B0604030504040204" pitchFamily="34" charset="0"/>
              </a:rPr>
              <a:t> a Recipe: </a:t>
            </a:r>
            <a:r>
              <a:rPr lang="it-IT" sz="3200" dirty="0" err="1">
                <a:solidFill>
                  <a:schemeClr val="bg1"/>
                </a:solidFill>
                <a:latin typeface="Verdana" panose="020B0604030504040204" pitchFamily="34" charset="0"/>
                <a:ea typeface="Verdana" panose="020B0604030504040204" pitchFamily="34" charset="0"/>
              </a:rPr>
              <a:t>numerical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example</a:t>
            </a:r>
            <a:r>
              <a:rPr lang="it-IT" sz="3200" dirty="0">
                <a:solidFill>
                  <a:schemeClr val="bg1"/>
                </a:solidFill>
                <a:latin typeface="Verdana" panose="020B0604030504040204" pitchFamily="34" charset="0"/>
                <a:ea typeface="Verdana" panose="020B0604030504040204" pitchFamily="34" charset="0"/>
              </a:rPr>
              <a:t> on Time Series</a:t>
            </a:r>
          </a:p>
        </p:txBody>
      </p:sp>
      <mc:AlternateContent xmlns:mc="http://schemas.openxmlformats.org/markup-compatibility/2006">
        <mc:Choice xmlns:a14="http://schemas.microsoft.com/office/drawing/2010/main" Requires="a14">
          <p:sp>
            <p:nvSpPr>
              <p:cNvPr id="26" name="CasellaDiTesto 25">
                <a:extLst>
                  <a:ext uri="{FF2B5EF4-FFF2-40B4-BE49-F238E27FC236}">
                    <a16:creationId xmlns:a16="http://schemas.microsoft.com/office/drawing/2014/main" id="{B30AF8D9-F108-E87F-B72F-0A033982E736}"/>
                  </a:ext>
                </a:extLst>
              </p:cNvPr>
              <p:cNvSpPr txBox="1"/>
              <p:nvPr/>
            </p:nvSpPr>
            <p:spPr>
              <a:xfrm>
                <a:off x="506186" y="1262279"/>
                <a:ext cx="11419114" cy="5355312"/>
              </a:xfrm>
              <a:prstGeom prst="rect">
                <a:avLst/>
              </a:prstGeom>
              <a:noFill/>
            </p:spPr>
            <p:txBody>
              <a:bodyPr wrap="square" rtlCol="0">
                <a:spAutoFit/>
              </a:bodyPr>
              <a:lstStyle/>
              <a:p>
                <a:r>
                  <a:rPr lang="en-US" b="1" dirty="0">
                    <a:solidFill>
                      <a:schemeClr val="bg1"/>
                    </a:solidFill>
                    <a:latin typeface="Verdana" panose="020B0604030504040204" pitchFamily="34" charset="0"/>
                    <a:ea typeface="Verdana" panose="020B0604030504040204" pitchFamily="34" charset="0"/>
                  </a:rPr>
                  <a:t>✅ Train the Forecasting Model and get errors</a:t>
                </a: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Time				12 13 14 15 16</a:t>
                </a:r>
              </a:p>
              <a:p>
                <a:r>
                  <a:rPr lang="en-US" dirty="0">
                    <a:solidFill>
                      <a:schemeClr val="bg1"/>
                    </a:solidFill>
                    <a:latin typeface="Verdana" panose="020B0604030504040204" pitchFamily="34" charset="0"/>
                    <a:ea typeface="Verdana" panose="020B0604030504040204" pitchFamily="34" charset="0"/>
                  </a:rPr>
                  <a:t>True outcome			91 96 90 89 90</a:t>
                </a:r>
              </a:p>
              <a:p>
                <a:r>
                  <a:rPr lang="en-US" dirty="0">
                    <a:solidFill>
                      <a:schemeClr val="bg1"/>
                    </a:solidFill>
                    <a:latin typeface="Verdana" panose="020B0604030504040204" pitchFamily="34" charset="0"/>
                    <a:ea typeface="Verdana" panose="020B0604030504040204" pitchFamily="34" charset="0"/>
                  </a:rPr>
                  <a:t>Predicted outcome	         	95 94 91 90 92 	</a:t>
                </a:r>
              </a:p>
              <a:p>
                <a:r>
                  <a:rPr lang="en-US" dirty="0">
                    <a:solidFill>
                      <a:schemeClr val="bg1"/>
                    </a:solidFill>
                    <a:latin typeface="Verdana" panose="020B0604030504040204" pitchFamily="34" charset="0"/>
                    <a:ea typeface="Verdana" panose="020B0604030504040204" pitchFamily="34" charset="0"/>
                  </a:rPr>
                  <a:t>Non-conformity scores 		 4   2   1   1  2	</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Sort the non-conformity scores </a:t>
                </a:r>
                <a:r>
                  <a:rPr lang="en-US" dirty="0">
                    <a:solidFill>
                      <a:schemeClr val="bg1"/>
                    </a:solidFill>
                    <a:latin typeface="Verdana" panose="020B0604030504040204" pitchFamily="34" charset="0"/>
                    <a:ea typeface="Verdana" panose="020B0604030504040204" pitchFamily="34" charset="0"/>
                  </a:rPr>
                  <a:t>(in ascending order): [1,1,2,2,4]</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Compute the quantile index </a:t>
                </a:r>
                <a:r>
                  <a:rPr lang="en-US" dirty="0">
                    <a:solidFill>
                      <a:schemeClr val="bg1"/>
                    </a:solidFill>
                    <a:latin typeface="Verdana" panose="020B0604030504040204" pitchFamily="34" charset="0"/>
                    <a:ea typeface="Verdana" panose="020B0604030504040204" pitchFamily="34" charset="0"/>
                  </a:rPr>
                  <a:t>(with finite sample correction) for the n samples</a:t>
                </a: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			</a:t>
                </a:r>
                <a14:m>
                  <m:oMath xmlns:m="http://schemas.openxmlformats.org/officeDocument/2006/math">
                    <m:r>
                      <a:rPr lang="it-IT" b="0" i="1" smtClean="0">
                        <a:solidFill>
                          <a:schemeClr val="bg1"/>
                        </a:solidFill>
                        <a:latin typeface="Cambria Math" panose="02040503050406030204" pitchFamily="18" charset="0"/>
                        <a:ea typeface="Verdana" panose="020B0604030504040204" pitchFamily="34" charset="0"/>
                      </a:rPr>
                      <m:t>𝑘</m:t>
                    </m:r>
                    <m:r>
                      <a:rPr lang="it-IT" b="0" i="1" smtClean="0">
                        <a:solidFill>
                          <a:schemeClr val="bg1"/>
                        </a:solidFill>
                        <a:latin typeface="Cambria Math" panose="02040503050406030204" pitchFamily="18" charset="0"/>
                        <a:ea typeface="Verdana" panose="020B0604030504040204" pitchFamily="34" charset="0"/>
                      </a:rPr>
                      <m:t>=</m:t>
                    </m:r>
                    <m:r>
                      <m:rPr>
                        <m:sty m:val="p"/>
                      </m:rPr>
                      <a:rPr lang="it-IT" b="0" i="0" smtClean="0">
                        <a:solidFill>
                          <a:schemeClr val="bg1"/>
                        </a:solidFill>
                        <a:latin typeface="Cambria Math" panose="02040503050406030204" pitchFamily="18" charset="0"/>
                        <a:ea typeface="Verdana" panose="020B0604030504040204" pitchFamily="34" charset="0"/>
                      </a:rPr>
                      <m:t>min</m:t>
                    </m:r>
                    <m:r>
                      <a:rPr lang="it-IT" b="0" i="1" smtClean="0">
                        <a:solidFill>
                          <a:schemeClr val="bg1"/>
                        </a:solidFill>
                        <a:latin typeface="Cambria Math" panose="02040503050406030204" pitchFamily="18" charset="0"/>
                        <a:ea typeface="Verdana" panose="020B0604030504040204" pitchFamily="34" charset="0"/>
                      </a:rPr>
                      <m:t>⁡(</m:t>
                    </m:r>
                    <m:r>
                      <a:rPr lang="it-IT" b="0" i="1" smtClean="0">
                        <a:solidFill>
                          <a:schemeClr val="bg1"/>
                        </a:solidFill>
                        <a:latin typeface="Cambria Math" panose="02040503050406030204" pitchFamily="18" charset="0"/>
                        <a:ea typeface="Verdana" panose="020B0604030504040204" pitchFamily="34" charset="0"/>
                      </a:rPr>
                      <m:t>𝑛</m:t>
                    </m:r>
                    <m:r>
                      <a:rPr lang="it-IT" b="0" i="1" smtClean="0">
                        <a:solidFill>
                          <a:schemeClr val="bg1"/>
                        </a:solidFill>
                        <a:latin typeface="Cambria Math" panose="02040503050406030204" pitchFamily="18" charset="0"/>
                        <a:ea typeface="Verdana" panose="020B0604030504040204" pitchFamily="34" charset="0"/>
                      </a:rPr>
                      <m:t>,</m:t>
                    </m:r>
                    <m:d>
                      <m:dPr>
                        <m:begChr m:val="["/>
                        <m:endChr m:val="]"/>
                        <m:ctrlPr>
                          <a:rPr lang="it-IT" b="0" i="1" smtClean="0">
                            <a:solidFill>
                              <a:schemeClr val="bg1"/>
                            </a:solidFill>
                            <a:latin typeface="Cambria Math" panose="02040503050406030204" pitchFamily="18" charset="0"/>
                            <a:ea typeface="Verdana" panose="020B0604030504040204" pitchFamily="34" charset="0"/>
                          </a:rPr>
                        </m:ctrlPr>
                      </m:dPr>
                      <m:e>
                        <m:d>
                          <m:dPr>
                            <m:ctrlPr>
                              <a:rPr lang="it-IT" b="0" i="1" smtClean="0">
                                <a:solidFill>
                                  <a:schemeClr val="bg1"/>
                                </a:solidFill>
                                <a:latin typeface="Cambria Math" panose="02040503050406030204" pitchFamily="18" charset="0"/>
                                <a:ea typeface="Verdana" panose="020B0604030504040204" pitchFamily="34" charset="0"/>
                              </a:rPr>
                            </m:ctrlPr>
                          </m:dPr>
                          <m:e>
                            <m:r>
                              <a:rPr lang="it-IT" b="0" i="1" smtClean="0">
                                <a:solidFill>
                                  <a:schemeClr val="bg1"/>
                                </a:solidFill>
                                <a:latin typeface="Cambria Math" panose="02040503050406030204" pitchFamily="18" charset="0"/>
                                <a:ea typeface="Verdana" panose="020B0604030504040204" pitchFamily="34" charset="0"/>
                              </a:rPr>
                              <m:t>1</m:t>
                            </m:r>
                            <m:r>
                              <a:rPr lang="it-IT" b="0" i="1" smtClean="0">
                                <a:solidFill>
                                  <a:schemeClr val="bg1"/>
                                </a:solidFill>
                                <a:latin typeface="Cambria Math" panose="02040503050406030204" pitchFamily="18" charset="0"/>
                                <a:ea typeface="Verdana" panose="020B0604030504040204" pitchFamily="34" charset="0"/>
                              </a:rPr>
                              <m:t>−</m:t>
                            </m:r>
                            <m:r>
                              <a:rPr lang="it-IT" b="0" i="1" smtClean="0">
                                <a:solidFill>
                                  <a:schemeClr val="bg1"/>
                                </a:solidFill>
                                <a:latin typeface="Cambria Math" panose="02040503050406030204" pitchFamily="18" charset="0"/>
                                <a:ea typeface="Cambria Math" panose="02040503050406030204" pitchFamily="18" charset="0"/>
                              </a:rPr>
                              <m:t>𝛼</m:t>
                            </m:r>
                          </m:e>
                        </m:d>
                        <m:d>
                          <m:dPr>
                            <m:ctrlPr>
                              <a:rPr lang="it-IT" b="0" i="1" smtClean="0">
                                <a:solidFill>
                                  <a:schemeClr val="bg1"/>
                                </a:solidFill>
                                <a:latin typeface="Cambria Math" panose="02040503050406030204" pitchFamily="18" charset="0"/>
                                <a:ea typeface="Cambria Math" panose="02040503050406030204" pitchFamily="18" charset="0"/>
                              </a:rPr>
                            </m:ctrlPr>
                          </m:dPr>
                          <m:e>
                            <m:r>
                              <a:rPr lang="it-IT" b="0" i="1" smtClean="0">
                                <a:solidFill>
                                  <a:schemeClr val="bg1"/>
                                </a:solidFill>
                                <a:latin typeface="Cambria Math" panose="02040503050406030204" pitchFamily="18" charset="0"/>
                                <a:ea typeface="Verdana" panose="020B0604030504040204" pitchFamily="34" charset="0"/>
                              </a:rPr>
                              <m:t>𝑛</m:t>
                            </m:r>
                            <m:r>
                              <a:rPr lang="it-IT" b="0" i="1" smtClean="0">
                                <a:solidFill>
                                  <a:schemeClr val="bg1"/>
                                </a:solidFill>
                                <a:latin typeface="Cambria Math" panose="02040503050406030204" pitchFamily="18" charset="0"/>
                                <a:ea typeface="Verdana" panose="020B0604030504040204" pitchFamily="34" charset="0"/>
                              </a:rPr>
                              <m:t>+</m:t>
                            </m:r>
                            <m:r>
                              <a:rPr lang="it-IT" b="0" i="1" smtClean="0">
                                <a:solidFill>
                                  <a:schemeClr val="bg1"/>
                                </a:solidFill>
                                <a:latin typeface="Cambria Math" panose="02040503050406030204" pitchFamily="18" charset="0"/>
                                <a:ea typeface="Verdana" panose="020B0604030504040204" pitchFamily="34" charset="0"/>
                              </a:rPr>
                              <m:t>1</m:t>
                            </m:r>
                          </m:e>
                        </m:d>
                        <m:r>
                          <a:rPr lang="it-IT" b="0" i="1" smtClean="0">
                            <a:solidFill>
                              <a:schemeClr val="bg1"/>
                            </a:solidFill>
                            <a:latin typeface="Cambria Math" panose="02040503050406030204" pitchFamily="18" charset="0"/>
                            <a:ea typeface="Verdana" panose="020B0604030504040204" pitchFamily="34" charset="0"/>
                          </a:rPr>
                          <m:t>)</m:t>
                        </m:r>
                      </m:e>
                    </m:d>
                    <m:r>
                      <a:rPr lang="it-IT" b="0" i="1" smtClean="0">
                        <a:solidFill>
                          <a:schemeClr val="bg1"/>
                        </a:solidFill>
                        <a:latin typeface="Cambria Math" panose="02040503050406030204" pitchFamily="18" charset="0"/>
                        <a:ea typeface="Verdana" panose="020B0604030504040204" pitchFamily="34" charset="0"/>
                      </a:rPr>
                      <m:t>=</m:t>
                    </m:r>
                    <m:d>
                      <m:dPr>
                        <m:begChr m:val="["/>
                        <m:endChr m:val="]"/>
                        <m:ctrlPr>
                          <a:rPr lang="it-IT" b="0" i="1" smtClean="0">
                            <a:solidFill>
                              <a:schemeClr val="bg1"/>
                            </a:solidFill>
                            <a:latin typeface="Cambria Math" panose="02040503050406030204" pitchFamily="18" charset="0"/>
                            <a:ea typeface="Verdana" panose="020B0604030504040204" pitchFamily="34" charset="0"/>
                          </a:rPr>
                        </m:ctrlPr>
                      </m:dPr>
                      <m:e>
                        <m:r>
                          <a:rPr lang="it-IT" b="0" i="1" smtClean="0">
                            <a:solidFill>
                              <a:schemeClr val="bg1"/>
                            </a:solidFill>
                            <a:latin typeface="Cambria Math" panose="02040503050406030204" pitchFamily="18" charset="0"/>
                            <a:ea typeface="Verdana" panose="020B0604030504040204" pitchFamily="34" charset="0"/>
                          </a:rPr>
                          <m:t>0</m:t>
                        </m:r>
                        <m:r>
                          <a:rPr lang="it-IT" b="0" i="1" smtClean="0">
                            <a:solidFill>
                              <a:schemeClr val="bg1"/>
                            </a:solidFill>
                            <a:latin typeface="Cambria Math" panose="02040503050406030204" pitchFamily="18" charset="0"/>
                            <a:ea typeface="Verdana" panose="020B0604030504040204" pitchFamily="34" charset="0"/>
                          </a:rPr>
                          <m:t>,</m:t>
                        </m:r>
                        <m:r>
                          <a:rPr lang="it-IT" b="0" i="1" smtClean="0">
                            <a:solidFill>
                              <a:schemeClr val="bg1"/>
                            </a:solidFill>
                            <a:latin typeface="Cambria Math" panose="02040503050406030204" pitchFamily="18" charset="0"/>
                            <a:ea typeface="Verdana" panose="020B0604030504040204" pitchFamily="34" charset="0"/>
                          </a:rPr>
                          <m:t>9</m:t>
                        </m:r>
                        <m:r>
                          <a:rPr lang="it-IT" b="0" i="1" smtClean="0">
                            <a:solidFill>
                              <a:schemeClr val="bg1"/>
                            </a:solidFill>
                            <a:latin typeface="Cambria Math" panose="02040503050406030204" pitchFamily="18" charset="0"/>
                            <a:ea typeface="Cambria Math" panose="02040503050406030204" pitchFamily="18" charset="0"/>
                          </a:rPr>
                          <m:t>×</m:t>
                        </m:r>
                        <m:r>
                          <a:rPr lang="it-IT" b="0" i="1" smtClean="0">
                            <a:solidFill>
                              <a:schemeClr val="bg1"/>
                            </a:solidFill>
                            <a:latin typeface="Cambria Math" panose="02040503050406030204" pitchFamily="18" charset="0"/>
                            <a:ea typeface="Cambria Math" panose="02040503050406030204" pitchFamily="18" charset="0"/>
                          </a:rPr>
                          <m:t>6</m:t>
                        </m:r>
                      </m:e>
                    </m:d>
                    <m:r>
                      <a:rPr lang="it-IT" b="0" i="1" smtClean="0">
                        <a:solidFill>
                          <a:schemeClr val="bg1"/>
                        </a:solidFill>
                        <a:latin typeface="Cambria Math" panose="02040503050406030204" pitchFamily="18" charset="0"/>
                        <a:ea typeface="Verdana" panose="020B0604030504040204" pitchFamily="34" charset="0"/>
                      </a:rPr>
                      <m:t>=</m:t>
                    </m:r>
                    <m:d>
                      <m:dPr>
                        <m:begChr m:val="["/>
                        <m:endChr m:val="]"/>
                        <m:ctrlPr>
                          <a:rPr lang="it-IT" b="0" i="1" smtClean="0">
                            <a:solidFill>
                              <a:schemeClr val="bg1"/>
                            </a:solidFill>
                            <a:latin typeface="Cambria Math" panose="02040503050406030204" pitchFamily="18" charset="0"/>
                            <a:ea typeface="Cambria Math" panose="02040503050406030204" pitchFamily="18" charset="0"/>
                          </a:rPr>
                        </m:ctrlPr>
                      </m:dPr>
                      <m:e>
                        <m:r>
                          <a:rPr lang="it-IT" b="0" i="1" smtClean="0">
                            <a:solidFill>
                              <a:schemeClr val="bg1"/>
                            </a:solidFill>
                            <a:latin typeface="Cambria Math" panose="02040503050406030204" pitchFamily="18" charset="0"/>
                            <a:ea typeface="Verdana" panose="020B0604030504040204" pitchFamily="34" charset="0"/>
                          </a:rPr>
                          <m:t>5</m:t>
                        </m:r>
                        <m:r>
                          <a:rPr lang="it-IT" b="0" i="1" smtClean="0">
                            <a:solidFill>
                              <a:schemeClr val="bg1"/>
                            </a:solidFill>
                            <a:latin typeface="Cambria Math" panose="02040503050406030204" pitchFamily="18" charset="0"/>
                            <a:ea typeface="Verdana" panose="020B0604030504040204" pitchFamily="34" charset="0"/>
                          </a:rPr>
                          <m:t>,</m:t>
                        </m:r>
                        <m:r>
                          <a:rPr lang="it-IT" b="0" i="1" smtClean="0">
                            <a:solidFill>
                              <a:schemeClr val="bg1"/>
                            </a:solidFill>
                            <a:latin typeface="Cambria Math" panose="02040503050406030204" pitchFamily="18" charset="0"/>
                            <a:ea typeface="Verdana" panose="020B0604030504040204" pitchFamily="34" charset="0"/>
                          </a:rPr>
                          <m:t>4</m:t>
                        </m:r>
                      </m:e>
                    </m:d>
                    <m:r>
                      <a:rPr lang="it-IT" b="0" i="1" smtClean="0">
                        <a:solidFill>
                          <a:schemeClr val="bg1"/>
                        </a:solidFill>
                        <a:latin typeface="Cambria Math" panose="02040503050406030204" pitchFamily="18" charset="0"/>
                        <a:ea typeface="Verdana" panose="020B0604030504040204" pitchFamily="34" charset="0"/>
                      </a:rPr>
                      <m:t>=</m:t>
                    </m:r>
                    <m:r>
                      <a:rPr lang="it-IT" b="0" i="1" smtClean="0">
                        <a:solidFill>
                          <a:schemeClr val="bg1"/>
                        </a:solidFill>
                        <a:latin typeface="Cambria Math" panose="02040503050406030204" pitchFamily="18" charset="0"/>
                        <a:ea typeface="Verdana" panose="020B0604030504040204" pitchFamily="34" charset="0"/>
                      </a:rPr>
                      <m:t>5</m:t>
                    </m:r>
                  </m:oMath>
                </a14:m>
                <a:endParaRPr lang="en-US" dirty="0">
                  <a:solidFill>
                    <a:schemeClr val="bg1"/>
                  </a:solidFill>
                  <a:latin typeface="Verdana" panose="020B0604030504040204" pitchFamily="34" charset="0"/>
                  <a:ea typeface="Verdana" panose="020B0604030504040204" pitchFamily="34" charset="0"/>
                </a:endParaRP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Set the threshold value from the sorted non-conformity scores =&gt; </a:t>
                </a:r>
                <a14:m>
                  <m:oMath xmlns:m="http://schemas.openxmlformats.org/officeDocument/2006/math">
                    <m:acc>
                      <m:accPr>
                        <m:chr m:val="̂"/>
                        <m:ctrlPr>
                          <a:rPr lang="en-US" b="1" i="1">
                            <a:solidFill>
                              <a:schemeClr val="bg1"/>
                            </a:solidFill>
                            <a:latin typeface="Cambria Math" panose="02040503050406030204" pitchFamily="18" charset="0"/>
                            <a:ea typeface="Verdana" panose="020B0604030504040204" pitchFamily="34" charset="0"/>
                          </a:rPr>
                        </m:ctrlPr>
                      </m:accPr>
                      <m:e>
                        <m:r>
                          <a:rPr lang="it-IT" b="1" i="1">
                            <a:solidFill>
                              <a:schemeClr val="bg1"/>
                            </a:solidFill>
                            <a:latin typeface="Cambria Math" panose="02040503050406030204" pitchFamily="18" charset="0"/>
                            <a:ea typeface="Verdana" panose="020B0604030504040204" pitchFamily="34" charset="0"/>
                          </a:rPr>
                          <m:t>𝒒</m:t>
                        </m:r>
                      </m:e>
                    </m:acc>
                  </m:oMath>
                </a14:m>
                <a:r>
                  <a:rPr lang="en-US" dirty="0">
                    <a:solidFill>
                      <a:schemeClr val="bg1"/>
                    </a:solidFill>
                    <a:latin typeface="Verdana" panose="020B0604030504040204" pitchFamily="34" charset="0"/>
                    <a:ea typeface="Verdana" panose="020B0604030504040204" pitchFamily="34" charset="0"/>
                  </a:rPr>
                  <a:t>=5kth=4</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Build the prediction Interval </a:t>
                </a: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Given a prediction at the 17 timestamps </a:t>
                </a:r>
                <a14:m>
                  <m:oMath xmlns:m="http://schemas.openxmlformats.org/officeDocument/2006/math">
                    <m:acc>
                      <m:accPr>
                        <m:chr m:val="̂"/>
                        <m:ctrlPr>
                          <a:rPr lang="en-US" i="1" smtClean="0">
                            <a:solidFill>
                              <a:schemeClr val="bg1"/>
                            </a:solidFill>
                            <a:latin typeface="Cambria Math" panose="02040503050406030204" pitchFamily="18" charset="0"/>
                            <a:ea typeface="Verdana" panose="020B0604030504040204" pitchFamily="34" charset="0"/>
                          </a:rPr>
                        </m:ctrlPr>
                      </m:accPr>
                      <m:e>
                        <m:r>
                          <a:rPr lang="it-IT" b="0" i="1" smtClean="0">
                            <a:solidFill>
                              <a:schemeClr val="bg1"/>
                            </a:solidFill>
                            <a:latin typeface="Cambria Math" panose="02040503050406030204" pitchFamily="18" charset="0"/>
                            <a:ea typeface="Verdana" panose="020B0604030504040204" pitchFamily="34" charset="0"/>
                          </a:rPr>
                          <m:t>𝑦</m:t>
                        </m:r>
                      </m:e>
                    </m:acc>
                  </m:oMath>
                </a14:m>
                <a:r>
                  <a:rPr lang="en-US" dirty="0">
                    <a:solidFill>
                      <a:schemeClr val="bg1"/>
                    </a:solidFill>
                    <a:latin typeface="Verdana" panose="020B0604030504040204" pitchFamily="34" charset="0"/>
                    <a:ea typeface="Verdana" panose="020B0604030504040204" pitchFamily="34" charset="0"/>
                  </a:rPr>
                  <a:t>=93</a:t>
                </a:r>
              </a:p>
              <a:p>
                <a:r>
                  <a:rPr lang="en-US" dirty="0">
                    <a:solidFill>
                      <a:schemeClr val="bg1"/>
                    </a:solidFill>
                    <a:latin typeface="Verdana" panose="020B0604030504040204" pitchFamily="34" charset="0"/>
                    <a:ea typeface="Verdana" panose="020B0604030504040204" pitchFamily="34" charset="0"/>
                  </a:rPr>
                  <a:t>The 90% conformal prediction interval is: [</a:t>
                </a:r>
                <a14:m>
                  <m:oMath xmlns:m="http://schemas.openxmlformats.org/officeDocument/2006/math">
                    <m:acc>
                      <m:accPr>
                        <m:chr m:val="̂"/>
                        <m:ctrlPr>
                          <a:rPr lang="en-US" i="1">
                            <a:solidFill>
                              <a:schemeClr val="bg1"/>
                            </a:solidFill>
                            <a:latin typeface="Cambria Math" panose="02040503050406030204" pitchFamily="18" charset="0"/>
                            <a:ea typeface="Verdana" panose="020B0604030504040204" pitchFamily="34" charset="0"/>
                          </a:rPr>
                        </m:ctrlPr>
                      </m:accPr>
                      <m:e>
                        <m:r>
                          <a:rPr lang="it-IT" i="1">
                            <a:solidFill>
                              <a:schemeClr val="bg1"/>
                            </a:solidFill>
                            <a:latin typeface="Cambria Math" panose="02040503050406030204" pitchFamily="18" charset="0"/>
                            <a:ea typeface="Verdana" panose="020B0604030504040204" pitchFamily="34" charset="0"/>
                          </a:rPr>
                          <m:t>𝑦</m:t>
                        </m:r>
                      </m:e>
                    </m:acc>
                  </m:oMath>
                </a14:m>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ea typeface="Verdana" panose="020B0604030504040204" pitchFamily="34" charset="0"/>
                  </a:rPr>
                  <a:t> </a:t>
                </a:r>
                <a14:m>
                  <m:oMath xmlns:m="http://schemas.openxmlformats.org/officeDocument/2006/math">
                    <m:acc>
                      <m:accPr>
                        <m:chr m:val="̂"/>
                        <m:ctrlPr>
                          <a:rPr lang="en-US" b="1" i="1">
                            <a:solidFill>
                              <a:schemeClr val="bg1"/>
                            </a:solidFill>
                            <a:latin typeface="Cambria Math" panose="02040503050406030204" pitchFamily="18" charset="0"/>
                            <a:ea typeface="Verdana" panose="020B0604030504040204" pitchFamily="34" charset="0"/>
                          </a:rPr>
                        </m:ctrlPr>
                      </m:accPr>
                      <m:e>
                        <m:r>
                          <a:rPr lang="it-IT" b="1" i="1">
                            <a:solidFill>
                              <a:schemeClr val="bg1"/>
                            </a:solidFill>
                            <a:latin typeface="Cambria Math" panose="02040503050406030204" pitchFamily="18" charset="0"/>
                            <a:ea typeface="Verdana" panose="020B0604030504040204" pitchFamily="34" charset="0"/>
                          </a:rPr>
                          <m:t>𝒒</m:t>
                        </m:r>
                      </m:e>
                    </m:acc>
                  </m:oMath>
                </a14:m>
                <a:r>
                  <a:rPr lang="en-US" dirty="0">
                    <a:solidFill>
                      <a:schemeClr val="bg1"/>
                    </a:solidFill>
                    <a:latin typeface="Verdana" panose="020B0604030504040204" pitchFamily="34" charset="0"/>
                    <a:ea typeface="Verdana" panose="020B0604030504040204" pitchFamily="34" charset="0"/>
                  </a:rPr>
                  <a:t>,</a:t>
                </a:r>
                <a:r>
                  <a:rPr lang="en-US" dirty="0">
                    <a:solidFill>
                      <a:schemeClr val="bg1"/>
                    </a:solidFill>
                    <a:ea typeface="Verdana" panose="020B0604030504040204" pitchFamily="34" charset="0"/>
                  </a:rPr>
                  <a:t> </a:t>
                </a:r>
                <a14:m>
                  <m:oMath xmlns:m="http://schemas.openxmlformats.org/officeDocument/2006/math">
                    <m:acc>
                      <m:accPr>
                        <m:chr m:val="̂"/>
                        <m:ctrlPr>
                          <a:rPr lang="en-US" i="1">
                            <a:solidFill>
                              <a:schemeClr val="bg1"/>
                            </a:solidFill>
                            <a:latin typeface="Cambria Math" panose="02040503050406030204" pitchFamily="18" charset="0"/>
                            <a:ea typeface="Verdana" panose="020B0604030504040204" pitchFamily="34" charset="0"/>
                          </a:rPr>
                        </m:ctrlPr>
                      </m:accPr>
                      <m:e>
                        <m:r>
                          <a:rPr lang="it-IT" i="1">
                            <a:solidFill>
                              <a:schemeClr val="bg1"/>
                            </a:solidFill>
                            <a:latin typeface="Cambria Math" panose="02040503050406030204" pitchFamily="18" charset="0"/>
                            <a:ea typeface="Verdana" panose="020B0604030504040204" pitchFamily="34" charset="0"/>
                          </a:rPr>
                          <m:t>𝑦</m:t>
                        </m:r>
                      </m:e>
                    </m:acc>
                    <m:r>
                      <a:rPr lang="it-IT" i="1">
                        <a:solidFill>
                          <a:schemeClr val="bg1"/>
                        </a:solidFill>
                        <a:latin typeface="Cambria Math" panose="02040503050406030204" pitchFamily="18" charset="0"/>
                        <a:ea typeface="Verdana" panose="020B0604030504040204" pitchFamily="34" charset="0"/>
                      </a:rPr>
                      <m:t> </m:t>
                    </m:r>
                  </m:oMath>
                </a14:m>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ea typeface="Verdana" panose="020B0604030504040204" pitchFamily="34" charset="0"/>
                  </a:rPr>
                  <a:t> </a:t>
                </a:r>
                <a14:m>
                  <m:oMath xmlns:m="http://schemas.openxmlformats.org/officeDocument/2006/math">
                    <m:acc>
                      <m:accPr>
                        <m:chr m:val="̂"/>
                        <m:ctrlPr>
                          <a:rPr lang="en-US" b="1" i="1">
                            <a:solidFill>
                              <a:schemeClr val="bg1"/>
                            </a:solidFill>
                            <a:latin typeface="Cambria Math" panose="02040503050406030204" pitchFamily="18" charset="0"/>
                            <a:ea typeface="Verdana" panose="020B0604030504040204" pitchFamily="34" charset="0"/>
                          </a:rPr>
                        </m:ctrlPr>
                      </m:accPr>
                      <m:e>
                        <m:r>
                          <a:rPr lang="it-IT" b="1" i="1">
                            <a:solidFill>
                              <a:schemeClr val="bg1"/>
                            </a:solidFill>
                            <a:latin typeface="Cambria Math" panose="02040503050406030204" pitchFamily="18" charset="0"/>
                            <a:ea typeface="Verdana" panose="020B0604030504040204" pitchFamily="34" charset="0"/>
                          </a:rPr>
                          <m:t>𝒒</m:t>
                        </m:r>
                      </m:e>
                    </m:acc>
                  </m:oMath>
                </a14:m>
                <a:r>
                  <a:rPr lang="en-US" dirty="0">
                    <a:solidFill>
                      <a:schemeClr val="bg1"/>
                    </a:solidFill>
                    <a:latin typeface="Verdana" panose="020B0604030504040204" pitchFamily="34" charset="0"/>
                    <a:ea typeface="Verdana" panose="020B0604030504040204" pitchFamily="34" charset="0"/>
                  </a:rPr>
                  <a:t>]=[93-4,93+4]=[89,97]</a:t>
                </a:r>
              </a:p>
            </p:txBody>
          </p:sp>
        </mc:Choice>
        <mc:Fallback>
          <p:sp>
            <p:nvSpPr>
              <p:cNvPr id="26" name="CasellaDiTesto 25">
                <a:extLst>
                  <a:ext uri="{FF2B5EF4-FFF2-40B4-BE49-F238E27FC236}">
                    <a16:creationId xmlns:a16="http://schemas.microsoft.com/office/drawing/2014/main" id="{B30AF8D9-F108-E87F-B72F-0A033982E736}"/>
                  </a:ext>
                </a:extLst>
              </p:cNvPr>
              <p:cNvSpPr txBox="1">
                <a:spLocks noRot="1" noChangeAspect="1" noMove="1" noResize="1" noEditPoints="1" noAdjustHandles="1" noChangeArrowheads="1" noChangeShapeType="1" noTextEdit="1"/>
              </p:cNvSpPr>
              <p:nvPr/>
            </p:nvSpPr>
            <p:spPr>
              <a:xfrm>
                <a:off x="506186" y="1262279"/>
                <a:ext cx="11419114" cy="5355312"/>
              </a:xfrm>
              <a:prstGeom prst="rect">
                <a:avLst/>
              </a:prstGeom>
              <a:blipFill>
                <a:blip r:embed="rId2"/>
                <a:stretch>
                  <a:fillRect l="-427" t="-569" b="-569"/>
                </a:stretch>
              </a:blipFill>
            </p:spPr>
            <p:txBody>
              <a:bodyPr/>
              <a:lstStyle/>
              <a:p>
                <a:r>
                  <a:rPr lang="it-IT">
                    <a:noFill/>
                  </a:rPr>
                  <a:t> </a:t>
                </a:r>
              </a:p>
            </p:txBody>
          </p:sp>
        </mc:Fallback>
      </mc:AlternateContent>
    </p:spTree>
    <p:extLst>
      <p:ext uri="{BB962C8B-B14F-4D97-AF65-F5344CB8AC3E}">
        <p14:creationId xmlns:p14="http://schemas.microsoft.com/office/powerpoint/2010/main" val="187832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F481C72-F13A-8747-B4AD-016C7E24BBC3}"/>
            </a:ext>
          </a:extLst>
        </p:cNvPr>
        <p:cNvGrpSpPr/>
        <p:nvPr/>
      </p:nvGrpSpPr>
      <p:grpSpPr>
        <a:xfrm>
          <a:off x="0" y="0"/>
          <a:ext cx="0" cy="0"/>
          <a:chOff x="0" y="0"/>
          <a:chExt cx="0" cy="0"/>
        </a:xfrm>
      </p:grpSpPr>
      <p:sp>
        <p:nvSpPr>
          <p:cNvPr id="5" name="Segnaposto testo 2">
            <a:extLst>
              <a:ext uri="{FF2B5EF4-FFF2-40B4-BE49-F238E27FC236}">
                <a16:creationId xmlns:a16="http://schemas.microsoft.com/office/drawing/2014/main" id="{13C4AFF1-06A8-EE4E-CE20-599C0881BA8D}"/>
              </a:ext>
            </a:extLst>
          </p:cNvPr>
          <p:cNvSpPr txBox="1">
            <a:spLocks/>
          </p:cNvSpPr>
          <p:nvPr/>
        </p:nvSpPr>
        <p:spPr>
          <a:xfrm>
            <a:off x="743135" y="517408"/>
            <a:ext cx="10945216" cy="368300"/>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3200" b="1" dirty="0" err="1">
                <a:solidFill>
                  <a:schemeClr val="bg1"/>
                </a:solidFill>
                <a:latin typeface="Verdana" panose="020B0604030504040204" pitchFamily="34" charset="0"/>
                <a:ea typeface="Verdana" panose="020B0604030504040204" pitchFamily="34" charset="0"/>
              </a:rPr>
              <a:t>Conformal</a:t>
            </a:r>
            <a:r>
              <a:rPr lang="it-IT" sz="3200" b="1" dirty="0">
                <a:solidFill>
                  <a:schemeClr val="bg1"/>
                </a:solidFill>
                <a:latin typeface="Verdana" panose="020B0604030504040204" pitchFamily="34" charset="0"/>
                <a:ea typeface="Verdana" panose="020B0604030504040204" pitchFamily="34" charset="0"/>
              </a:rPr>
              <a:t> </a:t>
            </a:r>
            <a:r>
              <a:rPr lang="it-IT" sz="3200" b="1" dirty="0" err="1">
                <a:solidFill>
                  <a:schemeClr val="bg1"/>
                </a:solidFill>
                <a:latin typeface="Verdana" panose="020B0604030504040204" pitchFamily="34" charset="0"/>
                <a:ea typeface="Verdana" panose="020B0604030504040204" pitchFamily="34" charset="0"/>
              </a:rPr>
              <a:t>Prediction</a:t>
            </a:r>
            <a:r>
              <a:rPr lang="it-IT" sz="3200" b="1" dirty="0">
                <a:solidFill>
                  <a:schemeClr val="bg1"/>
                </a:solidFill>
                <a:latin typeface="Verdana" panose="020B0604030504040204" pitchFamily="34" charset="0"/>
                <a:ea typeface="Verdana" panose="020B0604030504040204" pitchFamily="34" charset="0"/>
              </a:rPr>
              <a:t> with NIXTLA</a:t>
            </a:r>
          </a:p>
        </p:txBody>
      </p:sp>
      <p:pic>
        <p:nvPicPr>
          <p:cNvPr id="2050" name="Picture 2">
            <a:extLst>
              <a:ext uri="{FF2B5EF4-FFF2-40B4-BE49-F238E27FC236}">
                <a16:creationId xmlns:a16="http://schemas.microsoft.com/office/drawing/2014/main" id="{D24875D4-76A7-2B30-F8D3-F6D267359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15" y="1314493"/>
            <a:ext cx="6551160" cy="426012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9F2DF8C2-603E-FFB9-6E6A-454076F6CB7B}"/>
              </a:ext>
            </a:extLst>
          </p:cNvPr>
          <p:cNvSpPr txBox="1"/>
          <p:nvPr/>
        </p:nvSpPr>
        <p:spPr>
          <a:xfrm>
            <a:off x="6966857" y="1262743"/>
            <a:ext cx="4887685" cy="5355312"/>
          </a:xfrm>
          <a:prstGeom prst="rect">
            <a:avLst/>
          </a:prstGeom>
          <a:noFill/>
        </p:spPr>
        <p:txBody>
          <a:bodyPr wrap="square" rtlCol="0">
            <a:spAutoFit/>
          </a:bodyPr>
          <a:lstStyle/>
          <a:p>
            <a:pPr marL="285750" indent="-285750">
              <a:buFont typeface="Wingdings" panose="05000000000000000000" pitchFamily="2" charset="2"/>
              <a:buChar char="q"/>
            </a:pPr>
            <a:r>
              <a:rPr lang="en-US" b="1" dirty="0" err="1">
                <a:solidFill>
                  <a:schemeClr val="bg1"/>
                </a:solidFill>
                <a:latin typeface="Verdana" panose="020B0604030504040204" pitchFamily="34" charset="0"/>
                <a:ea typeface="Verdana" panose="020B0604030504040204" pitchFamily="34" charset="0"/>
              </a:rPr>
              <a:t>Nixtla</a:t>
            </a:r>
            <a:r>
              <a:rPr lang="en-US" dirty="0">
                <a:solidFill>
                  <a:schemeClr val="bg1"/>
                </a:solidFill>
                <a:latin typeface="Verdana" panose="020B0604030504040204" pitchFamily="34" charset="0"/>
                <a:ea typeface="Verdana" panose="020B0604030504040204" pitchFamily="34" charset="0"/>
              </a:rPr>
              <a:t> is an open-source framework dedicated to time series forecasting, and it is helpful for low-code.</a:t>
            </a:r>
          </a:p>
          <a:p>
            <a:endParaRPr lang="en-US" dirty="0">
              <a:solidFill>
                <a:schemeClr val="bg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pPr>
            <a:r>
              <a:rPr lang="en-US" dirty="0">
                <a:solidFill>
                  <a:schemeClr val="bg1"/>
                </a:solidFill>
                <a:latin typeface="Verdana" panose="020B0604030504040204" pitchFamily="34" charset="0"/>
                <a:ea typeface="Verdana" panose="020B0604030504040204" pitchFamily="34" charset="0"/>
              </a:rPr>
              <a:t>Organized into the following libraries: </a:t>
            </a:r>
          </a:p>
          <a:p>
            <a:r>
              <a:rPr lang="en-US" dirty="0">
                <a:solidFill>
                  <a:schemeClr val="bg1"/>
                </a:solidFill>
                <a:latin typeface="Verdana" panose="020B0604030504040204" pitchFamily="34" charset="0"/>
                <a:ea typeface="Verdana" panose="020B0604030504040204" pitchFamily="34" charset="0"/>
              </a:rPr>
              <a:t>-</a:t>
            </a:r>
            <a:r>
              <a:rPr lang="en-US" dirty="0" err="1">
                <a:solidFill>
                  <a:schemeClr val="bg1"/>
                </a:solidFill>
                <a:latin typeface="Verdana" panose="020B0604030504040204" pitchFamily="34" charset="0"/>
                <a:ea typeface="Verdana" panose="020B0604030504040204" pitchFamily="34" charset="0"/>
              </a:rPr>
              <a:t>StatsForecast</a:t>
            </a:r>
            <a:r>
              <a:rPr lang="en-US" dirty="0">
                <a:solidFill>
                  <a:schemeClr val="bg1"/>
                </a:solidFill>
                <a:latin typeface="Verdana" panose="020B0604030504040204" pitchFamily="34" charset="0"/>
                <a:ea typeface="Verdana" panose="020B0604030504040204" pitchFamily="34" charset="0"/>
              </a:rPr>
              <a:t>; </a:t>
            </a:r>
          </a:p>
          <a:p>
            <a:r>
              <a:rPr lang="en-US" dirty="0">
                <a:solidFill>
                  <a:schemeClr val="bg1"/>
                </a:solidFill>
                <a:latin typeface="Verdana" panose="020B0604030504040204" pitchFamily="34" charset="0"/>
                <a:ea typeface="Verdana" panose="020B0604030504040204" pitchFamily="34" charset="0"/>
              </a:rPr>
              <a:t>-</a:t>
            </a:r>
            <a:r>
              <a:rPr lang="en-US" dirty="0" err="1">
                <a:solidFill>
                  <a:schemeClr val="bg1"/>
                </a:solidFill>
                <a:latin typeface="Verdana" panose="020B0604030504040204" pitchFamily="34" charset="0"/>
                <a:ea typeface="Verdana" panose="020B0604030504040204" pitchFamily="34" charset="0"/>
              </a:rPr>
              <a:t>MLForecast</a:t>
            </a:r>
            <a:r>
              <a:rPr lang="en-US" dirty="0">
                <a:solidFill>
                  <a:schemeClr val="bg1"/>
                </a:solidFill>
                <a:latin typeface="Verdana" panose="020B0604030504040204" pitchFamily="34" charset="0"/>
                <a:ea typeface="Verdana" panose="020B0604030504040204" pitchFamily="34" charset="0"/>
              </a:rPr>
              <a:t>;</a:t>
            </a:r>
          </a:p>
          <a:p>
            <a:r>
              <a:rPr lang="en-US" dirty="0">
                <a:solidFill>
                  <a:schemeClr val="bg1"/>
                </a:solidFill>
                <a:latin typeface="Verdana" panose="020B0604030504040204" pitchFamily="34" charset="0"/>
                <a:ea typeface="Verdana" panose="020B0604030504040204" pitchFamily="34" charset="0"/>
              </a:rPr>
              <a:t>-</a:t>
            </a:r>
            <a:r>
              <a:rPr lang="en-US" dirty="0" err="1">
                <a:solidFill>
                  <a:schemeClr val="bg1"/>
                </a:solidFill>
                <a:latin typeface="Verdana" panose="020B0604030504040204" pitchFamily="34" charset="0"/>
                <a:ea typeface="Verdana" panose="020B0604030504040204" pitchFamily="34" charset="0"/>
              </a:rPr>
              <a:t>NeuralForecast</a:t>
            </a:r>
            <a:r>
              <a:rPr lang="en-US" dirty="0">
                <a:solidFill>
                  <a:schemeClr val="bg1"/>
                </a:solidFill>
                <a:latin typeface="Verdana" panose="020B0604030504040204" pitchFamily="34" charset="0"/>
                <a:ea typeface="Verdana" panose="020B0604030504040204" pitchFamily="34" charset="0"/>
              </a:rPr>
              <a:t>; </a:t>
            </a:r>
          </a:p>
          <a:p>
            <a:r>
              <a:rPr lang="en-US" dirty="0">
                <a:solidFill>
                  <a:schemeClr val="bg1"/>
                </a:solidFill>
                <a:latin typeface="Verdana" panose="020B0604030504040204" pitchFamily="34" charset="0"/>
                <a:ea typeface="Verdana" panose="020B0604030504040204" pitchFamily="34" charset="0"/>
              </a:rPr>
              <a:t>-</a:t>
            </a:r>
            <a:r>
              <a:rPr lang="en-US" dirty="0" err="1">
                <a:solidFill>
                  <a:schemeClr val="bg1"/>
                </a:solidFill>
                <a:latin typeface="Verdana" panose="020B0604030504040204" pitchFamily="34" charset="0"/>
                <a:ea typeface="Verdana" panose="020B0604030504040204" pitchFamily="34" charset="0"/>
              </a:rPr>
              <a:t>TimeGPT</a:t>
            </a:r>
            <a:endParaRPr lang="en-US" dirty="0">
              <a:solidFill>
                <a:schemeClr val="bg1"/>
              </a:solidFill>
              <a:latin typeface="Verdana" panose="020B0604030504040204" pitchFamily="34" charset="0"/>
              <a:ea typeface="Verdana" panose="020B0604030504040204" pitchFamily="34" charset="0"/>
            </a:endParaRPr>
          </a:p>
          <a:p>
            <a:endParaRPr lang="en-US" dirty="0">
              <a:solidFill>
                <a:schemeClr val="bg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pPr>
            <a:r>
              <a:rPr lang="en-US" dirty="0">
                <a:solidFill>
                  <a:schemeClr val="bg1"/>
                </a:solidFill>
                <a:latin typeface="Verdana" panose="020B0604030504040204" pitchFamily="34" charset="0"/>
                <a:ea typeface="Verdana" panose="020B0604030504040204" pitchFamily="34" charset="0"/>
              </a:rPr>
              <a:t>Conformal Prediction Approaches:</a:t>
            </a:r>
          </a:p>
          <a:p>
            <a:r>
              <a:rPr lang="en-US" dirty="0">
                <a:solidFill>
                  <a:schemeClr val="bg1"/>
                </a:solidFill>
                <a:latin typeface="Verdana" panose="020B0604030504040204" pitchFamily="34" charset="0"/>
                <a:ea typeface="Verdana" panose="020B0604030504040204" pitchFamily="34" charset="0"/>
              </a:rPr>
              <a:t>-Conformal Distribution;</a:t>
            </a:r>
          </a:p>
          <a:p>
            <a:r>
              <a:rPr lang="en-US" dirty="0">
                <a:solidFill>
                  <a:schemeClr val="bg1"/>
                </a:solidFill>
                <a:latin typeface="Verdana" panose="020B0604030504040204" pitchFamily="34" charset="0"/>
                <a:ea typeface="Verdana" panose="020B0604030504040204" pitchFamily="34" charset="0"/>
              </a:rPr>
              <a:t>-Conformal Error</a:t>
            </a:r>
          </a:p>
          <a:p>
            <a:endParaRPr lang="en-US" dirty="0">
              <a:solidFill>
                <a:schemeClr val="bg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pPr>
            <a:r>
              <a:rPr lang="en-GB" dirty="0" err="1">
                <a:solidFill>
                  <a:schemeClr val="bg1"/>
                </a:solidFill>
                <a:latin typeface="Verdana" panose="020B0604030504040204" pitchFamily="34" charset="0"/>
                <a:ea typeface="Verdana" panose="020B0604030504040204" pitchFamily="34" charset="0"/>
              </a:rPr>
              <a:t>Nixtla’s</a:t>
            </a:r>
            <a:r>
              <a:rPr lang="en-GB" dirty="0">
                <a:solidFill>
                  <a:schemeClr val="bg1"/>
                </a:solidFill>
                <a:latin typeface="Verdana" panose="020B0604030504040204" pitchFamily="34" charset="0"/>
                <a:ea typeface="Verdana" panose="020B0604030504040204" pitchFamily="34" charset="0"/>
              </a:rPr>
              <a:t> Approach to Non-Exchangeable Data using Rolling Window Cross-Validation for Interval Calibration</a:t>
            </a:r>
            <a:endParaRPr lang="en-US" dirty="0">
              <a:solidFill>
                <a:schemeClr val="bg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pPr>
            <a:endParaRPr lang="en-US" dirty="0">
              <a:solidFill>
                <a:schemeClr val="bg1"/>
              </a:solidFill>
              <a:latin typeface="Verdana" panose="020B0604030504040204" pitchFamily="34" charset="0"/>
              <a:ea typeface="Verdana" panose="020B0604030504040204" pitchFamily="34" charset="0"/>
            </a:endParaRPr>
          </a:p>
        </p:txBody>
      </p:sp>
      <p:sp>
        <p:nvSpPr>
          <p:cNvPr id="7" name="CasellaDiTesto 6">
            <a:extLst>
              <a:ext uri="{FF2B5EF4-FFF2-40B4-BE49-F238E27FC236}">
                <a16:creationId xmlns:a16="http://schemas.microsoft.com/office/drawing/2014/main" id="{07DF6A15-23F4-31A8-4A13-D9ADFC2C8253}"/>
              </a:ext>
            </a:extLst>
          </p:cNvPr>
          <p:cNvSpPr txBox="1"/>
          <p:nvPr/>
        </p:nvSpPr>
        <p:spPr>
          <a:xfrm>
            <a:off x="1646736" y="5726405"/>
            <a:ext cx="4449264" cy="276999"/>
          </a:xfrm>
          <a:prstGeom prst="rect">
            <a:avLst/>
          </a:prstGeom>
          <a:noFill/>
        </p:spPr>
        <p:txBody>
          <a:bodyPr wrap="square" rtlCol="0">
            <a:spAutoFit/>
          </a:bodyPr>
          <a:lstStyle/>
          <a:p>
            <a:r>
              <a:rPr lang="it-IT" sz="1200" u="sng"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https://www.nixtla.io/open-source</a:t>
            </a:r>
            <a:endParaRPr lang="it-IT" sz="12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27768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8">
          <a:extLst>
            <a:ext uri="{FF2B5EF4-FFF2-40B4-BE49-F238E27FC236}">
              <a16:creationId xmlns:a16="http://schemas.microsoft.com/office/drawing/2014/main" id="{35477CC7-A1F0-C543-A9A0-E5FCD0C96DB9}"/>
            </a:ext>
          </a:extLst>
        </p:cNvPr>
        <p:cNvGrpSpPr/>
        <p:nvPr/>
      </p:nvGrpSpPr>
      <p:grpSpPr>
        <a:xfrm>
          <a:off x="0" y="0"/>
          <a:ext cx="0" cy="0"/>
          <a:chOff x="0" y="0"/>
          <a:chExt cx="0" cy="0"/>
        </a:xfrm>
      </p:grpSpPr>
      <p:sp>
        <p:nvSpPr>
          <p:cNvPr id="189" name="Google Shape;189;g35d9b2fd2a7_0_0">
            <a:extLst>
              <a:ext uri="{FF2B5EF4-FFF2-40B4-BE49-F238E27FC236}">
                <a16:creationId xmlns:a16="http://schemas.microsoft.com/office/drawing/2014/main" id="{7A5185C7-BAB7-27FC-5AD3-46D062E92AE6}"/>
              </a:ext>
            </a:extLst>
          </p:cNvPr>
          <p:cNvSpPr txBox="1"/>
          <p:nvPr/>
        </p:nvSpPr>
        <p:spPr>
          <a:xfrm>
            <a:off x="1597693" y="369560"/>
            <a:ext cx="8710800" cy="11387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3200" b="1" dirty="0" err="1">
                <a:solidFill>
                  <a:schemeClr val="lt1"/>
                </a:solidFill>
                <a:latin typeface="Verdana" panose="020B0604030504040204" pitchFamily="34" charset="0"/>
                <a:ea typeface="Verdana" panose="020B0604030504040204" pitchFamily="34" charset="0"/>
                <a:cs typeface="Overlock"/>
                <a:sym typeface="Overlock"/>
              </a:rPr>
              <a:t>What</a:t>
            </a:r>
            <a:r>
              <a:rPr lang="it-IT" sz="3200" b="1" dirty="0">
                <a:solidFill>
                  <a:schemeClr val="lt1"/>
                </a:solidFill>
                <a:latin typeface="Verdana" panose="020B0604030504040204" pitchFamily="34" charset="0"/>
                <a:ea typeface="Verdana" panose="020B0604030504040204" pitchFamily="34" charset="0"/>
                <a:cs typeface="Overlock"/>
                <a:sym typeface="Overlock"/>
              </a:rPr>
              <a:t> are AI Agents?</a:t>
            </a:r>
            <a:endParaRPr sz="3200" b="1" dirty="0">
              <a:latin typeface="Verdana" panose="020B0604030504040204" pitchFamily="34" charset="0"/>
              <a:ea typeface="Verdana" panose="020B0604030504040204" pitchFamily="34" charset="0"/>
            </a:endParaRPr>
          </a:p>
          <a:p>
            <a:pPr marL="0" marR="0" lvl="0" indent="0" algn="ctr" rtl="0">
              <a:spcBef>
                <a:spcPts val="0"/>
              </a:spcBef>
              <a:spcAft>
                <a:spcPts val="0"/>
              </a:spcAft>
              <a:buNone/>
            </a:pPr>
            <a:endParaRPr sz="3600" dirty="0">
              <a:solidFill>
                <a:schemeClr val="bg1"/>
              </a:solidFill>
              <a:latin typeface="Overlock"/>
              <a:ea typeface="Overlock"/>
              <a:cs typeface="Overlock"/>
              <a:sym typeface="Overlock"/>
            </a:endParaRPr>
          </a:p>
        </p:txBody>
      </p:sp>
      <p:sp>
        <p:nvSpPr>
          <p:cNvPr id="2" name="CasellaDiTesto 1">
            <a:extLst>
              <a:ext uri="{FF2B5EF4-FFF2-40B4-BE49-F238E27FC236}">
                <a16:creationId xmlns:a16="http://schemas.microsoft.com/office/drawing/2014/main" id="{1C1CEF8F-E513-3F9A-EC74-16050EE36004}"/>
              </a:ext>
            </a:extLst>
          </p:cNvPr>
          <p:cNvSpPr txBox="1"/>
          <p:nvPr/>
        </p:nvSpPr>
        <p:spPr>
          <a:xfrm>
            <a:off x="925286" y="1116057"/>
            <a:ext cx="10352314" cy="1754326"/>
          </a:xfrm>
          <a:prstGeom prst="rect">
            <a:avLst/>
          </a:prstGeom>
          <a:noFill/>
        </p:spPr>
        <p:txBody>
          <a:bodyPr wrap="square" rtlCol="0">
            <a:spAutoFit/>
          </a:bodyPr>
          <a:lstStyle/>
          <a:p>
            <a:pPr algn="ctr"/>
            <a:r>
              <a:rPr lang="en-GB"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rPr>
              <a:t>An AI agent is an application designed to achieve a goal by observing the world and acting upon it using the available tools</a:t>
            </a:r>
            <a:r>
              <a:rPr lang="en-GB" dirty="0">
                <a:solidFill>
                  <a:schemeClr val="bg1"/>
                </a:solidFill>
                <a:latin typeface="Verdana" panose="020B0604030504040204" pitchFamily="34" charset="0"/>
                <a:ea typeface="Verdana" panose="020B0604030504040204" pitchFamily="34" charset="0"/>
                <a:cs typeface="Times New Roman" panose="02020603050405020304" pitchFamily="18" charset="0"/>
              </a:rPr>
              <a:t>.</a:t>
            </a:r>
            <a:r>
              <a:rPr lang="en-GB"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rPr>
              <a:t> These agents are autonomous and can act independently of human intervent</a:t>
            </a:r>
            <a:r>
              <a:rPr lang="en-GB" dirty="0">
                <a:solidFill>
                  <a:schemeClr val="bg1"/>
                </a:solidFill>
                <a:latin typeface="Verdana" panose="020B0604030504040204" pitchFamily="34" charset="0"/>
                <a:ea typeface="Verdana" panose="020B0604030504040204" pitchFamily="34" charset="0"/>
                <a:cs typeface="Times New Roman" panose="02020603050405020304" pitchFamily="18" charset="0"/>
              </a:rPr>
              <a:t>ion</a:t>
            </a:r>
            <a:r>
              <a:rPr lang="en-GB"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rPr>
              <a:t> when given proper goals. In the context of Generative AI, an agent is a program that enables Large Language Models (LLMs) to perform actions by extending their capabilities through access to tools, knowledge, and learning from experience.</a:t>
            </a:r>
            <a:endParaRPr lang="it-IT" dirty="0">
              <a:solidFill>
                <a:schemeClr val="bg1"/>
              </a:solidFill>
              <a:latin typeface="Verdana" panose="020B0604030504040204" pitchFamily="34" charset="0"/>
              <a:ea typeface="Verdana" panose="020B0604030504040204" pitchFamily="34" charset="0"/>
            </a:endParaRPr>
          </a:p>
        </p:txBody>
      </p:sp>
      <p:sp>
        <p:nvSpPr>
          <p:cNvPr id="3" name="Rettangolo con angoli arrotondati 2">
            <a:extLst>
              <a:ext uri="{FF2B5EF4-FFF2-40B4-BE49-F238E27FC236}">
                <a16:creationId xmlns:a16="http://schemas.microsoft.com/office/drawing/2014/main" id="{A89B195B-08FA-F343-C7FC-E88A7FEE32AA}"/>
              </a:ext>
            </a:extLst>
          </p:cNvPr>
          <p:cNvSpPr/>
          <p:nvPr/>
        </p:nvSpPr>
        <p:spPr>
          <a:xfrm>
            <a:off x="4757056" y="3254829"/>
            <a:ext cx="2264229" cy="119742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24AAFEFA-CC5C-9CD5-436E-89A159D0E26A}"/>
              </a:ext>
            </a:extLst>
          </p:cNvPr>
          <p:cNvSpPr txBox="1"/>
          <p:nvPr/>
        </p:nvSpPr>
        <p:spPr>
          <a:xfrm>
            <a:off x="4985657" y="3609592"/>
            <a:ext cx="1730829" cy="461665"/>
          </a:xfrm>
          <a:prstGeom prst="rect">
            <a:avLst/>
          </a:prstGeom>
          <a:noFill/>
        </p:spPr>
        <p:txBody>
          <a:bodyPr wrap="square" rtlCol="0">
            <a:spAutoFit/>
          </a:bodyPr>
          <a:lstStyle/>
          <a:p>
            <a:pPr algn="ctr"/>
            <a:r>
              <a:rPr lang="it-IT" sz="2400" dirty="0" err="1">
                <a:solidFill>
                  <a:schemeClr val="bg1"/>
                </a:solidFill>
                <a:latin typeface="Overlock" panose="020B0604020202020204"/>
              </a:rPr>
              <a:t>LLMs</a:t>
            </a:r>
            <a:endParaRPr lang="it-IT" sz="2400" dirty="0">
              <a:solidFill>
                <a:schemeClr val="bg1"/>
              </a:solidFill>
              <a:latin typeface="Overlock" panose="020B0604020202020204"/>
            </a:endParaRPr>
          </a:p>
        </p:txBody>
      </p:sp>
      <p:sp>
        <p:nvSpPr>
          <p:cNvPr id="5" name="Ovale 4">
            <a:extLst>
              <a:ext uri="{FF2B5EF4-FFF2-40B4-BE49-F238E27FC236}">
                <a16:creationId xmlns:a16="http://schemas.microsoft.com/office/drawing/2014/main" id="{FFBFE244-1664-86C5-B69F-B86CFC6748AB}"/>
              </a:ext>
            </a:extLst>
          </p:cNvPr>
          <p:cNvSpPr/>
          <p:nvPr/>
        </p:nvSpPr>
        <p:spPr>
          <a:xfrm>
            <a:off x="402772" y="4604657"/>
            <a:ext cx="1959429" cy="127362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dirty="0"/>
          </a:p>
        </p:txBody>
      </p:sp>
      <p:sp>
        <p:nvSpPr>
          <p:cNvPr id="8" name="Ovale 7">
            <a:extLst>
              <a:ext uri="{FF2B5EF4-FFF2-40B4-BE49-F238E27FC236}">
                <a16:creationId xmlns:a16="http://schemas.microsoft.com/office/drawing/2014/main" id="{07DA491D-E8FF-6277-1540-B1A102724CFB}"/>
              </a:ext>
            </a:extLst>
          </p:cNvPr>
          <p:cNvSpPr/>
          <p:nvPr/>
        </p:nvSpPr>
        <p:spPr>
          <a:xfrm>
            <a:off x="3217456" y="5202669"/>
            <a:ext cx="1959429" cy="127362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dirty="0"/>
          </a:p>
        </p:txBody>
      </p:sp>
      <p:sp>
        <p:nvSpPr>
          <p:cNvPr id="9" name="Ovale 8">
            <a:extLst>
              <a:ext uri="{FF2B5EF4-FFF2-40B4-BE49-F238E27FC236}">
                <a16:creationId xmlns:a16="http://schemas.microsoft.com/office/drawing/2014/main" id="{CEF66508-B80E-1769-4D36-DD445E185E76}"/>
              </a:ext>
            </a:extLst>
          </p:cNvPr>
          <p:cNvSpPr/>
          <p:nvPr/>
        </p:nvSpPr>
        <p:spPr>
          <a:xfrm>
            <a:off x="9160327" y="4762500"/>
            <a:ext cx="1959429" cy="127362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dirty="0"/>
          </a:p>
        </p:txBody>
      </p:sp>
      <p:cxnSp>
        <p:nvCxnSpPr>
          <p:cNvPr id="11" name="Connettore 2 10">
            <a:extLst>
              <a:ext uri="{FF2B5EF4-FFF2-40B4-BE49-F238E27FC236}">
                <a16:creationId xmlns:a16="http://schemas.microsoft.com/office/drawing/2014/main" id="{AD1EC9B1-25C8-92BF-4D8F-14DD69C5E659}"/>
              </a:ext>
            </a:extLst>
          </p:cNvPr>
          <p:cNvCxnSpPr>
            <a:cxnSpLocks/>
            <a:stCxn id="3" idx="1"/>
          </p:cNvCxnSpPr>
          <p:nvPr/>
        </p:nvCxnSpPr>
        <p:spPr>
          <a:xfrm flipH="1">
            <a:off x="2362201" y="3853543"/>
            <a:ext cx="2394855" cy="908957"/>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Connettore 2 12">
            <a:extLst>
              <a:ext uri="{FF2B5EF4-FFF2-40B4-BE49-F238E27FC236}">
                <a16:creationId xmlns:a16="http://schemas.microsoft.com/office/drawing/2014/main" id="{08F41C4A-9C18-1FCE-0223-80F101DD54B6}"/>
              </a:ext>
            </a:extLst>
          </p:cNvPr>
          <p:cNvCxnSpPr>
            <a:cxnSpLocks/>
          </p:cNvCxnSpPr>
          <p:nvPr/>
        </p:nvCxnSpPr>
        <p:spPr>
          <a:xfrm>
            <a:off x="7021285" y="3710695"/>
            <a:ext cx="2394855" cy="1051805"/>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Connettore 2 16">
            <a:extLst>
              <a:ext uri="{FF2B5EF4-FFF2-40B4-BE49-F238E27FC236}">
                <a16:creationId xmlns:a16="http://schemas.microsoft.com/office/drawing/2014/main" id="{CB84285A-51A6-D220-306C-C5411B3F70D8}"/>
              </a:ext>
            </a:extLst>
          </p:cNvPr>
          <p:cNvCxnSpPr>
            <a:cxnSpLocks/>
          </p:cNvCxnSpPr>
          <p:nvPr/>
        </p:nvCxnSpPr>
        <p:spPr>
          <a:xfrm flipH="1">
            <a:off x="4763891" y="4452257"/>
            <a:ext cx="1083065" cy="762554"/>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CasellaDiTesto 20">
            <a:extLst>
              <a:ext uri="{FF2B5EF4-FFF2-40B4-BE49-F238E27FC236}">
                <a16:creationId xmlns:a16="http://schemas.microsoft.com/office/drawing/2014/main" id="{A327D491-5E3D-7D87-78F8-D3AA95CEE88B}"/>
              </a:ext>
            </a:extLst>
          </p:cNvPr>
          <p:cNvSpPr txBox="1"/>
          <p:nvPr/>
        </p:nvSpPr>
        <p:spPr>
          <a:xfrm>
            <a:off x="805543" y="4931229"/>
            <a:ext cx="1153886" cy="461665"/>
          </a:xfrm>
          <a:prstGeom prst="rect">
            <a:avLst/>
          </a:prstGeom>
          <a:noFill/>
        </p:spPr>
        <p:txBody>
          <a:bodyPr wrap="square" rtlCol="0">
            <a:spAutoFit/>
          </a:bodyPr>
          <a:lstStyle/>
          <a:p>
            <a:pPr algn="ctr"/>
            <a:r>
              <a:rPr lang="it-IT" sz="2400" dirty="0">
                <a:solidFill>
                  <a:schemeClr val="bg1"/>
                </a:solidFill>
                <a:latin typeface="Overlock" panose="020B0604020202020204"/>
              </a:rPr>
              <a:t>Action</a:t>
            </a:r>
          </a:p>
        </p:txBody>
      </p:sp>
      <p:sp>
        <p:nvSpPr>
          <p:cNvPr id="22" name="CasellaDiTesto 21">
            <a:extLst>
              <a:ext uri="{FF2B5EF4-FFF2-40B4-BE49-F238E27FC236}">
                <a16:creationId xmlns:a16="http://schemas.microsoft.com/office/drawing/2014/main" id="{75CAFC0B-F9B9-4FEB-2ABC-96F0A260FF12}"/>
              </a:ext>
            </a:extLst>
          </p:cNvPr>
          <p:cNvSpPr txBox="1"/>
          <p:nvPr/>
        </p:nvSpPr>
        <p:spPr>
          <a:xfrm>
            <a:off x="3610005" y="5608652"/>
            <a:ext cx="1153886" cy="461665"/>
          </a:xfrm>
          <a:prstGeom prst="rect">
            <a:avLst/>
          </a:prstGeom>
          <a:noFill/>
        </p:spPr>
        <p:txBody>
          <a:bodyPr wrap="square" rtlCol="0">
            <a:spAutoFit/>
          </a:bodyPr>
          <a:lstStyle/>
          <a:p>
            <a:pPr algn="ctr"/>
            <a:r>
              <a:rPr lang="it-IT" sz="2400" dirty="0">
                <a:solidFill>
                  <a:schemeClr val="bg1"/>
                </a:solidFill>
                <a:latin typeface="Overlock" panose="020B0604020202020204"/>
              </a:rPr>
              <a:t>Tools</a:t>
            </a:r>
          </a:p>
        </p:txBody>
      </p:sp>
      <p:sp>
        <p:nvSpPr>
          <p:cNvPr id="23" name="CasellaDiTesto 22">
            <a:extLst>
              <a:ext uri="{FF2B5EF4-FFF2-40B4-BE49-F238E27FC236}">
                <a16:creationId xmlns:a16="http://schemas.microsoft.com/office/drawing/2014/main" id="{74B1DDEF-3B7B-6C24-7275-517FF8AEEEA4}"/>
              </a:ext>
            </a:extLst>
          </p:cNvPr>
          <p:cNvSpPr txBox="1"/>
          <p:nvPr/>
        </p:nvSpPr>
        <p:spPr>
          <a:xfrm>
            <a:off x="9339940" y="5162061"/>
            <a:ext cx="1681845" cy="461665"/>
          </a:xfrm>
          <a:prstGeom prst="rect">
            <a:avLst/>
          </a:prstGeom>
          <a:noFill/>
        </p:spPr>
        <p:txBody>
          <a:bodyPr wrap="square" rtlCol="0">
            <a:spAutoFit/>
          </a:bodyPr>
          <a:lstStyle/>
          <a:p>
            <a:pPr algn="ctr"/>
            <a:r>
              <a:rPr lang="it-IT" sz="2400" dirty="0">
                <a:solidFill>
                  <a:schemeClr val="bg1"/>
                </a:solidFill>
                <a:latin typeface="Overlock" panose="020B0604020202020204"/>
              </a:rPr>
              <a:t>Knowledge</a:t>
            </a:r>
          </a:p>
        </p:txBody>
      </p:sp>
      <p:sp>
        <p:nvSpPr>
          <p:cNvPr id="7" name="Ovale 6">
            <a:extLst>
              <a:ext uri="{FF2B5EF4-FFF2-40B4-BE49-F238E27FC236}">
                <a16:creationId xmlns:a16="http://schemas.microsoft.com/office/drawing/2014/main" id="{6670AAD2-AA95-5EBF-2F9B-0A4CA82B5C2B}"/>
              </a:ext>
            </a:extLst>
          </p:cNvPr>
          <p:cNvSpPr/>
          <p:nvPr/>
        </p:nvSpPr>
        <p:spPr>
          <a:xfrm>
            <a:off x="6304614" y="5392893"/>
            <a:ext cx="1959429" cy="127362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076E1857-3BA2-EE7E-849F-C5689855FBA1}"/>
              </a:ext>
            </a:extLst>
          </p:cNvPr>
          <p:cNvSpPr txBox="1"/>
          <p:nvPr/>
        </p:nvSpPr>
        <p:spPr>
          <a:xfrm>
            <a:off x="6583498" y="5709833"/>
            <a:ext cx="1373594" cy="461665"/>
          </a:xfrm>
          <a:prstGeom prst="rect">
            <a:avLst/>
          </a:prstGeom>
          <a:noFill/>
        </p:spPr>
        <p:txBody>
          <a:bodyPr wrap="square" rtlCol="0">
            <a:spAutoFit/>
          </a:bodyPr>
          <a:lstStyle/>
          <a:p>
            <a:pPr algn="ctr"/>
            <a:r>
              <a:rPr lang="it-IT" sz="2400" dirty="0">
                <a:solidFill>
                  <a:schemeClr val="bg1"/>
                </a:solidFill>
                <a:latin typeface="Overlock" panose="020B0604020202020204"/>
              </a:rPr>
              <a:t>Learning</a:t>
            </a:r>
          </a:p>
        </p:txBody>
      </p:sp>
      <p:cxnSp>
        <p:nvCxnSpPr>
          <p:cNvPr id="12" name="Connettore 2 11">
            <a:extLst>
              <a:ext uri="{FF2B5EF4-FFF2-40B4-BE49-F238E27FC236}">
                <a16:creationId xmlns:a16="http://schemas.microsoft.com/office/drawing/2014/main" id="{E12157EF-D9FA-1028-CF1B-035C62C81581}"/>
              </a:ext>
            </a:extLst>
          </p:cNvPr>
          <p:cNvCxnSpPr>
            <a:cxnSpLocks/>
          </p:cNvCxnSpPr>
          <p:nvPr/>
        </p:nvCxnSpPr>
        <p:spPr>
          <a:xfrm>
            <a:off x="6542313" y="4527123"/>
            <a:ext cx="582514" cy="86235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47932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8">
          <a:extLst>
            <a:ext uri="{FF2B5EF4-FFF2-40B4-BE49-F238E27FC236}">
              <a16:creationId xmlns:a16="http://schemas.microsoft.com/office/drawing/2014/main" id="{88CD69FA-F6F3-B2BE-C66E-145DBFA0911D}"/>
            </a:ext>
          </a:extLst>
        </p:cNvPr>
        <p:cNvGrpSpPr/>
        <p:nvPr/>
      </p:nvGrpSpPr>
      <p:grpSpPr>
        <a:xfrm>
          <a:off x="0" y="0"/>
          <a:ext cx="0" cy="0"/>
          <a:chOff x="0" y="0"/>
          <a:chExt cx="0" cy="0"/>
        </a:xfrm>
      </p:grpSpPr>
      <p:sp>
        <p:nvSpPr>
          <p:cNvPr id="189" name="Google Shape;189;g35d9b2fd2a7_0_0">
            <a:extLst>
              <a:ext uri="{FF2B5EF4-FFF2-40B4-BE49-F238E27FC236}">
                <a16:creationId xmlns:a16="http://schemas.microsoft.com/office/drawing/2014/main" id="{4A5DC629-AE29-9A5A-5929-41B94A5F9A2E}"/>
              </a:ext>
            </a:extLst>
          </p:cNvPr>
          <p:cNvSpPr txBox="1"/>
          <p:nvPr/>
        </p:nvSpPr>
        <p:spPr>
          <a:xfrm>
            <a:off x="1970314" y="1433488"/>
            <a:ext cx="8421632" cy="26776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3600" dirty="0" err="1">
                <a:solidFill>
                  <a:schemeClr val="lt1"/>
                </a:solidFill>
                <a:latin typeface="Overlock"/>
                <a:ea typeface="Overlock"/>
                <a:cs typeface="Overlock"/>
                <a:sym typeface="Overlock"/>
              </a:rPr>
              <a:t>Why</a:t>
            </a:r>
            <a:r>
              <a:rPr lang="it-IT" sz="3600" dirty="0">
                <a:solidFill>
                  <a:schemeClr val="lt1"/>
                </a:solidFill>
                <a:latin typeface="Overlock"/>
                <a:ea typeface="Overlock"/>
                <a:cs typeface="Overlock"/>
                <a:sym typeface="Overlock"/>
              </a:rPr>
              <a:t> AI Agents?</a:t>
            </a:r>
          </a:p>
          <a:p>
            <a:pPr marL="0" marR="0" lvl="0" indent="0" algn="ctr" rtl="0">
              <a:spcBef>
                <a:spcPts val="0"/>
              </a:spcBef>
              <a:spcAft>
                <a:spcPts val="0"/>
              </a:spcAft>
              <a:buNone/>
            </a:pPr>
            <a:endParaRPr lang="it-IT" sz="3600" dirty="0">
              <a:solidFill>
                <a:schemeClr val="bg1"/>
              </a:solidFill>
              <a:latin typeface="Overlock"/>
              <a:sym typeface="Overlock"/>
            </a:endParaRPr>
          </a:p>
          <a:p>
            <a:pPr marL="0" marR="0" lvl="0" indent="0" algn="ctr" rtl="0">
              <a:spcBef>
                <a:spcPts val="0"/>
              </a:spcBef>
              <a:spcAft>
                <a:spcPts val="0"/>
              </a:spcAft>
              <a:buNone/>
            </a:pPr>
            <a:r>
              <a:rPr lang="en-GB" sz="2400" b="1" dirty="0">
                <a:solidFill>
                  <a:schemeClr val="bg1"/>
                </a:solidFill>
                <a:effectLst/>
                <a:latin typeface="Overlock" panose="020B0604020202020204"/>
                <a:ea typeface="Aptos" panose="020B0004020202020204" pitchFamily="34" charset="0"/>
                <a:cs typeface="Times New Roman" panose="02020603050405020304" pitchFamily="18" charset="0"/>
              </a:rPr>
              <a:t>-&gt; Autonomously Perform Tasks</a:t>
            </a:r>
          </a:p>
          <a:p>
            <a:pPr marL="0" marR="0" lvl="0" indent="0" algn="ctr" rtl="0">
              <a:spcBef>
                <a:spcPts val="0"/>
              </a:spcBef>
              <a:spcAft>
                <a:spcPts val="0"/>
              </a:spcAft>
              <a:buNone/>
            </a:pPr>
            <a:r>
              <a:rPr lang="en-GB" sz="2400" b="1" dirty="0">
                <a:solidFill>
                  <a:schemeClr val="bg1"/>
                </a:solidFill>
                <a:effectLst/>
                <a:latin typeface="Overlock" panose="020B0604020202020204"/>
                <a:ea typeface="Aptos" panose="020B0004020202020204" pitchFamily="34" charset="0"/>
                <a:cs typeface="Times New Roman" panose="02020603050405020304" pitchFamily="18" charset="0"/>
              </a:rPr>
              <a:t>-&gt; Adapt and Learn</a:t>
            </a:r>
          </a:p>
          <a:p>
            <a:pPr marL="0" marR="0" lvl="0" indent="0" algn="ctr" rtl="0">
              <a:spcBef>
                <a:spcPts val="0"/>
              </a:spcBef>
              <a:spcAft>
                <a:spcPts val="0"/>
              </a:spcAft>
              <a:buNone/>
            </a:pPr>
            <a:r>
              <a:rPr lang="en-GB" sz="2400" b="1" dirty="0">
                <a:solidFill>
                  <a:schemeClr val="bg1"/>
                </a:solidFill>
                <a:effectLst/>
                <a:latin typeface="Overlock" panose="020B0604020202020204"/>
                <a:ea typeface="Aptos" panose="020B0004020202020204" pitchFamily="34" charset="0"/>
                <a:cs typeface="Times New Roman" panose="02020603050405020304" pitchFamily="18" charset="0"/>
              </a:rPr>
              <a:t>-&gt; Increase Productivity and Efficiency</a:t>
            </a:r>
            <a:endParaRPr sz="2400" dirty="0">
              <a:solidFill>
                <a:schemeClr val="bg1"/>
              </a:solidFill>
              <a:latin typeface="Overlock" panose="020B0604020202020204"/>
            </a:endParaRPr>
          </a:p>
          <a:p>
            <a:pPr marL="0" marR="0" lvl="0" indent="0" algn="ctr" rtl="0">
              <a:spcBef>
                <a:spcPts val="0"/>
              </a:spcBef>
              <a:spcAft>
                <a:spcPts val="0"/>
              </a:spcAft>
              <a:buNone/>
            </a:pPr>
            <a:r>
              <a:rPr lang="en-GB" sz="2400" b="1" dirty="0">
                <a:solidFill>
                  <a:schemeClr val="bg1"/>
                </a:solidFill>
                <a:effectLst/>
                <a:latin typeface="Overlock" panose="020B0604020202020204"/>
                <a:ea typeface="Aptos" panose="020B0004020202020204" pitchFamily="34" charset="0"/>
                <a:cs typeface="Times New Roman" panose="02020603050405020304" pitchFamily="18" charset="0"/>
              </a:rPr>
              <a:t>-&gt; Enable Personalisation and Scalability</a:t>
            </a:r>
            <a:endParaRPr sz="2400" dirty="0">
              <a:solidFill>
                <a:schemeClr val="bg1"/>
              </a:solidFill>
              <a:latin typeface="Overlock" panose="020B0604020202020204"/>
              <a:ea typeface="Overlock" panose="020B0604020202020204"/>
              <a:cs typeface="Overlock" panose="020B0604020202020204"/>
              <a:sym typeface="Overlock"/>
            </a:endParaRPr>
          </a:p>
        </p:txBody>
      </p:sp>
      <p:sp>
        <p:nvSpPr>
          <p:cNvPr id="2" name="Ovale 1">
            <a:extLst>
              <a:ext uri="{FF2B5EF4-FFF2-40B4-BE49-F238E27FC236}">
                <a16:creationId xmlns:a16="http://schemas.microsoft.com/office/drawing/2014/main" id="{DABB3B08-86E4-2589-B5F7-999E78F9EA9D}"/>
              </a:ext>
            </a:extLst>
          </p:cNvPr>
          <p:cNvSpPr/>
          <p:nvPr/>
        </p:nvSpPr>
        <p:spPr>
          <a:xfrm>
            <a:off x="2376511" y="103224"/>
            <a:ext cx="2677886" cy="15231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E622F337-9359-AE2E-B434-D75D6C39CB68}"/>
              </a:ext>
            </a:extLst>
          </p:cNvPr>
          <p:cNvSpPr txBox="1"/>
          <p:nvPr/>
        </p:nvSpPr>
        <p:spPr>
          <a:xfrm>
            <a:off x="2926239" y="595910"/>
            <a:ext cx="1578429" cy="461665"/>
          </a:xfrm>
          <a:prstGeom prst="rect">
            <a:avLst/>
          </a:prstGeom>
          <a:noFill/>
        </p:spPr>
        <p:txBody>
          <a:bodyPr wrap="square" rtlCol="0">
            <a:spAutoFit/>
          </a:bodyPr>
          <a:lstStyle/>
          <a:p>
            <a:pPr algn="ctr"/>
            <a:r>
              <a:rPr lang="it-IT" sz="2400" dirty="0" err="1">
                <a:solidFill>
                  <a:schemeClr val="bg1"/>
                </a:solidFill>
                <a:latin typeface="Overlock" panose="020B0604020202020204"/>
              </a:rPr>
              <a:t>Reasoning</a:t>
            </a:r>
            <a:endParaRPr lang="it-IT" sz="2400" dirty="0">
              <a:solidFill>
                <a:schemeClr val="bg1"/>
              </a:solidFill>
              <a:latin typeface="Overlock" panose="020B0604020202020204"/>
            </a:endParaRPr>
          </a:p>
        </p:txBody>
      </p:sp>
      <p:sp>
        <p:nvSpPr>
          <p:cNvPr id="4" name="Ovale 3">
            <a:extLst>
              <a:ext uri="{FF2B5EF4-FFF2-40B4-BE49-F238E27FC236}">
                <a16:creationId xmlns:a16="http://schemas.microsoft.com/office/drawing/2014/main" id="{976F04BD-A7A8-4835-053D-747CD53FC59F}"/>
              </a:ext>
            </a:extLst>
          </p:cNvPr>
          <p:cNvSpPr/>
          <p:nvPr/>
        </p:nvSpPr>
        <p:spPr>
          <a:xfrm>
            <a:off x="8924047" y="2446789"/>
            <a:ext cx="2677886" cy="15231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5D125EE4-BB80-F54A-45F7-E31CBCEFF9C9}"/>
              </a:ext>
            </a:extLst>
          </p:cNvPr>
          <p:cNvSpPr txBox="1"/>
          <p:nvPr/>
        </p:nvSpPr>
        <p:spPr>
          <a:xfrm>
            <a:off x="9418510" y="2977544"/>
            <a:ext cx="1578429" cy="461665"/>
          </a:xfrm>
          <a:prstGeom prst="rect">
            <a:avLst/>
          </a:prstGeom>
          <a:noFill/>
        </p:spPr>
        <p:txBody>
          <a:bodyPr wrap="square" rtlCol="0">
            <a:spAutoFit/>
          </a:bodyPr>
          <a:lstStyle/>
          <a:p>
            <a:pPr algn="ctr"/>
            <a:r>
              <a:rPr lang="it-IT" sz="2400" dirty="0" err="1">
                <a:solidFill>
                  <a:schemeClr val="bg1"/>
                </a:solidFill>
                <a:latin typeface="Overlock" panose="020B0604020202020204"/>
              </a:rPr>
              <a:t>Acting</a:t>
            </a:r>
            <a:endParaRPr lang="it-IT" sz="2400" dirty="0">
              <a:solidFill>
                <a:schemeClr val="bg1"/>
              </a:solidFill>
              <a:latin typeface="Overlock" panose="020B0604020202020204"/>
            </a:endParaRPr>
          </a:p>
        </p:txBody>
      </p:sp>
      <p:sp>
        <p:nvSpPr>
          <p:cNvPr id="7" name="Ovale 6">
            <a:extLst>
              <a:ext uri="{FF2B5EF4-FFF2-40B4-BE49-F238E27FC236}">
                <a16:creationId xmlns:a16="http://schemas.microsoft.com/office/drawing/2014/main" id="{7DDB57BA-2852-E752-DE20-7B0930352F29}"/>
              </a:ext>
            </a:extLst>
          </p:cNvPr>
          <p:cNvSpPr/>
          <p:nvPr/>
        </p:nvSpPr>
        <p:spPr>
          <a:xfrm>
            <a:off x="590067" y="2951145"/>
            <a:ext cx="2677886" cy="15231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CBDB3937-7685-BD41-2D92-9C82145D4619}"/>
              </a:ext>
            </a:extLst>
          </p:cNvPr>
          <p:cNvSpPr txBox="1"/>
          <p:nvPr/>
        </p:nvSpPr>
        <p:spPr>
          <a:xfrm>
            <a:off x="1139795" y="3508300"/>
            <a:ext cx="1578429" cy="461665"/>
          </a:xfrm>
          <a:prstGeom prst="rect">
            <a:avLst/>
          </a:prstGeom>
          <a:noFill/>
        </p:spPr>
        <p:txBody>
          <a:bodyPr wrap="square" rtlCol="0">
            <a:spAutoFit/>
          </a:bodyPr>
          <a:lstStyle/>
          <a:p>
            <a:pPr algn="ctr"/>
            <a:r>
              <a:rPr lang="it-IT" sz="2400" dirty="0" err="1">
                <a:solidFill>
                  <a:schemeClr val="bg1"/>
                </a:solidFill>
                <a:latin typeface="Overlock" panose="020B0604020202020204"/>
              </a:rPr>
              <a:t>Observing</a:t>
            </a:r>
            <a:endParaRPr lang="it-IT" sz="2400" dirty="0">
              <a:solidFill>
                <a:schemeClr val="bg1"/>
              </a:solidFill>
              <a:latin typeface="Overlock" panose="020B0604020202020204"/>
            </a:endParaRPr>
          </a:p>
        </p:txBody>
      </p:sp>
      <p:sp>
        <p:nvSpPr>
          <p:cNvPr id="11" name="Ovale 10">
            <a:extLst>
              <a:ext uri="{FF2B5EF4-FFF2-40B4-BE49-F238E27FC236}">
                <a16:creationId xmlns:a16="http://schemas.microsoft.com/office/drawing/2014/main" id="{EFED31A4-21BC-5496-8AFC-F8F558113CBE}"/>
              </a:ext>
            </a:extLst>
          </p:cNvPr>
          <p:cNvSpPr/>
          <p:nvPr/>
        </p:nvSpPr>
        <p:spPr>
          <a:xfrm>
            <a:off x="7832968" y="150906"/>
            <a:ext cx="2677886" cy="15231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dirty="0"/>
          </a:p>
        </p:txBody>
      </p:sp>
      <p:sp>
        <p:nvSpPr>
          <p:cNvPr id="12" name="CasellaDiTesto 11">
            <a:extLst>
              <a:ext uri="{FF2B5EF4-FFF2-40B4-BE49-F238E27FC236}">
                <a16:creationId xmlns:a16="http://schemas.microsoft.com/office/drawing/2014/main" id="{84E2DCCB-8A1A-63CB-EF25-632E684AFCD2}"/>
              </a:ext>
            </a:extLst>
          </p:cNvPr>
          <p:cNvSpPr txBox="1"/>
          <p:nvPr/>
        </p:nvSpPr>
        <p:spPr>
          <a:xfrm>
            <a:off x="8457073" y="681661"/>
            <a:ext cx="1913101" cy="461665"/>
          </a:xfrm>
          <a:prstGeom prst="rect">
            <a:avLst/>
          </a:prstGeom>
          <a:noFill/>
        </p:spPr>
        <p:txBody>
          <a:bodyPr wrap="square" rtlCol="0">
            <a:spAutoFit/>
          </a:bodyPr>
          <a:lstStyle/>
          <a:p>
            <a:pPr algn="ctr"/>
            <a:r>
              <a:rPr lang="it-IT" sz="2400" dirty="0" err="1">
                <a:solidFill>
                  <a:schemeClr val="bg1"/>
                </a:solidFill>
                <a:latin typeface="Overlock" panose="020B0604020202020204"/>
              </a:rPr>
              <a:t>Collaborating</a:t>
            </a:r>
            <a:endParaRPr lang="it-IT" sz="2400" dirty="0">
              <a:solidFill>
                <a:schemeClr val="bg1"/>
              </a:solidFill>
              <a:latin typeface="Overlock" panose="020B0604020202020204"/>
            </a:endParaRPr>
          </a:p>
        </p:txBody>
      </p:sp>
      <p:sp>
        <p:nvSpPr>
          <p:cNvPr id="13" name="Ovale 12">
            <a:extLst>
              <a:ext uri="{FF2B5EF4-FFF2-40B4-BE49-F238E27FC236}">
                <a16:creationId xmlns:a16="http://schemas.microsoft.com/office/drawing/2014/main" id="{67E47288-DE1A-FBEE-2AA9-9EDE6D8A33AD}"/>
              </a:ext>
            </a:extLst>
          </p:cNvPr>
          <p:cNvSpPr/>
          <p:nvPr/>
        </p:nvSpPr>
        <p:spPr>
          <a:xfrm>
            <a:off x="6735737" y="4840851"/>
            <a:ext cx="2677886" cy="15231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dirty="0"/>
          </a:p>
        </p:txBody>
      </p:sp>
      <p:sp>
        <p:nvSpPr>
          <p:cNvPr id="14" name="CasellaDiTesto 13">
            <a:extLst>
              <a:ext uri="{FF2B5EF4-FFF2-40B4-BE49-F238E27FC236}">
                <a16:creationId xmlns:a16="http://schemas.microsoft.com/office/drawing/2014/main" id="{8BC3D01F-4222-387C-71D5-DC9AA3914A8D}"/>
              </a:ext>
            </a:extLst>
          </p:cNvPr>
          <p:cNvSpPr txBox="1"/>
          <p:nvPr/>
        </p:nvSpPr>
        <p:spPr>
          <a:xfrm>
            <a:off x="7285465" y="5362774"/>
            <a:ext cx="1578429" cy="461665"/>
          </a:xfrm>
          <a:prstGeom prst="rect">
            <a:avLst/>
          </a:prstGeom>
          <a:noFill/>
        </p:spPr>
        <p:txBody>
          <a:bodyPr wrap="square" rtlCol="0">
            <a:spAutoFit/>
          </a:bodyPr>
          <a:lstStyle/>
          <a:p>
            <a:pPr algn="ctr"/>
            <a:r>
              <a:rPr lang="it-IT" sz="2400" dirty="0">
                <a:solidFill>
                  <a:schemeClr val="bg1"/>
                </a:solidFill>
                <a:latin typeface="Overlock" panose="020B0604020202020204"/>
              </a:rPr>
              <a:t>Planning</a:t>
            </a:r>
          </a:p>
        </p:txBody>
      </p:sp>
      <p:sp>
        <p:nvSpPr>
          <p:cNvPr id="15" name="Ovale 14">
            <a:extLst>
              <a:ext uri="{FF2B5EF4-FFF2-40B4-BE49-F238E27FC236}">
                <a16:creationId xmlns:a16="http://schemas.microsoft.com/office/drawing/2014/main" id="{9BF24C05-5DB8-A1D3-138C-32BA9C99E3EB}"/>
              </a:ext>
            </a:extLst>
          </p:cNvPr>
          <p:cNvSpPr/>
          <p:nvPr/>
        </p:nvSpPr>
        <p:spPr>
          <a:xfrm>
            <a:off x="1681146" y="4832020"/>
            <a:ext cx="2677886" cy="15231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dirty="0"/>
          </a:p>
        </p:txBody>
      </p:sp>
      <p:sp>
        <p:nvSpPr>
          <p:cNvPr id="16" name="CasellaDiTesto 15">
            <a:extLst>
              <a:ext uri="{FF2B5EF4-FFF2-40B4-BE49-F238E27FC236}">
                <a16:creationId xmlns:a16="http://schemas.microsoft.com/office/drawing/2014/main" id="{BEAAFE64-7BA7-5D9C-9689-94E225F9ACA2}"/>
              </a:ext>
            </a:extLst>
          </p:cNvPr>
          <p:cNvSpPr txBox="1"/>
          <p:nvPr/>
        </p:nvSpPr>
        <p:spPr>
          <a:xfrm>
            <a:off x="2164380" y="5362775"/>
            <a:ext cx="1775069" cy="461665"/>
          </a:xfrm>
          <a:prstGeom prst="rect">
            <a:avLst/>
          </a:prstGeom>
          <a:noFill/>
        </p:spPr>
        <p:txBody>
          <a:bodyPr wrap="square" rtlCol="0">
            <a:spAutoFit/>
          </a:bodyPr>
          <a:lstStyle/>
          <a:p>
            <a:pPr algn="ctr"/>
            <a:r>
              <a:rPr lang="it-IT" sz="2400" dirty="0">
                <a:solidFill>
                  <a:schemeClr val="bg1"/>
                </a:solidFill>
                <a:latin typeface="Overlock" panose="020B0604020202020204"/>
              </a:rPr>
              <a:t>Self-</a:t>
            </a:r>
            <a:r>
              <a:rPr lang="it-IT" sz="2400" dirty="0" err="1">
                <a:solidFill>
                  <a:schemeClr val="bg1"/>
                </a:solidFill>
                <a:latin typeface="Overlock" panose="020B0604020202020204"/>
              </a:rPr>
              <a:t>Refining</a:t>
            </a:r>
            <a:endParaRPr lang="it-IT" sz="2400" dirty="0">
              <a:solidFill>
                <a:schemeClr val="bg1"/>
              </a:solidFill>
              <a:latin typeface="Overlock" panose="020B0604020202020204"/>
            </a:endParaRPr>
          </a:p>
        </p:txBody>
      </p:sp>
    </p:spTree>
    <p:extLst>
      <p:ext uri="{BB962C8B-B14F-4D97-AF65-F5344CB8AC3E}">
        <p14:creationId xmlns:p14="http://schemas.microsoft.com/office/powerpoint/2010/main" val="3502231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8">
          <a:extLst>
            <a:ext uri="{FF2B5EF4-FFF2-40B4-BE49-F238E27FC236}">
              <a16:creationId xmlns:a16="http://schemas.microsoft.com/office/drawing/2014/main" id="{665DADBD-B60A-AF1F-D2BC-91C998AFE13C}"/>
            </a:ext>
          </a:extLst>
        </p:cNvPr>
        <p:cNvGrpSpPr/>
        <p:nvPr/>
      </p:nvGrpSpPr>
      <p:grpSpPr>
        <a:xfrm>
          <a:off x="0" y="0"/>
          <a:ext cx="0" cy="0"/>
          <a:chOff x="0" y="0"/>
          <a:chExt cx="0" cy="0"/>
        </a:xfrm>
      </p:grpSpPr>
      <p:sp useBgFill="1">
        <p:nvSpPr>
          <p:cNvPr id="194" name="Rectangle 193">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Rectangle 201">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Google Shape;189;g35d9b2fd2a7_0_0">
            <a:extLst>
              <a:ext uri="{FF2B5EF4-FFF2-40B4-BE49-F238E27FC236}">
                <a16:creationId xmlns:a16="http://schemas.microsoft.com/office/drawing/2014/main" id="{5129713E-F9F5-3EE3-8F03-F10D04A947D5}"/>
              </a:ext>
            </a:extLst>
          </p:cNvPr>
          <p:cNvSpPr txBox="1"/>
          <p:nvPr/>
        </p:nvSpPr>
        <p:spPr>
          <a:xfrm>
            <a:off x="826396" y="586855"/>
            <a:ext cx="4230100" cy="3387497"/>
          </a:xfrm>
          <a:prstGeom prst="rect">
            <a:avLst/>
          </a:prstGeom>
        </p:spPr>
        <p:txBody>
          <a:bodyPr spcFirstLastPara="1" vert="horz" lIns="91440" tIns="45720" rIns="91440" bIns="45720" rtlCol="0" anchor="b" anchorCtr="0">
            <a:normAutofit/>
          </a:bodyPr>
          <a:lstStyle/>
          <a:p>
            <a:pPr marL="0" marR="0" lvl="0" indent="0" algn="r">
              <a:lnSpc>
                <a:spcPct val="90000"/>
              </a:lnSpc>
              <a:spcBef>
                <a:spcPct val="0"/>
              </a:spcBef>
              <a:spcAft>
                <a:spcPts val="600"/>
              </a:spcAft>
            </a:pPr>
            <a:r>
              <a:rPr lang="en-US" sz="4000" b="1" kern="1200" dirty="0" err="1">
                <a:solidFill>
                  <a:srgbClr val="FFFFFF"/>
                </a:solidFill>
                <a:latin typeface="+mj-lt"/>
                <a:ea typeface="+mj-ea"/>
                <a:cs typeface="+mj-cs"/>
                <a:sym typeface="Overlock"/>
              </a:rPr>
              <a:t>pyautogen</a:t>
            </a:r>
            <a:r>
              <a:rPr lang="en-US" sz="4000" b="1" kern="1200" dirty="0">
                <a:solidFill>
                  <a:srgbClr val="FFFFFF"/>
                </a:solidFill>
                <a:latin typeface="+mj-lt"/>
                <a:ea typeface="+mj-ea"/>
                <a:cs typeface="+mj-cs"/>
                <a:sym typeface="Overlock"/>
              </a:rPr>
              <a:t> framework for AI </a:t>
            </a:r>
            <a:r>
              <a:rPr lang="en-US" sz="4000" b="1" dirty="0">
                <a:solidFill>
                  <a:srgbClr val="FFFFFF"/>
                </a:solidFill>
                <a:latin typeface="+mj-lt"/>
                <a:ea typeface="+mj-ea"/>
                <a:cs typeface="+mj-cs"/>
                <a:sym typeface="Overlock"/>
              </a:rPr>
              <a:t>A</a:t>
            </a:r>
            <a:r>
              <a:rPr lang="en-US" sz="4000" b="1" kern="1200" dirty="0">
                <a:solidFill>
                  <a:srgbClr val="FFFFFF"/>
                </a:solidFill>
                <a:latin typeface="+mj-lt"/>
                <a:ea typeface="+mj-ea"/>
                <a:cs typeface="+mj-cs"/>
                <a:sym typeface="Overlock"/>
              </a:rPr>
              <a:t>gents development</a:t>
            </a:r>
          </a:p>
          <a:p>
            <a:pPr marL="0" marR="0" lvl="0" indent="0" algn="r">
              <a:lnSpc>
                <a:spcPct val="90000"/>
              </a:lnSpc>
              <a:spcBef>
                <a:spcPct val="0"/>
              </a:spcBef>
              <a:spcAft>
                <a:spcPts val="600"/>
              </a:spcAft>
            </a:pPr>
            <a:endParaRPr lang="en-US" sz="4000" kern="1200" dirty="0">
              <a:solidFill>
                <a:srgbClr val="FFFFFF"/>
              </a:solidFill>
              <a:latin typeface="+mj-lt"/>
              <a:ea typeface="+mj-ea"/>
              <a:cs typeface="+mj-cs"/>
            </a:endParaRPr>
          </a:p>
          <a:p>
            <a:pPr marL="0" marR="0" lvl="0" indent="0" algn="r">
              <a:lnSpc>
                <a:spcPct val="90000"/>
              </a:lnSpc>
              <a:spcBef>
                <a:spcPct val="0"/>
              </a:spcBef>
              <a:spcAft>
                <a:spcPts val="600"/>
              </a:spcAft>
            </a:pPr>
            <a:endParaRPr lang="en-US" sz="4000" kern="1200" dirty="0">
              <a:solidFill>
                <a:srgbClr val="FFFFFF"/>
              </a:solidFill>
              <a:latin typeface="+mj-lt"/>
              <a:ea typeface="+mj-ea"/>
              <a:cs typeface="+mj-cs"/>
              <a:sym typeface="Overlock"/>
            </a:endParaRPr>
          </a:p>
        </p:txBody>
      </p:sp>
      <p:sp>
        <p:nvSpPr>
          <p:cNvPr id="2" name="CasellaDiTesto 1">
            <a:extLst>
              <a:ext uri="{FF2B5EF4-FFF2-40B4-BE49-F238E27FC236}">
                <a16:creationId xmlns:a16="http://schemas.microsoft.com/office/drawing/2014/main" id="{0DDCF23F-7C22-54F4-9C1E-F7EDFC3DBF52}"/>
              </a:ext>
            </a:extLst>
          </p:cNvPr>
          <p:cNvSpPr txBox="1"/>
          <p:nvPr/>
        </p:nvSpPr>
        <p:spPr>
          <a:xfrm>
            <a:off x="6503158" y="649480"/>
            <a:ext cx="4862447" cy="5546047"/>
          </a:xfrm>
          <a:prstGeom prst="rect">
            <a:avLst/>
          </a:prstGeom>
        </p:spPr>
        <p:txBody>
          <a:bodyPr vert="horz" lIns="91440" tIns="45720" rIns="91440" bIns="45720" rtlCol="0" anchor="ctr">
            <a:normAutofit/>
          </a:bodyPr>
          <a:lstStyle/>
          <a:p>
            <a:pPr marL="342900" indent="-342900">
              <a:lnSpc>
                <a:spcPct val="90000"/>
              </a:lnSpc>
              <a:spcAft>
                <a:spcPts val="600"/>
              </a:spcAft>
              <a:buFont typeface="Arial" panose="020B0604020202020204" pitchFamily="34" charset="0"/>
              <a:buChar char="•"/>
            </a:pPr>
            <a:r>
              <a:rPr lang="en-US" sz="2000" dirty="0" err="1"/>
              <a:t>AutoGen</a:t>
            </a:r>
            <a:r>
              <a:rPr lang="en-US" sz="2000" dirty="0"/>
              <a:t> (</a:t>
            </a:r>
            <a:r>
              <a:rPr lang="en-US" sz="2000" dirty="0" err="1"/>
              <a:t>pyautogen</a:t>
            </a:r>
            <a:r>
              <a:rPr lang="en-US" sz="2000" dirty="0"/>
              <a:t>), now as AG2, is an open-source programming framework originally developed by Microsoft. It is designed for building AI agents and facilitating sophisticated cooperation among multiple agents to solve complex tasks</a:t>
            </a:r>
            <a:r>
              <a:rPr lang="en-US" sz="2000" dirty="0">
                <a:effectLst/>
              </a:rPr>
              <a:t>.</a:t>
            </a:r>
          </a:p>
        </p:txBody>
      </p:sp>
      <p:pic>
        <p:nvPicPr>
          <p:cNvPr id="5" name="Picture 10">
            <a:extLst>
              <a:ext uri="{FF2B5EF4-FFF2-40B4-BE49-F238E27FC236}">
                <a16:creationId xmlns:a16="http://schemas.microsoft.com/office/drawing/2014/main" id="{36767793-F289-409F-80EC-55F95AEE3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083" y="2813656"/>
            <a:ext cx="3048002" cy="3048002"/>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34EE7A4A-4236-6EF7-7ADF-78CA91388DFF}"/>
              </a:ext>
            </a:extLst>
          </p:cNvPr>
          <p:cNvSpPr txBox="1"/>
          <p:nvPr/>
        </p:nvSpPr>
        <p:spPr>
          <a:xfrm>
            <a:off x="1809750" y="6142032"/>
            <a:ext cx="3540660" cy="461665"/>
          </a:xfrm>
          <a:prstGeom prst="rect">
            <a:avLst/>
          </a:prstGeom>
          <a:noFill/>
        </p:spPr>
        <p:txBody>
          <a:bodyPr wrap="square">
            <a:spAutoFit/>
          </a:bodyPr>
          <a:lstStyle/>
          <a:p>
            <a:r>
              <a:rPr lang="it-IT" sz="1200" dirty="0">
                <a:solidFill>
                  <a:schemeClr val="bg1"/>
                </a:solidFill>
              </a:rPr>
              <a:t>https://deepai.org/machine-learning-model/text2img</a:t>
            </a:r>
            <a:endParaRPr lang="it-IT" sz="1200" dirty="0"/>
          </a:p>
        </p:txBody>
      </p:sp>
    </p:spTree>
    <p:extLst>
      <p:ext uri="{BB962C8B-B14F-4D97-AF65-F5344CB8AC3E}">
        <p14:creationId xmlns:p14="http://schemas.microsoft.com/office/powerpoint/2010/main" val="3198845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3"/>
        <p:cNvGrpSpPr/>
        <p:nvPr/>
      </p:nvGrpSpPr>
      <p:grpSpPr>
        <a:xfrm>
          <a:off x="0" y="0"/>
          <a:ext cx="0" cy="0"/>
          <a:chOff x="0" y="0"/>
          <a:chExt cx="0" cy="0"/>
        </a:xfrm>
      </p:grpSpPr>
      <p:sp>
        <p:nvSpPr>
          <p:cNvPr id="104" name="Google Shape;104;p3"/>
          <p:cNvSpPr txBox="1"/>
          <p:nvPr/>
        </p:nvSpPr>
        <p:spPr>
          <a:xfrm>
            <a:off x="2534428" y="304800"/>
            <a:ext cx="4136960" cy="13849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600" dirty="0" err="1">
                <a:solidFill>
                  <a:schemeClr val="lt1"/>
                </a:solidFill>
                <a:latin typeface="Overlock"/>
                <a:ea typeface="Overlock"/>
                <a:cs typeface="Overlock"/>
                <a:sym typeface="Overlock"/>
              </a:rPr>
              <a:t>MySelf</a:t>
            </a:r>
            <a:r>
              <a:rPr lang="it-IT" sz="3600" dirty="0">
                <a:solidFill>
                  <a:schemeClr val="lt1"/>
                </a:solidFill>
                <a:latin typeface="Overlock"/>
                <a:ea typeface="Overlock"/>
                <a:cs typeface="Overlock"/>
                <a:sym typeface="Overlock"/>
              </a:rPr>
              <a:t>:</a:t>
            </a:r>
            <a:endParaRPr dirty="0"/>
          </a:p>
          <a:p>
            <a:pPr marL="0" marR="0" lvl="0" indent="0" algn="l" rtl="0">
              <a:spcBef>
                <a:spcPts val="0"/>
              </a:spcBef>
              <a:spcAft>
                <a:spcPts val="0"/>
              </a:spcAft>
              <a:buNone/>
            </a:pPr>
            <a:r>
              <a:rPr lang="it-IT" sz="2400" dirty="0" err="1">
                <a:solidFill>
                  <a:schemeClr val="lt1"/>
                </a:solidFill>
                <a:latin typeface="Overlock"/>
                <a:ea typeface="Overlock"/>
                <a:cs typeface="Overlock"/>
                <a:sym typeface="Overlock"/>
              </a:rPr>
              <a:t>Actuary</a:t>
            </a:r>
            <a:r>
              <a:rPr lang="it-IT" sz="2400" dirty="0">
                <a:solidFill>
                  <a:schemeClr val="lt1"/>
                </a:solidFill>
                <a:latin typeface="Overlock"/>
                <a:ea typeface="Overlock"/>
                <a:cs typeface="Overlock"/>
                <a:sym typeface="Overlock"/>
              </a:rPr>
              <a:t> </a:t>
            </a:r>
            <a:r>
              <a:rPr lang="it-IT" sz="2400" dirty="0" err="1">
                <a:solidFill>
                  <a:schemeClr val="lt1"/>
                </a:solidFill>
                <a:latin typeface="Overlock"/>
                <a:ea typeface="Overlock"/>
                <a:cs typeface="Overlock"/>
                <a:sym typeface="Overlock"/>
              </a:rPr>
              <a:t>during</a:t>
            </a:r>
            <a:r>
              <a:rPr lang="it-IT" sz="2400" dirty="0">
                <a:solidFill>
                  <a:schemeClr val="lt1"/>
                </a:solidFill>
                <a:latin typeface="Overlock"/>
                <a:ea typeface="Overlock"/>
                <a:cs typeface="Overlock"/>
                <a:sym typeface="Overlock"/>
              </a:rPr>
              <a:t> the day &amp; </a:t>
            </a:r>
          </a:p>
          <a:p>
            <a:pPr marL="0" marR="0" lvl="0" indent="0" algn="l" rtl="0">
              <a:spcBef>
                <a:spcPts val="0"/>
              </a:spcBef>
              <a:spcAft>
                <a:spcPts val="0"/>
              </a:spcAft>
              <a:buNone/>
            </a:pPr>
            <a:r>
              <a:rPr lang="it-IT" sz="2400" dirty="0">
                <a:solidFill>
                  <a:schemeClr val="lt1"/>
                </a:solidFill>
                <a:latin typeface="Overlock"/>
                <a:ea typeface="Overlock"/>
                <a:cs typeface="Overlock"/>
                <a:sym typeface="Overlock"/>
              </a:rPr>
              <a:t>AI Scientist in the free time</a:t>
            </a:r>
            <a:endParaRPr sz="2400" dirty="0">
              <a:solidFill>
                <a:schemeClr val="lt1"/>
              </a:solidFill>
              <a:latin typeface="Overlock"/>
              <a:ea typeface="Overlock"/>
              <a:cs typeface="Overlock"/>
              <a:sym typeface="Overlock"/>
            </a:endParaRPr>
          </a:p>
        </p:txBody>
      </p:sp>
      <p:sp>
        <p:nvSpPr>
          <p:cNvPr id="105" name="Google Shape;105;p3"/>
          <p:cNvSpPr txBox="1"/>
          <p:nvPr/>
        </p:nvSpPr>
        <p:spPr>
          <a:xfrm>
            <a:off x="2593522" y="2363532"/>
            <a:ext cx="4018772" cy="13849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600" dirty="0">
                <a:solidFill>
                  <a:schemeClr val="lt1"/>
                </a:solidFill>
                <a:latin typeface="Overlock"/>
                <a:ea typeface="Overlock"/>
                <a:cs typeface="Overlock"/>
                <a:sym typeface="Overlock"/>
              </a:rPr>
              <a:t>Reach Me:</a:t>
            </a:r>
            <a:endParaRPr dirty="0"/>
          </a:p>
          <a:p>
            <a:pPr marL="0" marR="0" lvl="0" indent="0" algn="l" rtl="0">
              <a:spcBef>
                <a:spcPts val="0"/>
              </a:spcBef>
              <a:spcAft>
                <a:spcPts val="0"/>
              </a:spcAft>
              <a:buNone/>
            </a:pPr>
            <a:r>
              <a:rPr lang="it-IT" sz="2400" dirty="0" err="1">
                <a:solidFill>
                  <a:schemeClr val="bg1"/>
                </a:solidFill>
                <a:latin typeface="Overlock"/>
                <a:ea typeface="Overlock"/>
                <a:cs typeface="Overlock"/>
                <a:sym typeface="Overlock"/>
                <a:hlinkClick r:id="rId3">
                  <a:extLst>
                    <a:ext uri="{A12FA001-AC4F-418D-AE19-62706E023703}">
                      <ahyp:hlinkClr xmlns:ahyp="http://schemas.microsoft.com/office/drawing/2018/hyperlinkcolor" val="tx"/>
                    </a:ext>
                  </a:extLst>
                </a:hlinkClick>
              </a:rPr>
              <a:t>MyLinks</a:t>
            </a:r>
            <a:endParaRPr sz="2400" dirty="0">
              <a:solidFill>
                <a:schemeClr val="bg1"/>
              </a:solidFill>
              <a:latin typeface="Overlock"/>
              <a:ea typeface="Overlock"/>
              <a:cs typeface="Overlock"/>
              <a:sym typeface="Overlock"/>
            </a:endParaRPr>
          </a:p>
          <a:p>
            <a:pPr marL="0" marR="0" lvl="0" indent="0" algn="l" rtl="0">
              <a:spcBef>
                <a:spcPts val="0"/>
              </a:spcBef>
              <a:spcAft>
                <a:spcPts val="0"/>
              </a:spcAft>
              <a:buNone/>
            </a:pPr>
            <a:endParaRPr sz="2400" dirty="0">
              <a:solidFill>
                <a:schemeClr val="lt1"/>
              </a:solidFill>
              <a:latin typeface="Overlock"/>
              <a:ea typeface="Overlock"/>
              <a:cs typeface="Overlock"/>
              <a:sym typeface="Overlock"/>
            </a:endParaRPr>
          </a:p>
        </p:txBody>
      </p:sp>
      <p:sp>
        <p:nvSpPr>
          <p:cNvPr id="108" name="Google Shape;108;p3"/>
          <p:cNvSpPr/>
          <p:nvPr/>
        </p:nvSpPr>
        <p:spPr>
          <a:xfrm rot="16200000">
            <a:off x="3066859" y="3567288"/>
            <a:ext cx="561195" cy="352425"/>
          </a:xfrm>
          <a:prstGeom prst="leftArrow">
            <a:avLst>
              <a:gd name="adj1" fmla="val 50000"/>
              <a:gd name="adj2" fmla="val 50000"/>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10" name="Google Shape;110;p3"/>
          <p:cNvPicPr preferRelativeResize="0"/>
          <p:nvPr/>
        </p:nvPicPr>
        <p:blipFill rotWithShape="1">
          <a:blip r:embed="rId4">
            <a:alphaModFix/>
          </a:blip>
          <a:srcRect/>
          <a:stretch/>
        </p:blipFill>
        <p:spPr>
          <a:xfrm>
            <a:off x="7087111" y="1429460"/>
            <a:ext cx="2138991" cy="3685592"/>
          </a:xfrm>
          <a:prstGeom prst="rect">
            <a:avLst/>
          </a:prstGeom>
          <a:noFill/>
          <a:ln>
            <a:noFill/>
          </a:ln>
        </p:spPr>
      </p:pic>
      <p:pic>
        <p:nvPicPr>
          <p:cNvPr id="3" name="Immagine 2" descr="Immagine che contiene modello, punto, parole crociate&#10;&#10;Il contenuto generato dall'IA potrebbe non essere corretto.">
            <a:extLst>
              <a:ext uri="{FF2B5EF4-FFF2-40B4-BE49-F238E27FC236}">
                <a16:creationId xmlns:a16="http://schemas.microsoft.com/office/drawing/2014/main" id="{E128D9F8-E863-D383-5D11-969E238F45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4428" y="4114800"/>
            <a:ext cx="2310644" cy="227307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8">
          <a:extLst>
            <a:ext uri="{FF2B5EF4-FFF2-40B4-BE49-F238E27FC236}">
              <a16:creationId xmlns:a16="http://schemas.microsoft.com/office/drawing/2014/main" id="{2B3EB6DA-A487-B789-06C4-ACC63DFEEDF2}"/>
            </a:ext>
          </a:extLst>
        </p:cNvPr>
        <p:cNvGrpSpPr/>
        <p:nvPr/>
      </p:nvGrpSpPr>
      <p:grpSpPr>
        <a:xfrm>
          <a:off x="0" y="0"/>
          <a:ext cx="0" cy="0"/>
          <a:chOff x="0" y="0"/>
          <a:chExt cx="0" cy="0"/>
        </a:xfrm>
      </p:grpSpPr>
      <p:sp>
        <p:nvSpPr>
          <p:cNvPr id="189" name="Google Shape;189;g35d9b2fd2a7_0_0">
            <a:extLst>
              <a:ext uri="{FF2B5EF4-FFF2-40B4-BE49-F238E27FC236}">
                <a16:creationId xmlns:a16="http://schemas.microsoft.com/office/drawing/2014/main" id="{B9895077-3B78-92EF-84DE-C1981E2872F8}"/>
              </a:ext>
            </a:extLst>
          </p:cNvPr>
          <p:cNvSpPr txBox="1"/>
          <p:nvPr/>
        </p:nvSpPr>
        <p:spPr>
          <a:xfrm>
            <a:off x="1597693" y="369560"/>
            <a:ext cx="7949078" cy="11387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3200" b="1" dirty="0">
                <a:solidFill>
                  <a:schemeClr val="lt1"/>
                </a:solidFill>
                <a:latin typeface="Verdana" panose="020B0604030504040204" pitchFamily="34" charset="0"/>
                <a:ea typeface="Verdana" panose="020B0604030504040204" pitchFamily="34" charset="0"/>
                <a:cs typeface="Overlock"/>
                <a:sym typeface="Overlock"/>
              </a:rPr>
              <a:t>Build the App</a:t>
            </a:r>
            <a:endParaRPr sz="3200" b="1" dirty="0">
              <a:latin typeface="Verdana" panose="020B0604030504040204" pitchFamily="34" charset="0"/>
              <a:ea typeface="Verdana" panose="020B0604030504040204" pitchFamily="34" charset="0"/>
            </a:endParaRPr>
          </a:p>
          <a:p>
            <a:pPr marL="0" marR="0" lvl="0" indent="0" algn="ctr" rtl="0">
              <a:spcBef>
                <a:spcPts val="0"/>
              </a:spcBef>
              <a:spcAft>
                <a:spcPts val="0"/>
              </a:spcAft>
              <a:buNone/>
            </a:pPr>
            <a:endParaRPr sz="3600" dirty="0">
              <a:solidFill>
                <a:schemeClr val="bg1"/>
              </a:solidFill>
              <a:latin typeface="Overlock"/>
              <a:ea typeface="Overlock"/>
              <a:cs typeface="Overlock"/>
              <a:sym typeface="Overlock"/>
            </a:endParaRPr>
          </a:p>
        </p:txBody>
      </p:sp>
      <p:sp>
        <p:nvSpPr>
          <p:cNvPr id="3" name="CasellaDiTesto 2">
            <a:extLst>
              <a:ext uri="{FF2B5EF4-FFF2-40B4-BE49-F238E27FC236}">
                <a16:creationId xmlns:a16="http://schemas.microsoft.com/office/drawing/2014/main" id="{3DEB2400-AD92-92AB-23B8-169F0D3EBFFB}"/>
              </a:ext>
            </a:extLst>
          </p:cNvPr>
          <p:cNvSpPr txBox="1"/>
          <p:nvPr/>
        </p:nvSpPr>
        <p:spPr>
          <a:xfrm>
            <a:off x="9229692" y="2872294"/>
            <a:ext cx="2787857" cy="369332"/>
          </a:xfrm>
          <a:prstGeom prst="rect">
            <a:avLst/>
          </a:prstGeom>
          <a:noFill/>
        </p:spPr>
        <p:txBody>
          <a:bodyPr wrap="square" rtlCol="0">
            <a:spAutoFit/>
          </a:bodyPr>
          <a:lstStyle/>
          <a:p>
            <a:r>
              <a:rPr lang="it-IT" dirty="0" err="1">
                <a:solidFill>
                  <a:schemeClr val="bg1"/>
                </a:solidFill>
                <a:latin typeface="Verdana" panose="020B0604030504040204" pitchFamily="34" charset="0"/>
                <a:ea typeface="Verdana" panose="020B0604030504040204" pitchFamily="34" charset="0"/>
                <a:hlinkClick r:id="rId3"/>
              </a:rPr>
              <a:t>Hugging</a:t>
            </a:r>
            <a:r>
              <a:rPr lang="it-IT" dirty="0">
                <a:solidFill>
                  <a:schemeClr val="bg1"/>
                </a:solidFill>
                <a:latin typeface="Verdana" panose="020B0604030504040204" pitchFamily="34" charset="0"/>
                <a:ea typeface="Verdana" panose="020B0604030504040204" pitchFamily="34" charset="0"/>
                <a:hlinkClick r:id="rId3"/>
              </a:rPr>
              <a:t> Face app</a:t>
            </a:r>
            <a:endParaRPr lang="it-IT" dirty="0">
              <a:solidFill>
                <a:schemeClr val="bg1"/>
              </a:solidFill>
              <a:latin typeface="Verdana" panose="020B0604030504040204" pitchFamily="34" charset="0"/>
              <a:ea typeface="Verdana" panose="020B0604030504040204" pitchFamily="34" charset="0"/>
            </a:endParaRPr>
          </a:p>
        </p:txBody>
      </p:sp>
      <p:sp>
        <p:nvSpPr>
          <p:cNvPr id="5" name="Freccia in giù 4">
            <a:extLst>
              <a:ext uri="{FF2B5EF4-FFF2-40B4-BE49-F238E27FC236}">
                <a16:creationId xmlns:a16="http://schemas.microsoft.com/office/drawing/2014/main" id="{D81FFE2F-E008-524E-DC6E-632C375FCCE6}"/>
              </a:ext>
            </a:extLst>
          </p:cNvPr>
          <p:cNvSpPr/>
          <p:nvPr/>
        </p:nvSpPr>
        <p:spPr>
          <a:xfrm>
            <a:off x="10057564" y="3406452"/>
            <a:ext cx="740229" cy="1084534"/>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49B7A22A-1EA3-6451-A4D7-7DA325F3AEEF}"/>
              </a:ext>
            </a:extLst>
          </p:cNvPr>
          <p:cNvPicPr>
            <a:picLocks noChangeAspect="1"/>
          </p:cNvPicPr>
          <p:nvPr/>
        </p:nvPicPr>
        <p:blipFill>
          <a:blip r:embed="rId4"/>
          <a:stretch>
            <a:fillRect/>
          </a:stretch>
        </p:blipFill>
        <p:spPr>
          <a:xfrm>
            <a:off x="9546771" y="4605628"/>
            <a:ext cx="1882812" cy="1882812"/>
          </a:xfrm>
          <a:prstGeom prst="rect">
            <a:avLst/>
          </a:prstGeom>
        </p:spPr>
      </p:pic>
      <p:pic>
        <p:nvPicPr>
          <p:cNvPr id="6" name="Immagine 5">
            <a:extLst>
              <a:ext uri="{FF2B5EF4-FFF2-40B4-BE49-F238E27FC236}">
                <a16:creationId xmlns:a16="http://schemas.microsoft.com/office/drawing/2014/main" id="{822B7541-EAD3-30DE-0C32-3C8B5B2A38F5}"/>
              </a:ext>
            </a:extLst>
          </p:cNvPr>
          <p:cNvPicPr>
            <a:picLocks noChangeAspect="1"/>
          </p:cNvPicPr>
          <p:nvPr/>
        </p:nvPicPr>
        <p:blipFill>
          <a:blip r:embed="rId5"/>
          <a:stretch>
            <a:fillRect/>
          </a:stretch>
        </p:blipFill>
        <p:spPr>
          <a:xfrm>
            <a:off x="2439243" y="1200222"/>
            <a:ext cx="6265977" cy="3713475"/>
          </a:xfrm>
          <a:prstGeom prst="rect">
            <a:avLst/>
          </a:prstGeom>
        </p:spPr>
      </p:pic>
      <p:sp>
        <p:nvSpPr>
          <p:cNvPr id="2" name="CasellaDiTesto 1">
            <a:extLst>
              <a:ext uri="{FF2B5EF4-FFF2-40B4-BE49-F238E27FC236}">
                <a16:creationId xmlns:a16="http://schemas.microsoft.com/office/drawing/2014/main" id="{886F276D-486B-C7C6-E086-828300D78071}"/>
              </a:ext>
            </a:extLst>
          </p:cNvPr>
          <p:cNvSpPr txBox="1"/>
          <p:nvPr/>
        </p:nvSpPr>
        <p:spPr>
          <a:xfrm>
            <a:off x="2579914" y="5346979"/>
            <a:ext cx="5812971" cy="400110"/>
          </a:xfrm>
          <a:prstGeom prst="rect">
            <a:avLst/>
          </a:prstGeom>
          <a:noFill/>
        </p:spPr>
        <p:txBody>
          <a:bodyPr wrap="square" rtlCol="0">
            <a:spAutoFit/>
          </a:bodyPr>
          <a:lstStyle/>
          <a:p>
            <a:pPr algn="ctr"/>
            <a:r>
              <a:rPr lang="it-IT" sz="2000" dirty="0">
                <a:solidFill>
                  <a:schemeClr val="bg1"/>
                </a:solidFill>
              </a:rPr>
              <a:t>Data </a:t>
            </a:r>
            <a:r>
              <a:rPr lang="it-IT" sz="2000" dirty="0" err="1">
                <a:solidFill>
                  <a:schemeClr val="bg1"/>
                </a:solidFill>
              </a:rPr>
              <a:t>Visualization</a:t>
            </a:r>
            <a:r>
              <a:rPr lang="it-IT" sz="2000" dirty="0">
                <a:solidFill>
                  <a:schemeClr val="bg1"/>
                </a:solidFill>
              </a:rPr>
              <a:t> and Statistical Analysis</a:t>
            </a:r>
          </a:p>
        </p:txBody>
      </p:sp>
    </p:spTree>
    <p:extLst>
      <p:ext uri="{BB962C8B-B14F-4D97-AF65-F5344CB8AC3E}">
        <p14:creationId xmlns:p14="http://schemas.microsoft.com/office/powerpoint/2010/main" val="3116384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8">
          <a:extLst>
            <a:ext uri="{FF2B5EF4-FFF2-40B4-BE49-F238E27FC236}">
              <a16:creationId xmlns:a16="http://schemas.microsoft.com/office/drawing/2014/main" id="{DF8638E3-21AA-8766-7318-9BA39D33EE42}"/>
            </a:ext>
          </a:extLst>
        </p:cNvPr>
        <p:cNvGrpSpPr/>
        <p:nvPr/>
      </p:nvGrpSpPr>
      <p:grpSpPr>
        <a:xfrm>
          <a:off x="0" y="0"/>
          <a:ext cx="0" cy="0"/>
          <a:chOff x="0" y="0"/>
          <a:chExt cx="0" cy="0"/>
        </a:xfrm>
      </p:grpSpPr>
      <p:sp>
        <p:nvSpPr>
          <p:cNvPr id="189" name="Google Shape;189;g35d9b2fd2a7_0_0">
            <a:extLst>
              <a:ext uri="{FF2B5EF4-FFF2-40B4-BE49-F238E27FC236}">
                <a16:creationId xmlns:a16="http://schemas.microsoft.com/office/drawing/2014/main" id="{E4E48137-FB51-82BA-5C31-4918E1A02A89}"/>
              </a:ext>
            </a:extLst>
          </p:cNvPr>
          <p:cNvSpPr txBox="1"/>
          <p:nvPr/>
        </p:nvSpPr>
        <p:spPr>
          <a:xfrm>
            <a:off x="1597693" y="369560"/>
            <a:ext cx="7949078" cy="11387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3200" b="1" dirty="0">
                <a:solidFill>
                  <a:schemeClr val="lt1"/>
                </a:solidFill>
                <a:latin typeface="Verdana" panose="020B0604030504040204" pitchFamily="34" charset="0"/>
                <a:ea typeface="Verdana" panose="020B0604030504040204" pitchFamily="34" charset="0"/>
                <a:cs typeface="Overlock"/>
                <a:sym typeface="Overlock"/>
              </a:rPr>
              <a:t>Build the App</a:t>
            </a:r>
            <a:endParaRPr sz="3200" b="1" dirty="0">
              <a:latin typeface="Verdana" panose="020B0604030504040204" pitchFamily="34" charset="0"/>
              <a:ea typeface="Verdana" panose="020B0604030504040204" pitchFamily="34" charset="0"/>
            </a:endParaRPr>
          </a:p>
          <a:p>
            <a:pPr marL="0" marR="0" lvl="0" indent="0" algn="ctr" rtl="0">
              <a:spcBef>
                <a:spcPts val="0"/>
              </a:spcBef>
              <a:spcAft>
                <a:spcPts val="0"/>
              </a:spcAft>
              <a:buNone/>
            </a:pPr>
            <a:endParaRPr sz="3600" dirty="0">
              <a:solidFill>
                <a:schemeClr val="bg1"/>
              </a:solidFill>
              <a:latin typeface="Overlock"/>
              <a:ea typeface="Overlock"/>
              <a:cs typeface="Overlock"/>
              <a:sym typeface="Overlock"/>
            </a:endParaRPr>
          </a:p>
        </p:txBody>
      </p:sp>
      <p:sp>
        <p:nvSpPr>
          <p:cNvPr id="3" name="CasellaDiTesto 2">
            <a:extLst>
              <a:ext uri="{FF2B5EF4-FFF2-40B4-BE49-F238E27FC236}">
                <a16:creationId xmlns:a16="http://schemas.microsoft.com/office/drawing/2014/main" id="{1DA1CDB7-D9C9-9831-685E-7B17E0EF0EB5}"/>
              </a:ext>
            </a:extLst>
          </p:cNvPr>
          <p:cNvSpPr txBox="1"/>
          <p:nvPr/>
        </p:nvSpPr>
        <p:spPr>
          <a:xfrm>
            <a:off x="9229692" y="2872294"/>
            <a:ext cx="2787857" cy="369332"/>
          </a:xfrm>
          <a:prstGeom prst="rect">
            <a:avLst/>
          </a:prstGeom>
          <a:noFill/>
        </p:spPr>
        <p:txBody>
          <a:bodyPr wrap="square" rtlCol="0">
            <a:spAutoFit/>
          </a:bodyPr>
          <a:lstStyle/>
          <a:p>
            <a:r>
              <a:rPr lang="it-IT" dirty="0" err="1">
                <a:solidFill>
                  <a:schemeClr val="bg1"/>
                </a:solidFill>
                <a:latin typeface="Verdana" panose="020B0604030504040204" pitchFamily="34" charset="0"/>
                <a:ea typeface="Verdana" panose="020B0604030504040204" pitchFamily="34" charset="0"/>
                <a:hlinkClick r:id="rId3"/>
              </a:rPr>
              <a:t>Hugging</a:t>
            </a:r>
            <a:r>
              <a:rPr lang="it-IT" dirty="0">
                <a:solidFill>
                  <a:schemeClr val="bg1"/>
                </a:solidFill>
                <a:latin typeface="Verdana" panose="020B0604030504040204" pitchFamily="34" charset="0"/>
                <a:ea typeface="Verdana" panose="020B0604030504040204" pitchFamily="34" charset="0"/>
                <a:hlinkClick r:id="rId3"/>
              </a:rPr>
              <a:t> Face app</a:t>
            </a:r>
            <a:endParaRPr lang="it-IT" dirty="0">
              <a:solidFill>
                <a:schemeClr val="bg1"/>
              </a:solidFill>
              <a:latin typeface="Verdana" panose="020B0604030504040204" pitchFamily="34" charset="0"/>
              <a:ea typeface="Verdana" panose="020B0604030504040204" pitchFamily="34" charset="0"/>
            </a:endParaRPr>
          </a:p>
        </p:txBody>
      </p:sp>
      <p:sp>
        <p:nvSpPr>
          <p:cNvPr id="5" name="Freccia in giù 4">
            <a:extLst>
              <a:ext uri="{FF2B5EF4-FFF2-40B4-BE49-F238E27FC236}">
                <a16:creationId xmlns:a16="http://schemas.microsoft.com/office/drawing/2014/main" id="{D5A1A6C5-AEF3-0DBF-AB85-3EE9D6DB0B5C}"/>
              </a:ext>
            </a:extLst>
          </p:cNvPr>
          <p:cNvSpPr/>
          <p:nvPr/>
        </p:nvSpPr>
        <p:spPr>
          <a:xfrm>
            <a:off x="10057564" y="3406452"/>
            <a:ext cx="740229" cy="1084534"/>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649168A-41F6-4440-28C8-D01FA4BAD837}"/>
              </a:ext>
            </a:extLst>
          </p:cNvPr>
          <p:cNvPicPr>
            <a:picLocks noChangeAspect="1"/>
          </p:cNvPicPr>
          <p:nvPr/>
        </p:nvPicPr>
        <p:blipFill>
          <a:blip r:embed="rId4"/>
          <a:stretch>
            <a:fillRect/>
          </a:stretch>
        </p:blipFill>
        <p:spPr>
          <a:xfrm>
            <a:off x="9546771" y="4605628"/>
            <a:ext cx="1882812" cy="1882812"/>
          </a:xfrm>
          <a:prstGeom prst="rect">
            <a:avLst/>
          </a:prstGeom>
        </p:spPr>
      </p:pic>
      <p:pic>
        <p:nvPicPr>
          <p:cNvPr id="11" name="Immagine 10">
            <a:extLst>
              <a:ext uri="{FF2B5EF4-FFF2-40B4-BE49-F238E27FC236}">
                <a16:creationId xmlns:a16="http://schemas.microsoft.com/office/drawing/2014/main" id="{AA7E32FE-E111-15F9-EB0A-73F253370A3F}"/>
              </a:ext>
            </a:extLst>
          </p:cNvPr>
          <p:cNvPicPr>
            <a:picLocks noChangeAspect="1"/>
          </p:cNvPicPr>
          <p:nvPr/>
        </p:nvPicPr>
        <p:blipFill>
          <a:blip r:embed="rId5"/>
          <a:stretch>
            <a:fillRect/>
          </a:stretch>
        </p:blipFill>
        <p:spPr>
          <a:xfrm>
            <a:off x="2093730" y="1090924"/>
            <a:ext cx="6773273" cy="4301404"/>
          </a:xfrm>
          <a:prstGeom prst="rect">
            <a:avLst/>
          </a:prstGeom>
        </p:spPr>
      </p:pic>
      <p:sp>
        <p:nvSpPr>
          <p:cNvPr id="2" name="CasellaDiTesto 1">
            <a:extLst>
              <a:ext uri="{FF2B5EF4-FFF2-40B4-BE49-F238E27FC236}">
                <a16:creationId xmlns:a16="http://schemas.microsoft.com/office/drawing/2014/main" id="{1E7B7B98-B024-3C04-A998-57B30965CDC3}"/>
              </a:ext>
            </a:extLst>
          </p:cNvPr>
          <p:cNvSpPr txBox="1"/>
          <p:nvPr/>
        </p:nvSpPr>
        <p:spPr>
          <a:xfrm>
            <a:off x="1935298" y="5567021"/>
            <a:ext cx="6773273" cy="1323439"/>
          </a:xfrm>
          <a:prstGeom prst="rect">
            <a:avLst/>
          </a:prstGeom>
          <a:noFill/>
        </p:spPr>
        <p:txBody>
          <a:bodyPr wrap="square" rtlCol="0">
            <a:spAutoFit/>
          </a:bodyPr>
          <a:lstStyle/>
          <a:p>
            <a:pPr algn="ctr"/>
            <a:r>
              <a:rPr lang="it-IT" sz="2000" dirty="0">
                <a:solidFill>
                  <a:schemeClr val="bg1"/>
                </a:solidFill>
              </a:rPr>
              <a:t>A </a:t>
            </a:r>
            <a:r>
              <a:rPr lang="it-IT" sz="2000" dirty="0" err="1">
                <a:solidFill>
                  <a:schemeClr val="bg1"/>
                </a:solidFill>
              </a:rPr>
              <a:t>recommendations</a:t>
            </a:r>
            <a:r>
              <a:rPr lang="it-IT" sz="2000" dirty="0">
                <a:solidFill>
                  <a:schemeClr val="bg1"/>
                </a:solidFill>
              </a:rPr>
              <a:t> system by an Agent </a:t>
            </a:r>
            <a:r>
              <a:rPr lang="en-US" sz="2000" dirty="0">
                <a:solidFill>
                  <a:schemeClr val="bg1"/>
                </a:solidFill>
              </a:rPr>
              <a:t>that orchestrates information coming from indexes calculated by the time series and data from web search.</a:t>
            </a:r>
          </a:p>
          <a:p>
            <a:pPr algn="ctr"/>
            <a:endParaRPr lang="it-IT" sz="2000" dirty="0">
              <a:solidFill>
                <a:schemeClr val="bg1"/>
              </a:solidFill>
            </a:endParaRPr>
          </a:p>
        </p:txBody>
      </p:sp>
    </p:spTree>
    <p:extLst>
      <p:ext uri="{BB962C8B-B14F-4D97-AF65-F5344CB8AC3E}">
        <p14:creationId xmlns:p14="http://schemas.microsoft.com/office/powerpoint/2010/main" val="1407423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8">
          <a:extLst>
            <a:ext uri="{FF2B5EF4-FFF2-40B4-BE49-F238E27FC236}">
              <a16:creationId xmlns:a16="http://schemas.microsoft.com/office/drawing/2014/main" id="{AFF0C430-8A86-D0A4-0BE1-976CF2E13895}"/>
            </a:ext>
          </a:extLst>
        </p:cNvPr>
        <p:cNvGrpSpPr/>
        <p:nvPr/>
      </p:nvGrpSpPr>
      <p:grpSpPr>
        <a:xfrm>
          <a:off x="0" y="0"/>
          <a:ext cx="0" cy="0"/>
          <a:chOff x="0" y="0"/>
          <a:chExt cx="0" cy="0"/>
        </a:xfrm>
      </p:grpSpPr>
      <p:sp>
        <p:nvSpPr>
          <p:cNvPr id="189" name="Google Shape;189;g35d9b2fd2a7_0_0">
            <a:extLst>
              <a:ext uri="{FF2B5EF4-FFF2-40B4-BE49-F238E27FC236}">
                <a16:creationId xmlns:a16="http://schemas.microsoft.com/office/drawing/2014/main" id="{E8D9825E-76A3-E49A-9F2E-C89CE6FF6D5E}"/>
              </a:ext>
            </a:extLst>
          </p:cNvPr>
          <p:cNvSpPr txBox="1"/>
          <p:nvPr/>
        </p:nvSpPr>
        <p:spPr>
          <a:xfrm>
            <a:off x="1597693" y="369560"/>
            <a:ext cx="7949078" cy="11387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3200" b="1" dirty="0">
                <a:solidFill>
                  <a:schemeClr val="lt1"/>
                </a:solidFill>
                <a:latin typeface="Verdana" panose="020B0604030504040204" pitchFamily="34" charset="0"/>
                <a:ea typeface="Verdana" panose="020B0604030504040204" pitchFamily="34" charset="0"/>
                <a:cs typeface="Overlock"/>
                <a:sym typeface="Overlock"/>
              </a:rPr>
              <a:t>Build the App</a:t>
            </a:r>
            <a:endParaRPr sz="3200" b="1" dirty="0">
              <a:latin typeface="Verdana" panose="020B0604030504040204" pitchFamily="34" charset="0"/>
              <a:ea typeface="Verdana" panose="020B0604030504040204" pitchFamily="34" charset="0"/>
            </a:endParaRPr>
          </a:p>
          <a:p>
            <a:pPr marL="0" marR="0" lvl="0" indent="0" algn="ctr" rtl="0">
              <a:spcBef>
                <a:spcPts val="0"/>
              </a:spcBef>
              <a:spcAft>
                <a:spcPts val="0"/>
              </a:spcAft>
              <a:buNone/>
            </a:pPr>
            <a:endParaRPr sz="3600" dirty="0">
              <a:solidFill>
                <a:schemeClr val="bg1"/>
              </a:solidFill>
              <a:latin typeface="Overlock"/>
              <a:ea typeface="Overlock"/>
              <a:cs typeface="Overlock"/>
              <a:sym typeface="Overlock"/>
            </a:endParaRPr>
          </a:p>
        </p:txBody>
      </p:sp>
      <p:sp>
        <p:nvSpPr>
          <p:cNvPr id="3" name="CasellaDiTesto 2">
            <a:extLst>
              <a:ext uri="{FF2B5EF4-FFF2-40B4-BE49-F238E27FC236}">
                <a16:creationId xmlns:a16="http://schemas.microsoft.com/office/drawing/2014/main" id="{6372AA84-4C2C-3C6D-0D25-663149951C2F}"/>
              </a:ext>
            </a:extLst>
          </p:cNvPr>
          <p:cNvSpPr txBox="1"/>
          <p:nvPr/>
        </p:nvSpPr>
        <p:spPr>
          <a:xfrm>
            <a:off x="9229692" y="2872294"/>
            <a:ext cx="2787857" cy="369332"/>
          </a:xfrm>
          <a:prstGeom prst="rect">
            <a:avLst/>
          </a:prstGeom>
          <a:noFill/>
        </p:spPr>
        <p:txBody>
          <a:bodyPr wrap="square" rtlCol="0">
            <a:spAutoFit/>
          </a:bodyPr>
          <a:lstStyle/>
          <a:p>
            <a:r>
              <a:rPr lang="it-IT" dirty="0" err="1">
                <a:solidFill>
                  <a:schemeClr val="bg1"/>
                </a:solidFill>
                <a:latin typeface="Verdana" panose="020B0604030504040204" pitchFamily="34" charset="0"/>
                <a:ea typeface="Verdana" panose="020B0604030504040204" pitchFamily="34" charset="0"/>
                <a:hlinkClick r:id="rId3"/>
              </a:rPr>
              <a:t>Hugging</a:t>
            </a:r>
            <a:r>
              <a:rPr lang="it-IT" dirty="0">
                <a:solidFill>
                  <a:schemeClr val="bg1"/>
                </a:solidFill>
                <a:latin typeface="Verdana" panose="020B0604030504040204" pitchFamily="34" charset="0"/>
                <a:ea typeface="Verdana" panose="020B0604030504040204" pitchFamily="34" charset="0"/>
                <a:hlinkClick r:id="rId3"/>
              </a:rPr>
              <a:t> Face app</a:t>
            </a:r>
            <a:endParaRPr lang="it-IT" dirty="0">
              <a:solidFill>
                <a:schemeClr val="bg1"/>
              </a:solidFill>
              <a:latin typeface="Verdana" panose="020B0604030504040204" pitchFamily="34" charset="0"/>
              <a:ea typeface="Verdana" panose="020B0604030504040204" pitchFamily="34" charset="0"/>
            </a:endParaRPr>
          </a:p>
        </p:txBody>
      </p:sp>
      <p:sp>
        <p:nvSpPr>
          <p:cNvPr id="5" name="Freccia in giù 4">
            <a:extLst>
              <a:ext uri="{FF2B5EF4-FFF2-40B4-BE49-F238E27FC236}">
                <a16:creationId xmlns:a16="http://schemas.microsoft.com/office/drawing/2014/main" id="{487328CD-C579-AB43-28A6-CC4A62A61AE2}"/>
              </a:ext>
            </a:extLst>
          </p:cNvPr>
          <p:cNvSpPr/>
          <p:nvPr/>
        </p:nvSpPr>
        <p:spPr>
          <a:xfrm>
            <a:off x="10057564" y="3406452"/>
            <a:ext cx="740229" cy="1084534"/>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9DC9EE47-4402-DC73-F55A-B7AF2E7982FC}"/>
              </a:ext>
            </a:extLst>
          </p:cNvPr>
          <p:cNvPicPr>
            <a:picLocks noChangeAspect="1"/>
          </p:cNvPicPr>
          <p:nvPr/>
        </p:nvPicPr>
        <p:blipFill>
          <a:blip r:embed="rId4"/>
          <a:stretch>
            <a:fillRect/>
          </a:stretch>
        </p:blipFill>
        <p:spPr>
          <a:xfrm>
            <a:off x="9546771" y="4605628"/>
            <a:ext cx="1882812" cy="1882812"/>
          </a:xfrm>
          <a:prstGeom prst="rect">
            <a:avLst/>
          </a:prstGeom>
        </p:spPr>
      </p:pic>
      <p:pic>
        <p:nvPicPr>
          <p:cNvPr id="9" name="Immagine 8">
            <a:extLst>
              <a:ext uri="{FF2B5EF4-FFF2-40B4-BE49-F238E27FC236}">
                <a16:creationId xmlns:a16="http://schemas.microsoft.com/office/drawing/2014/main" id="{D2138A8A-4D77-DD2F-5456-7FA20EED815D}"/>
              </a:ext>
            </a:extLst>
          </p:cNvPr>
          <p:cNvPicPr>
            <a:picLocks noChangeAspect="1"/>
          </p:cNvPicPr>
          <p:nvPr/>
        </p:nvPicPr>
        <p:blipFill>
          <a:blip r:embed="rId5"/>
          <a:stretch>
            <a:fillRect/>
          </a:stretch>
        </p:blipFill>
        <p:spPr>
          <a:xfrm>
            <a:off x="2355503" y="1315047"/>
            <a:ext cx="6433457" cy="4182809"/>
          </a:xfrm>
          <a:prstGeom prst="rect">
            <a:avLst/>
          </a:prstGeom>
        </p:spPr>
      </p:pic>
      <p:sp>
        <p:nvSpPr>
          <p:cNvPr id="2" name="CasellaDiTesto 1">
            <a:extLst>
              <a:ext uri="{FF2B5EF4-FFF2-40B4-BE49-F238E27FC236}">
                <a16:creationId xmlns:a16="http://schemas.microsoft.com/office/drawing/2014/main" id="{40E05DFB-A4F1-B3C2-AF44-E1AF99E63494}"/>
              </a:ext>
            </a:extLst>
          </p:cNvPr>
          <p:cNvSpPr txBox="1"/>
          <p:nvPr/>
        </p:nvSpPr>
        <p:spPr>
          <a:xfrm>
            <a:off x="2355503" y="5675878"/>
            <a:ext cx="5812971" cy="707886"/>
          </a:xfrm>
          <a:prstGeom prst="rect">
            <a:avLst/>
          </a:prstGeom>
          <a:noFill/>
        </p:spPr>
        <p:txBody>
          <a:bodyPr wrap="square" rtlCol="0">
            <a:spAutoFit/>
          </a:bodyPr>
          <a:lstStyle/>
          <a:p>
            <a:pPr algn="ctr"/>
            <a:r>
              <a:rPr lang="it-IT" sz="2000" dirty="0">
                <a:solidFill>
                  <a:schemeClr val="bg1"/>
                </a:solidFill>
              </a:rPr>
              <a:t>Forecasting with </a:t>
            </a:r>
            <a:r>
              <a:rPr lang="it-IT" sz="2000" dirty="0" err="1">
                <a:solidFill>
                  <a:schemeClr val="bg1"/>
                </a:solidFill>
              </a:rPr>
              <a:t>AutoArima</a:t>
            </a:r>
            <a:r>
              <a:rPr lang="it-IT" sz="2000" dirty="0">
                <a:solidFill>
                  <a:schemeClr val="bg1"/>
                </a:solidFill>
              </a:rPr>
              <a:t>, </a:t>
            </a:r>
            <a:r>
              <a:rPr lang="it-IT" sz="2000" dirty="0" err="1">
                <a:solidFill>
                  <a:schemeClr val="bg1"/>
                </a:solidFill>
              </a:rPr>
              <a:t>AutoXGBoost</a:t>
            </a:r>
            <a:r>
              <a:rPr lang="it-IT" sz="2000" dirty="0">
                <a:solidFill>
                  <a:schemeClr val="bg1"/>
                </a:solidFill>
              </a:rPr>
              <a:t>, NHITS and </a:t>
            </a:r>
            <a:r>
              <a:rPr lang="it-IT" sz="2000" dirty="0" err="1">
                <a:solidFill>
                  <a:schemeClr val="bg1"/>
                </a:solidFill>
              </a:rPr>
              <a:t>TimeGPT</a:t>
            </a:r>
            <a:endParaRPr lang="it-IT" sz="2000" dirty="0">
              <a:solidFill>
                <a:schemeClr val="bg1"/>
              </a:solidFill>
            </a:endParaRPr>
          </a:p>
        </p:txBody>
      </p:sp>
    </p:spTree>
    <p:extLst>
      <p:ext uri="{BB962C8B-B14F-4D97-AF65-F5344CB8AC3E}">
        <p14:creationId xmlns:p14="http://schemas.microsoft.com/office/powerpoint/2010/main" val="970341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8">
          <a:extLst>
            <a:ext uri="{FF2B5EF4-FFF2-40B4-BE49-F238E27FC236}">
              <a16:creationId xmlns:a16="http://schemas.microsoft.com/office/drawing/2014/main" id="{66552007-B104-D9C3-A4BE-844D9651C2EB}"/>
            </a:ext>
          </a:extLst>
        </p:cNvPr>
        <p:cNvGrpSpPr/>
        <p:nvPr/>
      </p:nvGrpSpPr>
      <p:grpSpPr>
        <a:xfrm>
          <a:off x="0" y="0"/>
          <a:ext cx="0" cy="0"/>
          <a:chOff x="0" y="0"/>
          <a:chExt cx="0" cy="0"/>
        </a:xfrm>
      </p:grpSpPr>
      <p:sp>
        <p:nvSpPr>
          <p:cNvPr id="194" name="Rectangle 193">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Google Shape;189;g35d9b2fd2a7_0_0">
            <a:extLst>
              <a:ext uri="{FF2B5EF4-FFF2-40B4-BE49-F238E27FC236}">
                <a16:creationId xmlns:a16="http://schemas.microsoft.com/office/drawing/2014/main" id="{DC66F73C-D771-AFBD-C41B-65B6067CD9CE}"/>
              </a:ext>
            </a:extLst>
          </p:cNvPr>
          <p:cNvSpPr txBox="1"/>
          <p:nvPr/>
        </p:nvSpPr>
        <p:spPr>
          <a:xfrm>
            <a:off x="1156851" y="637762"/>
            <a:ext cx="9888496" cy="900131"/>
          </a:xfrm>
          <a:prstGeom prst="rect">
            <a:avLst/>
          </a:prstGeom>
        </p:spPr>
        <p:txBody>
          <a:bodyPr spcFirstLastPara="1" vert="horz" lIns="91440" tIns="45720" rIns="91440" bIns="45720" rtlCol="0" anchor="t" anchorCtr="0">
            <a:normAutofit/>
          </a:bodyPr>
          <a:lstStyle/>
          <a:p>
            <a:pPr marL="0" marR="0" lvl="0" indent="0">
              <a:lnSpc>
                <a:spcPct val="90000"/>
              </a:lnSpc>
              <a:spcBef>
                <a:spcPct val="0"/>
              </a:spcBef>
              <a:spcAft>
                <a:spcPts val="600"/>
              </a:spcAft>
            </a:pPr>
            <a:r>
              <a:rPr lang="en-US" sz="4000" b="1" kern="1200">
                <a:solidFill>
                  <a:schemeClr val="bg1"/>
                </a:solidFill>
                <a:latin typeface="+mj-lt"/>
                <a:ea typeface="+mj-ea"/>
                <a:cs typeface="+mj-cs"/>
                <a:sym typeface="Overlock"/>
              </a:rPr>
              <a:t>Conclusions</a:t>
            </a:r>
            <a:endParaRPr lang="en-US" sz="4000" b="1" kern="1200">
              <a:solidFill>
                <a:schemeClr val="bg1"/>
              </a:solidFill>
              <a:latin typeface="+mj-lt"/>
              <a:ea typeface="+mj-ea"/>
              <a:cs typeface="+mj-cs"/>
            </a:endParaRPr>
          </a:p>
          <a:p>
            <a:pPr marL="0" marR="0" lvl="0" indent="0">
              <a:lnSpc>
                <a:spcPct val="90000"/>
              </a:lnSpc>
              <a:spcBef>
                <a:spcPct val="0"/>
              </a:spcBef>
              <a:spcAft>
                <a:spcPts val="600"/>
              </a:spcAft>
            </a:pPr>
            <a:endParaRPr lang="en-US" sz="4000" kern="1200">
              <a:solidFill>
                <a:schemeClr val="bg1"/>
              </a:solidFill>
              <a:latin typeface="+mj-lt"/>
              <a:ea typeface="+mj-ea"/>
              <a:cs typeface="+mj-cs"/>
              <a:sym typeface="Overlock"/>
            </a:endParaRPr>
          </a:p>
        </p:txBody>
      </p:sp>
      <p:sp>
        <p:nvSpPr>
          <p:cNvPr id="196" name="Rectangle 195">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E8E3B3C1-66ED-E7E1-DBC5-C82306685236}"/>
              </a:ext>
            </a:extLst>
          </p:cNvPr>
          <p:cNvSpPr txBox="1"/>
          <p:nvPr/>
        </p:nvSpPr>
        <p:spPr>
          <a:xfrm>
            <a:off x="1155548" y="2217343"/>
            <a:ext cx="9880893" cy="39596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b="1"/>
              <a:t>What I’ve learned</a:t>
            </a:r>
          </a:p>
          <a:p>
            <a:pPr indent="-228600">
              <a:lnSpc>
                <a:spcPct val="90000"/>
              </a:lnSpc>
              <a:spcAft>
                <a:spcPts val="600"/>
              </a:spcAft>
              <a:buFont typeface="Arial" panose="020B0604020202020204" pitchFamily="34" charset="0"/>
              <a:buChar char="•"/>
            </a:pPr>
            <a:endParaRPr lang="en-US" sz="2400"/>
          </a:p>
          <a:p>
            <a:pPr indent="-228600">
              <a:lnSpc>
                <a:spcPct val="90000"/>
              </a:lnSpc>
              <a:spcAft>
                <a:spcPts val="600"/>
              </a:spcAft>
              <a:buFont typeface="Arial" panose="020B0604020202020204" pitchFamily="34" charset="0"/>
              <a:buChar char="•"/>
            </a:pPr>
            <a:r>
              <a:rPr lang="en-US" sz="2400" dirty="0"/>
              <a:t>✅</a:t>
            </a:r>
            <a:r>
              <a:rPr lang="en-US" sz="2400"/>
              <a:t>NIXTLA for time series is a good open-source framework projected for use cases with low code and the opportunity for scalable solutions.</a:t>
            </a:r>
          </a:p>
          <a:p>
            <a:pPr indent="-228600">
              <a:lnSpc>
                <a:spcPct val="90000"/>
              </a:lnSpc>
              <a:spcAft>
                <a:spcPts val="600"/>
              </a:spcAft>
              <a:buFont typeface="Arial" panose="020B0604020202020204" pitchFamily="34" charset="0"/>
              <a:buChar char="•"/>
            </a:pPr>
            <a:r>
              <a:rPr lang="en-US" sz="2400"/>
              <a:t>✅AI Agents employed as recommendation systems are powerful in explaining your data and in managing external resources.</a:t>
            </a:r>
          </a:p>
          <a:p>
            <a:pPr indent="-228600">
              <a:lnSpc>
                <a:spcPct val="90000"/>
              </a:lnSpc>
              <a:spcAft>
                <a:spcPts val="600"/>
              </a:spcAft>
              <a:buFont typeface="Arial" panose="020B0604020202020204" pitchFamily="34" charset="0"/>
              <a:buChar char="•"/>
            </a:pPr>
            <a:r>
              <a:rPr lang="en-US" sz="2400"/>
              <a:t>✅Hugging Face Spaces are GitHub repositories that are easy to use and can be used as your portfolio. </a:t>
            </a:r>
          </a:p>
        </p:txBody>
      </p:sp>
    </p:spTree>
    <p:extLst>
      <p:ext uri="{BB962C8B-B14F-4D97-AF65-F5344CB8AC3E}">
        <p14:creationId xmlns:p14="http://schemas.microsoft.com/office/powerpoint/2010/main" val="3969777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8">
          <a:extLst>
            <a:ext uri="{FF2B5EF4-FFF2-40B4-BE49-F238E27FC236}">
              <a16:creationId xmlns:a16="http://schemas.microsoft.com/office/drawing/2014/main" id="{EFD80C01-A327-BB06-A5D5-2206FA73C8AC}"/>
            </a:ext>
          </a:extLst>
        </p:cNvPr>
        <p:cNvGrpSpPr/>
        <p:nvPr/>
      </p:nvGrpSpPr>
      <p:grpSpPr>
        <a:xfrm>
          <a:off x="0" y="0"/>
          <a:ext cx="0" cy="0"/>
          <a:chOff x="0" y="0"/>
          <a:chExt cx="0" cy="0"/>
        </a:xfrm>
      </p:grpSpPr>
      <p:sp>
        <p:nvSpPr>
          <p:cNvPr id="189" name="Google Shape;189;g35d9b2fd2a7_0_0">
            <a:extLst>
              <a:ext uri="{FF2B5EF4-FFF2-40B4-BE49-F238E27FC236}">
                <a16:creationId xmlns:a16="http://schemas.microsoft.com/office/drawing/2014/main" id="{4C188C7E-CBD4-1D86-5146-ED4E62294B6B}"/>
              </a:ext>
            </a:extLst>
          </p:cNvPr>
          <p:cNvSpPr txBox="1"/>
          <p:nvPr/>
        </p:nvSpPr>
        <p:spPr>
          <a:xfrm>
            <a:off x="1597693" y="369560"/>
            <a:ext cx="8710800" cy="11387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3200" b="1">
                <a:solidFill>
                  <a:schemeClr val="lt1"/>
                </a:solidFill>
                <a:latin typeface="Verdana" panose="020B0604030504040204" pitchFamily="34" charset="0"/>
                <a:ea typeface="Verdana" panose="020B0604030504040204" pitchFamily="34" charset="0"/>
                <a:cs typeface="Overlock"/>
                <a:sym typeface="Overlock"/>
              </a:rPr>
              <a:t>References</a:t>
            </a:r>
            <a:endParaRPr lang="it-IT" sz="3200" b="1">
              <a:latin typeface="Verdana" panose="020B0604030504040204" pitchFamily="34" charset="0"/>
              <a:ea typeface="Verdana" panose="020B0604030504040204" pitchFamily="34" charset="0"/>
            </a:endParaRPr>
          </a:p>
          <a:p>
            <a:pPr marL="0" marR="0" lvl="0" indent="0" algn="ctr" rtl="0">
              <a:spcBef>
                <a:spcPts val="0"/>
              </a:spcBef>
              <a:spcAft>
                <a:spcPts val="0"/>
              </a:spcAft>
              <a:buNone/>
            </a:pPr>
            <a:endParaRPr lang="it-IT" sz="3600" dirty="0">
              <a:solidFill>
                <a:schemeClr val="bg1"/>
              </a:solidFill>
              <a:latin typeface="Overlock"/>
              <a:ea typeface="Overlock"/>
              <a:cs typeface="Overlock"/>
              <a:sym typeface="Overlock"/>
            </a:endParaRPr>
          </a:p>
        </p:txBody>
      </p:sp>
      <p:sp>
        <p:nvSpPr>
          <p:cNvPr id="2" name="CasellaDiTesto 1">
            <a:extLst>
              <a:ext uri="{FF2B5EF4-FFF2-40B4-BE49-F238E27FC236}">
                <a16:creationId xmlns:a16="http://schemas.microsoft.com/office/drawing/2014/main" id="{DF188C0B-D572-7F94-A13F-7EFBAEB81380}"/>
              </a:ext>
            </a:extLst>
          </p:cNvPr>
          <p:cNvSpPr txBox="1"/>
          <p:nvPr/>
        </p:nvSpPr>
        <p:spPr>
          <a:xfrm>
            <a:off x="827314" y="938926"/>
            <a:ext cx="9971315" cy="5355312"/>
          </a:xfrm>
          <a:prstGeom prst="rect">
            <a:avLst/>
          </a:prstGeom>
          <a:noFill/>
        </p:spPr>
        <p:txBody>
          <a:bodyPr wrap="square" rtlCol="0">
            <a:spAutoFit/>
          </a:bodyPr>
          <a:lstStyle/>
          <a:p>
            <a:r>
              <a:rPr lang="de-DE"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A Gentle </a:t>
            </a:r>
            <a:r>
              <a:rPr lang="de-DE" dirty="0" err="1">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Introduction</a:t>
            </a:r>
            <a:r>
              <a:rPr lang="de-DE"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to</a:t>
            </a:r>
            <a:r>
              <a:rPr lang="de-DE"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Conformal</a:t>
            </a:r>
            <a:r>
              <a:rPr lang="de-DE"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Prediction</a:t>
            </a:r>
            <a:r>
              <a:rPr lang="de-DE"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 and Distribution-Free </a:t>
            </a:r>
            <a:r>
              <a:rPr lang="de-DE" dirty="0" err="1">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Uncertainty</a:t>
            </a:r>
            <a:r>
              <a:rPr lang="de-DE"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Quantification</a:t>
            </a:r>
            <a:r>
              <a:rPr lang="de-DE" dirty="0">
                <a:solidFill>
                  <a:schemeClr val="bg1"/>
                </a:solidFill>
                <a:latin typeface="Verdana" panose="020B0604030504040204" pitchFamily="34" charset="0"/>
                <a:ea typeface="Verdana" panose="020B0604030504040204" pitchFamily="34" charset="0"/>
              </a:rPr>
              <a:t> </a:t>
            </a:r>
          </a:p>
          <a:p>
            <a:r>
              <a:rPr lang="en-US" dirty="0">
                <a:solidFill>
                  <a:schemeClr val="bg1"/>
                </a:solidFill>
                <a:latin typeface="Verdana" panose="020B0604030504040204" pitchFamily="34" charset="0"/>
                <a:ea typeface="Verdana" panose="020B0604030504040204" pitchFamily="34" charset="0"/>
                <a:hlinkClick r:id="rId4">
                  <a:extLst>
                    <a:ext uri="{A12FA001-AC4F-418D-AE19-62706E023703}">
                      <ahyp:hlinkClr xmlns:ahyp="http://schemas.microsoft.com/office/drawing/2018/hyperlinkcolor" val="tx"/>
                    </a:ext>
                  </a:extLst>
                </a:hlinkClick>
              </a:rPr>
              <a:t>Theoretical Foundations of Conformal Prediction</a:t>
            </a:r>
            <a:endParaRPr lang="en-US" dirty="0">
              <a:solidFill>
                <a:schemeClr val="bg1"/>
              </a:solidFill>
              <a:latin typeface="Verdana" panose="020B0604030504040204" pitchFamily="34" charset="0"/>
              <a:ea typeface="Verdana" panose="020B0604030504040204" pitchFamily="34" charset="0"/>
            </a:endParaRPr>
          </a:p>
          <a:p>
            <a:r>
              <a:rPr lang="it-IT" dirty="0">
                <a:solidFill>
                  <a:schemeClr val="bg1"/>
                </a:solidFill>
                <a:latin typeface="Verdana" panose="020B0604030504040204" pitchFamily="34" charset="0"/>
                <a:ea typeface="Verdana" panose="020B0604030504040204" pitchFamily="34" charset="0"/>
                <a:hlinkClick r:id="rId5">
                  <a:extLst>
                    <a:ext uri="{A12FA001-AC4F-418D-AE19-62706E023703}">
                      <ahyp:hlinkClr xmlns:ahyp="http://schemas.microsoft.com/office/drawing/2018/hyperlinkcolor" val="tx"/>
                    </a:ext>
                  </a:extLst>
                </a:hlinkClick>
              </a:rPr>
              <a:t>A Tutorial on </a:t>
            </a:r>
            <a:r>
              <a:rPr lang="it-IT" dirty="0" err="1">
                <a:solidFill>
                  <a:schemeClr val="bg1"/>
                </a:solidFill>
                <a:latin typeface="Verdana" panose="020B0604030504040204" pitchFamily="34" charset="0"/>
                <a:ea typeface="Verdana" panose="020B0604030504040204" pitchFamily="34" charset="0"/>
                <a:hlinkClick r:id="rId5">
                  <a:extLst>
                    <a:ext uri="{A12FA001-AC4F-418D-AE19-62706E023703}">
                      <ahyp:hlinkClr xmlns:ahyp="http://schemas.microsoft.com/office/drawing/2018/hyperlinkcolor" val="tx"/>
                    </a:ext>
                  </a:extLst>
                </a:hlinkClick>
              </a:rPr>
              <a:t>Conformal</a:t>
            </a:r>
            <a:r>
              <a:rPr lang="it-IT" dirty="0">
                <a:solidFill>
                  <a:schemeClr val="bg1"/>
                </a:solidFill>
                <a:latin typeface="Verdana" panose="020B0604030504040204" pitchFamily="34" charset="0"/>
                <a:ea typeface="Verdana" panose="020B0604030504040204" pitchFamily="34" charset="0"/>
                <a:hlinkClick r:id="rId5">
                  <a:extLst>
                    <a:ext uri="{A12FA001-AC4F-418D-AE19-62706E023703}">
                      <ahyp:hlinkClr xmlns:ahyp="http://schemas.microsoft.com/office/drawing/2018/hyperlinkcolor" val="tx"/>
                    </a:ext>
                  </a:extLst>
                </a:hlinkClick>
              </a:rPr>
              <a:t> </a:t>
            </a:r>
            <a:r>
              <a:rPr lang="it-IT" dirty="0" err="1">
                <a:solidFill>
                  <a:schemeClr val="bg1"/>
                </a:solidFill>
                <a:latin typeface="Verdana" panose="020B0604030504040204" pitchFamily="34" charset="0"/>
                <a:ea typeface="Verdana" panose="020B0604030504040204" pitchFamily="34" charset="0"/>
                <a:hlinkClick r:id="rId5">
                  <a:extLst>
                    <a:ext uri="{A12FA001-AC4F-418D-AE19-62706E023703}">
                      <ahyp:hlinkClr xmlns:ahyp="http://schemas.microsoft.com/office/drawing/2018/hyperlinkcolor" val="tx"/>
                    </a:ext>
                  </a:extLst>
                </a:hlinkClick>
              </a:rPr>
              <a:t>Prediction</a:t>
            </a:r>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hlinkClick r:id="rId6">
                  <a:extLst>
                    <a:ext uri="{A12FA001-AC4F-418D-AE19-62706E023703}">
                      <ahyp:hlinkClr xmlns:ahyp="http://schemas.microsoft.com/office/drawing/2018/hyperlinkcolor" val="tx"/>
                    </a:ext>
                  </a:extLst>
                </a:hlinkClick>
              </a:rPr>
              <a:t>Conformal Prediction: A Unified Review of Theory and New Challenges</a:t>
            </a:r>
            <a:endParaRPr lang="de-DE" dirty="0">
              <a:solidFill>
                <a:schemeClr val="bg1"/>
              </a:solidFill>
              <a:latin typeface="Verdana" panose="020B0604030504040204" pitchFamily="34" charset="0"/>
              <a:ea typeface="Verdana" panose="020B0604030504040204" pitchFamily="34" charset="0"/>
            </a:endParaRPr>
          </a:p>
          <a:p>
            <a:r>
              <a:rPr lang="de-DE" dirty="0" err="1">
                <a:solidFill>
                  <a:schemeClr val="bg1"/>
                </a:solidFill>
                <a:latin typeface="Verdana" panose="020B0604030504040204" pitchFamily="34" charset="0"/>
                <a:ea typeface="Verdana" panose="020B0604030504040204" pitchFamily="34" charset="0"/>
                <a:hlinkClick r:id="rId7">
                  <a:extLst>
                    <a:ext uri="{A12FA001-AC4F-418D-AE19-62706E023703}">
                      <ahyp:hlinkClr xmlns:ahyp="http://schemas.microsoft.com/office/drawing/2018/hyperlinkcolor" val="tx"/>
                    </a:ext>
                  </a:extLst>
                </a:hlinkClick>
              </a:rPr>
              <a:t>Conformal</a:t>
            </a:r>
            <a:r>
              <a:rPr lang="de-DE" dirty="0">
                <a:solidFill>
                  <a:schemeClr val="bg1"/>
                </a:solidFill>
                <a:latin typeface="Verdana" panose="020B0604030504040204" pitchFamily="34" charset="0"/>
                <a:ea typeface="Verdana" panose="020B0604030504040204" pitchFamily="34" charset="0"/>
                <a:hlinkClick r:id="rId7">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7">
                  <a:extLst>
                    <a:ext uri="{A12FA001-AC4F-418D-AE19-62706E023703}">
                      <ahyp:hlinkClr xmlns:ahyp="http://schemas.microsoft.com/office/drawing/2018/hyperlinkcolor" val="tx"/>
                    </a:ext>
                  </a:extLst>
                </a:hlinkClick>
              </a:rPr>
              <a:t>Prediction</a:t>
            </a:r>
            <a:r>
              <a:rPr lang="de-DE" dirty="0">
                <a:solidFill>
                  <a:schemeClr val="bg1"/>
                </a:solidFill>
                <a:latin typeface="Verdana" panose="020B0604030504040204" pitchFamily="34" charset="0"/>
                <a:ea typeface="Verdana" panose="020B0604030504040204" pitchFamily="34" charset="0"/>
                <a:hlinkClick r:id="rId7">
                  <a:extLst>
                    <a:ext uri="{A12FA001-AC4F-418D-AE19-62706E023703}">
                      <ahyp:hlinkClr xmlns:ahyp="http://schemas.microsoft.com/office/drawing/2018/hyperlinkcolor" val="tx"/>
                    </a:ext>
                  </a:extLst>
                </a:hlinkClick>
              </a:rPr>
              <a:t> Guide</a:t>
            </a:r>
            <a:endParaRPr lang="de-DE" dirty="0">
              <a:solidFill>
                <a:schemeClr val="bg1"/>
              </a:solidFill>
              <a:latin typeface="Verdana" panose="020B0604030504040204" pitchFamily="34" charset="0"/>
              <a:ea typeface="Verdana" panose="020B0604030504040204" pitchFamily="34" charset="0"/>
            </a:endParaRPr>
          </a:p>
          <a:p>
            <a:r>
              <a:rPr lang="de-DE" dirty="0" err="1">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Practical</a:t>
            </a:r>
            <a:r>
              <a:rPr lang="de-DE" dirty="0">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 Guide </a:t>
            </a:r>
            <a:r>
              <a:rPr lang="de-DE" dirty="0" err="1">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to</a:t>
            </a:r>
            <a:r>
              <a:rPr lang="de-DE" dirty="0">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applied</a:t>
            </a:r>
            <a:r>
              <a:rPr lang="de-DE" dirty="0">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Conformal</a:t>
            </a:r>
            <a:r>
              <a:rPr lang="de-DE" dirty="0">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Prediction</a:t>
            </a:r>
            <a:r>
              <a:rPr lang="de-DE" dirty="0">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 in Python</a:t>
            </a:r>
            <a:endParaRPr lang="de-DE" dirty="0">
              <a:solidFill>
                <a:schemeClr val="bg1"/>
              </a:solidFill>
              <a:latin typeface="Verdana" panose="020B0604030504040204" pitchFamily="34" charset="0"/>
              <a:ea typeface="Verdana" panose="020B0604030504040204" pitchFamily="34" charset="0"/>
            </a:endParaRPr>
          </a:p>
          <a:p>
            <a:r>
              <a:rPr lang="de-DE" dirty="0" err="1">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Introduction</a:t>
            </a:r>
            <a:r>
              <a:rPr lang="de-DE" dirty="0">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to</a:t>
            </a:r>
            <a:r>
              <a:rPr lang="de-DE" dirty="0">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Conformal</a:t>
            </a:r>
            <a:r>
              <a:rPr lang="de-DE" dirty="0">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Prediction</a:t>
            </a:r>
            <a:r>
              <a:rPr lang="de-DE" dirty="0">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 in Python</a:t>
            </a:r>
            <a:endParaRPr lang="de-DE" dirty="0">
              <a:solidFill>
                <a:schemeClr val="bg1"/>
              </a:solidFill>
              <a:latin typeface="Verdana" panose="020B0604030504040204" pitchFamily="34" charset="0"/>
              <a:ea typeface="Verdana" panose="020B0604030504040204" pitchFamily="34" charset="0"/>
            </a:endParaRPr>
          </a:p>
          <a:p>
            <a:r>
              <a:rPr lang="de-DE" dirty="0" err="1">
                <a:solidFill>
                  <a:schemeClr val="bg1"/>
                </a:solidFill>
                <a:latin typeface="Verdana" panose="020B0604030504040204" pitchFamily="34" charset="0"/>
                <a:ea typeface="Verdana" panose="020B0604030504040204" pitchFamily="34" charset="0"/>
                <a:hlinkClick r:id="rId10">
                  <a:extLst>
                    <a:ext uri="{A12FA001-AC4F-418D-AE19-62706E023703}">
                      <ahyp:hlinkClr xmlns:ahyp="http://schemas.microsoft.com/office/drawing/2018/hyperlinkcolor" val="tx"/>
                    </a:ext>
                  </a:extLst>
                </a:hlinkClick>
              </a:rPr>
              <a:t>Awesome</a:t>
            </a:r>
            <a:r>
              <a:rPr lang="de-DE" dirty="0">
                <a:solidFill>
                  <a:schemeClr val="bg1"/>
                </a:solidFill>
                <a:latin typeface="Verdana" panose="020B0604030504040204" pitchFamily="34" charset="0"/>
                <a:ea typeface="Verdana" panose="020B0604030504040204" pitchFamily="34" charset="0"/>
                <a:hlinkClick r:id="rId10">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10">
                  <a:extLst>
                    <a:ext uri="{A12FA001-AC4F-418D-AE19-62706E023703}">
                      <ahyp:hlinkClr xmlns:ahyp="http://schemas.microsoft.com/office/drawing/2018/hyperlinkcolor" val="tx"/>
                    </a:ext>
                  </a:extLst>
                </a:hlinkClick>
              </a:rPr>
              <a:t>Conformal</a:t>
            </a:r>
            <a:r>
              <a:rPr lang="de-DE" dirty="0">
                <a:solidFill>
                  <a:schemeClr val="bg1"/>
                </a:solidFill>
                <a:latin typeface="Verdana" panose="020B0604030504040204" pitchFamily="34" charset="0"/>
                <a:ea typeface="Verdana" panose="020B0604030504040204" pitchFamily="34" charset="0"/>
                <a:hlinkClick r:id="rId10">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10">
                  <a:extLst>
                    <a:ext uri="{A12FA001-AC4F-418D-AE19-62706E023703}">
                      <ahyp:hlinkClr xmlns:ahyp="http://schemas.microsoft.com/office/drawing/2018/hyperlinkcolor" val="tx"/>
                    </a:ext>
                  </a:extLst>
                </a:hlinkClick>
              </a:rPr>
              <a:t>Prediction</a:t>
            </a:r>
            <a:endParaRPr lang="de-DE"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hlinkClick r:id="rId11">
                  <a:extLst>
                    <a:ext uri="{A12FA001-AC4F-418D-AE19-62706E023703}">
                      <ahyp:hlinkClr xmlns:ahyp="http://schemas.microsoft.com/office/drawing/2018/hyperlinkcolor" val="tx"/>
                    </a:ext>
                  </a:extLst>
                </a:hlinkClick>
              </a:rPr>
              <a:t>Forecasting: Principles and Practice, the Pythonic Way</a:t>
            </a:r>
            <a:endParaRPr lang="de-DE" dirty="0">
              <a:solidFill>
                <a:schemeClr val="bg1"/>
              </a:solidFill>
              <a:latin typeface="Verdana" panose="020B0604030504040204" pitchFamily="34" charset="0"/>
              <a:ea typeface="Verdana" panose="020B0604030504040204" pitchFamily="34" charset="0"/>
            </a:endParaRPr>
          </a:p>
          <a:p>
            <a:r>
              <a:rPr lang="it-IT" dirty="0" err="1">
                <a:solidFill>
                  <a:schemeClr val="bg1"/>
                </a:solidFill>
                <a:latin typeface="Verdana" panose="020B0604030504040204" pitchFamily="34" charset="0"/>
                <a:ea typeface="Verdana" panose="020B0604030504040204" pitchFamily="34" charset="0"/>
                <a:hlinkClick r:id="rId12">
                  <a:extLst>
                    <a:ext uri="{A12FA001-AC4F-418D-AE19-62706E023703}">
                      <ahyp:hlinkClr xmlns:ahyp="http://schemas.microsoft.com/office/drawing/2018/hyperlinkcolor" val="tx"/>
                    </a:ext>
                  </a:extLst>
                </a:hlinkClick>
              </a:rPr>
              <a:t>pyautogen</a:t>
            </a:r>
            <a:r>
              <a:rPr lang="it-IT" dirty="0">
                <a:solidFill>
                  <a:schemeClr val="bg1"/>
                </a:solidFill>
                <a:latin typeface="Verdana" panose="020B0604030504040204" pitchFamily="34" charset="0"/>
                <a:ea typeface="Verdana" panose="020B0604030504040204" pitchFamily="34" charset="0"/>
                <a:hlinkClick r:id="rId12">
                  <a:extLst>
                    <a:ext uri="{A12FA001-AC4F-418D-AE19-62706E023703}">
                      <ahyp:hlinkClr xmlns:ahyp="http://schemas.microsoft.com/office/drawing/2018/hyperlinkcolor" val="tx"/>
                    </a:ext>
                  </a:extLst>
                </a:hlinkClick>
              </a:rPr>
              <a:t> · </a:t>
            </a:r>
            <a:r>
              <a:rPr lang="it-IT" dirty="0" err="1">
                <a:solidFill>
                  <a:schemeClr val="bg1"/>
                </a:solidFill>
                <a:latin typeface="Verdana" panose="020B0604030504040204" pitchFamily="34" charset="0"/>
                <a:ea typeface="Verdana" panose="020B0604030504040204" pitchFamily="34" charset="0"/>
                <a:hlinkClick r:id="rId12">
                  <a:extLst>
                    <a:ext uri="{A12FA001-AC4F-418D-AE19-62706E023703}">
                      <ahyp:hlinkClr xmlns:ahyp="http://schemas.microsoft.com/office/drawing/2018/hyperlinkcolor" val="tx"/>
                    </a:ext>
                  </a:extLst>
                </a:hlinkClick>
              </a:rPr>
              <a:t>PyPI</a:t>
            </a:r>
            <a:endParaRPr lang="it-IT" dirty="0">
              <a:solidFill>
                <a:schemeClr val="bg1"/>
              </a:solidFill>
              <a:latin typeface="Verdana" panose="020B0604030504040204" pitchFamily="34" charset="0"/>
              <a:ea typeface="Verdana" panose="020B0604030504040204" pitchFamily="34" charset="0"/>
            </a:endParaRPr>
          </a:p>
          <a:p>
            <a:r>
              <a:rPr lang="it-IT" dirty="0" err="1">
                <a:solidFill>
                  <a:schemeClr val="bg1"/>
                </a:solidFill>
                <a:latin typeface="Verdana" panose="020B0604030504040204" pitchFamily="34" charset="0"/>
                <a:ea typeface="Verdana" panose="020B0604030504040204" pitchFamily="34" charset="0"/>
                <a:hlinkClick r:id="rId13">
                  <a:extLst>
                    <a:ext uri="{A12FA001-AC4F-418D-AE19-62706E023703}">
                      <ahyp:hlinkClr xmlns:ahyp="http://schemas.microsoft.com/office/drawing/2018/hyperlinkcolor" val="tx"/>
                    </a:ext>
                  </a:extLst>
                </a:hlinkClick>
              </a:rPr>
              <a:t>Gradio</a:t>
            </a:r>
            <a:r>
              <a:rPr lang="it-IT" dirty="0">
                <a:solidFill>
                  <a:schemeClr val="bg1"/>
                </a:solidFill>
                <a:latin typeface="Verdana" panose="020B0604030504040204" pitchFamily="34" charset="0"/>
                <a:ea typeface="Verdana" panose="020B0604030504040204" pitchFamily="34" charset="0"/>
                <a:hlinkClick r:id="rId13">
                  <a:extLst>
                    <a:ext uri="{A12FA001-AC4F-418D-AE19-62706E023703}">
                      <ahyp:hlinkClr xmlns:ahyp="http://schemas.microsoft.com/office/drawing/2018/hyperlinkcolor" val="tx"/>
                    </a:ext>
                  </a:extLst>
                </a:hlinkClick>
              </a:rPr>
              <a:t> </a:t>
            </a:r>
            <a:r>
              <a:rPr lang="it-IT" dirty="0" err="1">
                <a:solidFill>
                  <a:schemeClr val="bg1"/>
                </a:solidFill>
                <a:latin typeface="Verdana" panose="020B0604030504040204" pitchFamily="34" charset="0"/>
                <a:ea typeface="Verdana" panose="020B0604030504040204" pitchFamily="34" charset="0"/>
                <a:hlinkClick r:id="rId13">
                  <a:extLst>
                    <a:ext uri="{A12FA001-AC4F-418D-AE19-62706E023703}">
                      <ahyp:hlinkClr xmlns:ahyp="http://schemas.microsoft.com/office/drawing/2018/hyperlinkcolor" val="tx"/>
                    </a:ext>
                  </a:extLst>
                </a:hlinkClick>
              </a:rPr>
              <a:t>Documentation</a:t>
            </a:r>
            <a:endParaRPr lang="it-IT"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hlinkClick r:id="rId14">
                  <a:extLst>
                    <a:ext uri="{A12FA001-AC4F-418D-AE19-62706E023703}">
                      <ahyp:hlinkClr xmlns:ahyp="http://schemas.microsoft.com/office/drawing/2018/hyperlinkcolor" val="tx"/>
                    </a:ext>
                  </a:extLst>
                </a:hlinkClick>
              </a:rPr>
              <a:t>Introduction - </a:t>
            </a:r>
            <a:r>
              <a:rPr lang="en-US" dirty="0" err="1">
                <a:solidFill>
                  <a:schemeClr val="bg1"/>
                </a:solidFill>
                <a:latin typeface="Verdana" panose="020B0604030504040204" pitchFamily="34" charset="0"/>
                <a:ea typeface="Verdana" panose="020B0604030504040204" pitchFamily="34" charset="0"/>
                <a:hlinkClick r:id="rId14">
                  <a:extLst>
                    <a:ext uri="{A12FA001-AC4F-418D-AE19-62706E023703}">
                      <ahyp:hlinkClr xmlns:ahyp="http://schemas.microsoft.com/office/drawing/2018/hyperlinkcolor" val="tx"/>
                    </a:ext>
                  </a:extLst>
                </a:hlinkClick>
              </a:rPr>
              <a:t>TimeGPT</a:t>
            </a:r>
            <a:r>
              <a:rPr lang="en-US" dirty="0">
                <a:solidFill>
                  <a:schemeClr val="bg1"/>
                </a:solidFill>
                <a:latin typeface="Verdana" panose="020B0604030504040204" pitchFamily="34" charset="0"/>
                <a:ea typeface="Verdana" panose="020B0604030504040204" pitchFamily="34" charset="0"/>
                <a:hlinkClick r:id="rId14">
                  <a:extLst>
                    <a:ext uri="{A12FA001-AC4F-418D-AE19-62706E023703}">
                      <ahyp:hlinkClr xmlns:ahyp="http://schemas.microsoft.com/office/drawing/2018/hyperlinkcolor" val="tx"/>
                    </a:ext>
                  </a:extLst>
                </a:hlinkClick>
              </a:rPr>
              <a:t> Foundational model for time series forecasting and anomaly detection</a:t>
            </a:r>
            <a:endParaRPr lang="it-IT" dirty="0">
              <a:solidFill>
                <a:schemeClr val="bg1"/>
              </a:solidFill>
              <a:latin typeface="Verdana" panose="020B0604030504040204" pitchFamily="34" charset="0"/>
              <a:ea typeface="Verdana" panose="020B0604030504040204" pitchFamily="34" charset="0"/>
            </a:endParaRPr>
          </a:p>
          <a:p>
            <a:r>
              <a:rPr lang="it-IT" dirty="0" err="1">
                <a:solidFill>
                  <a:schemeClr val="bg1"/>
                </a:solidFill>
                <a:latin typeface="Verdana" panose="020B0604030504040204" pitchFamily="34" charset="0"/>
                <a:ea typeface="Verdana" panose="020B0604030504040204" pitchFamily="34" charset="0"/>
                <a:hlinkClick r:id="rId15">
                  <a:extLst>
                    <a:ext uri="{A12FA001-AC4F-418D-AE19-62706E023703}">
                      <ahyp:hlinkClr xmlns:ahyp="http://schemas.microsoft.com/office/drawing/2018/hyperlinkcolor" val="tx"/>
                    </a:ext>
                  </a:extLst>
                </a:hlinkClick>
              </a:rPr>
              <a:t>StatsForecast</a:t>
            </a:r>
            <a:r>
              <a:rPr lang="it-IT" dirty="0">
                <a:solidFill>
                  <a:schemeClr val="bg1"/>
                </a:solidFill>
                <a:latin typeface="Verdana" panose="020B0604030504040204" pitchFamily="34" charset="0"/>
                <a:ea typeface="Verdana" panose="020B0604030504040204" pitchFamily="34" charset="0"/>
                <a:hlinkClick r:id="rId15">
                  <a:extLst>
                    <a:ext uri="{A12FA001-AC4F-418D-AE19-62706E023703}">
                      <ahyp:hlinkClr xmlns:ahyp="http://schemas.microsoft.com/office/drawing/2018/hyperlinkcolor" val="tx"/>
                    </a:ext>
                  </a:extLst>
                </a:hlinkClick>
              </a:rPr>
              <a:t> ⚡️ - </a:t>
            </a:r>
            <a:r>
              <a:rPr lang="it-IT" dirty="0" err="1">
                <a:solidFill>
                  <a:schemeClr val="bg1"/>
                </a:solidFill>
                <a:latin typeface="Verdana" panose="020B0604030504040204" pitchFamily="34" charset="0"/>
                <a:ea typeface="Verdana" panose="020B0604030504040204" pitchFamily="34" charset="0"/>
                <a:hlinkClick r:id="rId15">
                  <a:extLst>
                    <a:ext uri="{A12FA001-AC4F-418D-AE19-62706E023703}">
                      <ahyp:hlinkClr xmlns:ahyp="http://schemas.microsoft.com/office/drawing/2018/hyperlinkcolor" val="tx"/>
                    </a:ext>
                  </a:extLst>
                </a:hlinkClick>
              </a:rPr>
              <a:t>Nixtla</a:t>
            </a:r>
            <a:endParaRPr lang="it-IT" dirty="0">
              <a:solidFill>
                <a:schemeClr val="bg1"/>
              </a:solidFill>
              <a:latin typeface="Verdana" panose="020B0604030504040204" pitchFamily="34" charset="0"/>
              <a:ea typeface="Verdana" panose="020B0604030504040204" pitchFamily="34" charset="0"/>
            </a:endParaRPr>
          </a:p>
          <a:p>
            <a:r>
              <a:rPr lang="it-IT" dirty="0" err="1">
                <a:solidFill>
                  <a:schemeClr val="bg1"/>
                </a:solidFill>
                <a:latin typeface="Verdana" panose="020B0604030504040204" pitchFamily="34" charset="0"/>
                <a:ea typeface="Verdana" panose="020B0604030504040204" pitchFamily="34" charset="0"/>
                <a:hlinkClick r:id="rId16">
                  <a:extLst>
                    <a:ext uri="{A12FA001-AC4F-418D-AE19-62706E023703}">
                      <ahyp:hlinkClr xmlns:ahyp="http://schemas.microsoft.com/office/drawing/2018/hyperlinkcolor" val="tx"/>
                    </a:ext>
                  </a:extLst>
                </a:hlinkClick>
              </a:rPr>
              <a:t>mlforecast</a:t>
            </a:r>
            <a:r>
              <a:rPr lang="it-IT" dirty="0">
                <a:solidFill>
                  <a:schemeClr val="bg1"/>
                </a:solidFill>
                <a:latin typeface="Verdana" panose="020B0604030504040204" pitchFamily="34" charset="0"/>
                <a:ea typeface="Verdana" panose="020B0604030504040204" pitchFamily="34" charset="0"/>
                <a:hlinkClick r:id="rId16">
                  <a:extLst>
                    <a:ext uri="{A12FA001-AC4F-418D-AE19-62706E023703}">
                      <ahyp:hlinkClr xmlns:ahyp="http://schemas.microsoft.com/office/drawing/2018/hyperlinkcolor" val="tx"/>
                    </a:ext>
                  </a:extLst>
                </a:hlinkClick>
              </a:rPr>
              <a:t> – </a:t>
            </a:r>
            <a:r>
              <a:rPr lang="it-IT" dirty="0" err="1">
                <a:solidFill>
                  <a:schemeClr val="bg1"/>
                </a:solidFill>
                <a:latin typeface="Verdana" panose="020B0604030504040204" pitchFamily="34" charset="0"/>
                <a:ea typeface="Verdana" panose="020B0604030504040204" pitchFamily="34" charset="0"/>
                <a:hlinkClick r:id="rId16">
                  <a:extLst>
                    <a:ext uri="{A12FA001-AC4F-418D-AE19-62706E023703}">
                      <ahyp:hlinkClr xmlns:ahyp="http://schemas.microsoft.com/office/drawing/2018/hyperlinkcolor" val="tx"/>
                    </a:ext>
                  </a:extLst>
                </a:hlinkClick>
              </a:rPr>
              <a:t>Nixtla</a:t>
            </a:r>
            <a:endParaRPr lang="it-IT" dirty="0">
              <a:solidFill>
                <a:schemeClr val="bg1"/>
              </a:solidFill>
              <a:latin typeface="Verdana" panose="020B0604030504040204" pitchFamily="34" charset="0"/>
              <a:ea typeface="Verdana" panose="020B0604030504040204" pitchFamily="34" charset="0"/>
            </a:endParaRPr>
          </a:p>
          <a:p>
            <a:r>
              <a:rPr lang="it-IT" dirty="0">
                <a:solidFill>
                  <a:schemeClr val="bg1"/>
                </a:solidFill>
                <a:latin typeface="Verdana" panose="020B0604030504040204" pitchFamily="34" charset="0"/>
                <a:ea typeface="Verdana" panose="020B0604030504040204" pitchFamily="34" charset="0"/>
                <a:hlinkClick r:id="rId17">
                  <a:extLst>
                    <a:ext uri="{A12FA001-AC4F-418D-AE19-62706E023703}">
                      <ahyp:hlinkClr xmlns:ahyp="http://schemas.microsoft.com/office/drawing/2018/hyperlinkcolor" val="tx"/>
                    </a:ext>
                  </a:extLst>
                </a:hlinkClick>
              </a:rPr>
              <a:t>About </a:t>
            </a:r>
            <a:r>
              <a:rPr lang="it-IT" dirty="0" err="1">
                <a:solidFill>
                  <a:schemeClr val="bg1"/>
                </a:solidFill>
                <a:latin typeface="Verdana" panose="020B0604030504040204" pitchFamily="34" charset="0"/>
                <a:ea typeface="Verdana" panose="020B0604030504040204" pitchFamily="34" charset="0"/>
                <a:hlinkClick r:id="rId17">
                  <a:extLst>
                    <a:ext uri="{A12FA001-AC4F-418D-AE19-62706E023703}">
                      <ahyp:hlinkClr xmlns:ahyp="http://schemas.microsoft.com/office/drawing/2018/hyperlinkcolor" val="tx"/>
                    </a:ext>
                  </a:extLst>
                </a:hlinkClick>
              </a:rPr>
              <a:t>NeuralForecast</a:t>
            </a:r>
            <a:r>
              <a:rPr lang="it-IT" dirty="0">
                <a:solidFill>
                  <a:schemeClr val="bg1"/>
                </a:solidFill>
                <a:latin typeface="Verdana" panose="020B0604030504040204" pitchFamily="34" charset="0"/>
                <a:ea typeface="Verdana" panose="020B0604030504040204" pitchFamily="34" charset="0"/>
                <a:hlinkClick r:id="rId17">
                  <a:extLst>
                    <a:ext uri="{A12FA001-AC4F-418D-AE19-62706E023703}">
                      <ahyp:hlinkClr xmlns:ahyp="http://schemas.microsoft.com/office/drawing/2018/hyperlinkcolor" val="tx"/>
                    </a:ext>
                  </a:extLst>
                </a:hlinkClick>
              </a:rPr>
              <a:t> – </a:t>
            </a:r>
            <a:r>
              <a:rPr lang="it-IT" dirty="0" err="1">
                <a:solidFill>
                  <a:schemeClr val="bg1"/>
                </a:solidFill>
                <a:latin typeface="Verdana" panose="020B0604030504040204" pitchFamily="34" charset="0"/>
                <a:ea typeface="Verdana" panose="020B0604030504040204" pitchFamily="34" charset="0"/>
                <a:hlinkClick r:id="rId17">
                  <a:extLst>
                    <a:ext uri="{A12FA001-AC4F-418D-AE19-62706E023703}">
                      <ahyp:hlinkClr xmlns:ahyp="http://schemas.microsoft.com/office/drawing/2018/hyperlinkcolor" val="tx"/>
                    </a:ext>
                  </a:extLst>
                </a:hlinkClick>
              </a:rPr>
              <a:t>Nixtla</a:t>
            </a:r>
            <a:endParaRPr lang="it-IT" dirty="0">
              <a:solidFill>
                <a:schemeClr val="bg1"/>
              </a:solidFill>
              <a:latin typeface="Verdana" panose="020B0604030504040204" pitchFamily="34" charset="0"/>
              <a:ea typeface="Verdana" panose="020B0604030504040204" pitchFamily="34" charset="0"/>
            </a:endParaRPr>
          </a:p>
          <a:p>
            <a:r>
              <a:rPr lang="it-IT" dirty="0">
                <a:solidFill>
                  <a:schemeClr val="bg1"/>
                </a:solidFill>
                <a:latin typeface="Verdana" panose="020B0604030504040204" pitchFamily="34" charset="0"/>
                <a:ea typeface="Verdana" panose="020B0604030504040204" pitchFamily="34" charset="0"/>
                <a:hlinkClick r:id="rId18">
                  <a:extLst>
                    <a:ext uri="{A12FA001-AC4F-418D-AE19-62706E023703}">
                      <ahyp:hlinkClr xmlns:ahyp="http://schemas.microsoft.com/office/drawing/2018/hyperlinkcolor" val="tx"/>
                    </a:ext>
                  </a:extLst>
                </a:hlinkClick>
              </a:rPr>
              <a:t>Notebooks</a:t>
            </a:r>
            <a:endParaRPr lang="it-IT" dirty="0">
              <a:solidFill>
                <a:schemeClr val="bg1"/>
              </a:solidFill>
              <a:latin typeface="Verdana" panose="020B0604030504040204" pitchFamily="34" charset="0"/>
              <a:ea typeface="Verdana" panose="020B0604030504040204" pitchFamily="34" charset="0"/>
            </a:endParaRPr>
          </a:p>
          <a:p>
            <a:r>
              <a:rPr lang="it-IT" dirty="0">
                <a:solidFill>
                  <a:schemeClr val="bg1"/>
                </a:solidFill>
                <a:latin typeface="Verdana" panose="020B0604030504040204" pitchFamily="34" charset="0"/>
                <a:ea typeface="Verdana" panose="020B0604030504040204" pitchFamily="34" charset="0"/>
                <a:hlinkClick r:id="rId19">
                  <a:extLst>
                    <a:ext uri="{A12FA001-AC4F-418D-AE19-62706E023703}">
                      <ahyp:hlinkClr xmlns:ahyp="http://schemas.microsoft.com/office/drawing/2018/hyperlinkcolor" val="tx"/>
                    </a:ext>
                  </a:extLst>
                </a:hlinkClick>
              </a:rPr>
              <a:t>stock-market-forecasting-with-</a:t>
            </a:r>
            <a:r>
              <a:rPr lang="it-IT" dirty="0" err="1">
                <a:solidFill>
                  <a:schemeClr val="bg1"/>
                </a:solidFill>
                <a:latin typeface="Verdana" panose="020B0604030504040204" pitchFamily="34" charset="0"/>
                <a:ea typeface="Verdana" panose="020B0604030504040204" pitchFamily="34" charset="0"/>
                <a:hlinkClick r:id="rId19">
                  <a:extLst>
                    <a:ext uri="{A12FA001-AC4F-418D-AE19-62706E023703}">
                      <ahyp:hlinkClr xmlns:ahyp="http://schemas.microsoft.com/office/drawing/2018/hyperlinkcolor" val="tx"/>
                    </a:ext>
                  </a:extLst>
                </a:hlinkClick>
              </a:rPr>
              <a:t>nixtla</a:t>
            </a:r>
            <a:r>
              <a:rPr lang="it-IT" dirty="0">
                <a:solidFill>
                  <a:schemeClr val="bg1"/>
                </a:solidFill>
                <a:latin typeface="Verdana" panose="020B0604030504040204" pitchFamily="34" charset="0"/>
                <a:ea typeface="Verdana" panose="020B0604030504040204" pitchFamily="34" charset="0"/>
                <a:hlinkClick r:id="rId19">
                  <a:extLst>
                    <a:ext uri="{A12FA001-AC4F-418D-AE19-62706E023703}">
                      <ahyp:hlinkClr xmlns:ahyp="http://schemas.microsoft.com/office/drawing/2018/hyperlinkcolor" val="tx"/>
                    </a:ext>
                  </a:extLst>
                </a:hlinkClick>
              </a:rPr>
              <a:t>-</a:t>
            </a:r>
            <a:r>
              <a:rPr lang="it-IT" dirty="0" err="1">
                <a:solidFill>
                  <a:schemeClr val="bg1"/>
                </a:solidFill>
                <a:latin typeface="Verdana" panose="020B0604030504040204" pitchFamily="34" charset="0"/>
                <a:ea typeface="Verdana" panose="020B0604030504040204" pitchFamily="34" charset="0"/>
                <a:hlinkClick r:id="rId19">
                  <a:extLst>
                    <a:ext uri="{A12FA001-AC4F-418D-AE19-62706E023703}">
                      <ahyp:hlinkClr xmlns:ahyp="http://schemas.microsoft.com/office/drawing/2018/hyperlinkcolor" val="tx"/>
                    </a:ext>
                  </a:extLst>
                </a:hlinkClick>
              </a:rPr>
              <a:t>conformal-prediction</a:t>
            </a:r>
            <a:endParaRPr lang="it-IT"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18568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52D5798-A676-FF58-3745-CBA606A24CE4}"/>
              </a:ext>
            </a:extLst>
          </p:cNvPr>
          <p:cNvSpPr>
            <a:spLocks noGrp="1"/>
          </p:cNvSpPr>
          <p:nvPr>
            <p:ph type="ctrTitle"/>
          </p:nvPr>
        </p:nvSpPr>
        <p:spPr>
          <a:xfrm>
            <a:off x="5232400" y="1354819"/>
            <a:ext cx="6124576" cy="2678363"/>
          </a:xfrm>
        </p:spPr>
        <p:txBody>
          <a:bodyPr>
            <a:normAutofit/>
          </a:bodyPr>
          <a:lstStyle/>
          <a:p>
            <a:pPr algn="r"/>
            <a:r>
              <a:rPr lang="it-IT" sz="4500">
                <a:solidFill>
                  <a:schemeClr val="bg1"/>
                </a:solidFill>
                <a:latin typeface="Berlin Sans FB Demi" panose="020E0802020502020306" pitchFamily="34" charset="0"/>
              </a:rPr>
              <a:t>US Injuries Flood Prediction with Large Language Models Data Augmentation</a:t>
            </a:r>
            <a:endParaRPr lang="en-GB" sz="4500">
              <a:solidFill>
                <a:schemeClr val="bg1"/>
              </a:solidFill>
              <a:latin typeface="Berlin Sans FB Demi" panose="020E0802020502020306" pitchFamily="34" charset="0"/>
            </a:endParaRPr>
          </a:p>
        </p:txBody>
      </p:sp>
      <p:sp>
        <p:nvSpPr>
          <p:cNvPr id="9" name="Freeform: Shape 8">
            <a:extLst>
              <a:ext uri="{FF2B5EF4-FFF2-40B4-BE49-F238E27FC236}">
                <a16:creationId xmlns:a16="http://schemas.microsoft.com/office/drawing/2014/main" id="{E253338B-EC15-4112-B0AA-4135021E9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431899EE-49A4-469F-BDB5-0A178C5510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2" name="Freeform: Shape 11">
              <a:extLst>
                <a:ext uri="{FF2B5EF4-FFF2-40B4-BE49-F238E27FC236}">
                  <a16:creationId xmlns:a16="http://schemas.microsoft.com/office/drawing/2014/main" id="{463E0550-0AFD-458E-A821-787F4CB6F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BC5702A-BA45-4A2C-99DC-525993A9C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11242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24F226-8E33-3571-8D54-CC00126EF3B6}"/>
            </a:ext>
          </a:extLst>
        </p:cNvPr>
        <p:cNvGrpSpPr/>
        <p:nvPr/>
      </p:nvGrpSpPr>
      <p:grpSpPr>
        <a:xfrm>
          <a:off x="0" y="0"/>
          <a:ext cx="0" cy="0"/>
          <a:chOff x="0" y="0"/>
          <a:chExt cx="0" cy="0"/>
        </a:xfrm>
      </p:grpSpPr>
      <p:pic>
        <p:nvPicPr>
          <p:cNvPr id="1026" name="Picture 2" descr="There is a great deal of incontrovertible evidence of climate change">
            <a:extLst>
              <a:ext uri="{FF2B5EF4-FFF2-40B4-BE49-F238E27FC236}">
                <a16:creationId xmlns:a16="http://schemas.microsoft.com/office/drawing/2014/main" id="{1E3662D1-D0AA-5EF8-35AB-CEE6022A3299}"/>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t="4548" b="17186"/>
          <a:stretch/>
        </p:blipFill>
        <p:spPr bwMode="auto">
          <a:xfrm>
            <a:off x="4283902" y="10"/>
            <a:ext cx="7908098" cy="6857992"/>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2DA1CB5E-7722-A11E-B6A6-EDB7BFDB221B}"/>
              </a:ext>
            </a:extLst>
          </p:cNvPr>
          <p:cNvSpPr>
            <a:spLocks noGrp="1"/>
          </p:cNvSpPr>
          <p:nvPr>
            <p:ph type="ctrTitle"/>
          </p:nvPr>
        </p:nvSpPr>
        <p:spPr>
          <a:xfrm>
            <a:off x="745031" y="1104332"/>
            <a:ext cx="5450940" cy="3391467"/>
          </a:xfrm>
        </p:spPr>
        <p:txBody>
          <a:bodyPr>
            <a:normAutofit fontScale="90000"/>
          </a:bodyPr>
          <a:lstStyle/>
          <a:p>
            <a:pPr algn="l"/>
            <a:br>
              <a:rPr lang="it-IT" sz="5000" dirty="0">
                <a:ln w="22225">
                  <a:solidFill>
                    <a:schemeClr val="tx1"/>
                  </a:solidFill>
                  <a:miter lim="800000"/>
                </a:ln>
                <a:solidFill>
                  <a:schemeClr val="bg1"/>
                </a:solidFill>
                <a:latin typeface="Berlin Sans FB Demi" panose="020E0802020502020306" pitchFamily="34" charset="0"/>
              </a:rPr>
            </a:br>
            <a:br>
              <a:rPr lang="en-US" sz="4800" b="1" dirty="0">
                <a:solidFill>
                  <a:schemeClr val="bg1"/>
                </a:solidFill>
              </a:rPr>
            </a:br>
            <a:r>
              <a:rPr lang="en-US" sz="4800" b="1" dirty="0" err="1">
                <a:solidFill>
                  <a:schemeClr val="bg1"/>
                </a:solidFill>
              </a:rPr>
              <a:t>Motivations</a:t>
            </a:r>
            <a:r>
              <a:rPr lang="en-US" sz="4800" b="1" dirty="0">
                <a:solidFill>
                  <a:schemeClr val="bg1"/>
                </a:solidFill>
              </a:rPr>
              <a:t>:</a:t>
            </a:r>
            <a:br>
              <a:rPr lang="it-IT" sz="5000" dirty="0">
                <a:ln w="22225">
                  <a:solidFill>
                    <a:schemeClr val="tx1"/>
                  </a:solidFill>
                  <a:miter lim="800000"/>
                </a:ln>
                <a:solidFill>
                  <a:schemeClr val="bg1"/>
                </a:solidFill>
                <a:latin typeface="Berlin Sans FB Demi" panose="020E0802020502020306" pitchFamily="34" charset="0"/>
              </a:rPr>
            </a:br>
            <a:r>
              <a:rPr lang="it-IT" sz="5000" dirty="0" err="1">
                <a:ln w="22225">
                  <a:solidFill>
                    <a:schemeClr val="tx1"/>
                  </a:solidFill>
                  <a:miter lim="800000"/>
                </a:ln>
                <a:solidFill>
                  <a:schemeClr val="bg1"/>
                </a:solidFill>
                <a:latin typeface="Berlin Sans FB Demi" panose="020E0802020502020306" pitchFamily="34" charset="0"/>
              </a:rPr>
              <a:t>Earth’s</a:t>
            </a:r>
            <a:r>
              <a:rPr lang="it-IT" sz="5000" dirty="0">
                <a:ln w="22225">
                  <a:solidFill>
                    <a:schemeClr val="tx1"/>
                  </a:solidFill>
                  <a:miter lim="800000"/>
                </a:ln>
                <a:solidFill>
                  <a:schemeClr val="bg1"/>
                </a:solidFill>
                <a:latin typeface="Berlin Sans FB Demi" panose="020E0802020502020306" pitchFamily="34" charset="0"/>
              </a:rPr>
              <a:t> </a:t>
            </a:r>
            <a:r>
              <a:rPr lang="it-IT" sz="5000" dirty="0" err="1">
                <a:ln w="22225">
                  <a:solidFill>
                    <a:schemeClr val="tx1"/>
                  </a:solidFill>
                  <a:miter lim="800000"/>
                </a:ln>
                <a:solidFill>
                  <a:schemeClr val="bg1"/>
                </a:solidFill>
                <a:latin typeface="Berlin Sans FB Demi" panose="020E0802020502020306" pitchFamily="34" charset="0"/>
              </a:rPr>
              <a:t>Changing</a:t>
            </a:r>
            <a:r>
              <a:rPr lang="it-IT" sz="5000" dirty="0">
                <a:ln w="22225">
                  <a:solidFill>
                    <a:schemeClr val="tx1"/>
                  </a:solidFill>
                  <a:miter lim="800000"/>
                </a:ln>
                <a:solidFill>
                  <a:schemeClr val="bg1"/>
                </a:solidFill>
                <a:latin typeface="Berlin Sans FB Demi" panose="020E0802020502020306" pitchFamily="34" charset="0"/>
              </a:rPr>
              <a:t> </a:t>
            </a:r>
            <a:r>
              <a:rPr lang="it-IT" sz="5000" dirty="0" err="1">
                <a:ln w="22225">
                  <a:solidFill>
                    <a:schemeClr val="tx1"/>
                  </a:solidFill>
                  <a:miter lim="800000"/>
                </a:ln>
                <a:solidFill>
                  <a:schemeClr val="bg1"/>
                </a:solidFill>
                <a:latin typeface="Berlin Sans FB Demi" panose="020E0802020502020306" pitchFamily="34" charset="0"/>
              </a:rPr>
              <a:t>Climate</a:t>
            </a:r>
            <a:r>
              <a:rPr lang="it-IT" sz="5000" dirty="0">
                <a:ln w="22225">
                  <a:solidFill>
                    <a:schemeClr val="tx1"/>
                  </a:solidFill>
                  <a:miter lim="800000"/>
                </a:ln>
                <a:solidFill>
                  <a:schemeClr val="bg1"/>
                </a:solidFill>
                <a:latin typeface="Berlin Sans FB Demi" panose="020E0802020502020306" pitchFamily="34" charset="0"/>
              </a:rPr>
              <a:t> </a:t>
            </a:r>
            <a:r>
              <a:rPr lang="it-IT" sz="5000" dirty="0" err="1">
                <a:ln w="22225">
                  <a:solidFill>
                    <a:schemeClr val="tx1"/>
                  </a:solidFill>
                  <a:miter lim="800000"/>
                </a:ln>
                <a:solidFill>
                  <a:schemeClr val="bg1"/>
                </a:solidFill>
                <a:latin typeface="Berlin Sans FB Demi" panose="020E0802020502020306" pitchFamily="34" charset="0"/>
              </a:rPr>
              <a:t>is</a:t>
            </a:r>
            <a:r>
              <a:rPr lang="it-IT" sz="5000" dirty="0">
                <a:ln w="22225">
                  <a:solidFill>
                    <a:schemeClr val="tx1"/>
                  </a:solidFill>
                  <a:miter lim="800000"/>
                </a:ln>
                <a:solidFill>
                  <a:schemeClr val="bg1"/>
                </a:solidFill>
                <a:latin typeface="Berlin Sans FB Demi" panose="020E0802020502020306" pitchFamily="34" charset="0"/>
              </a:rPr>
              <a:t> the new challenge of </a:t>
            </a:r>
            <a:r>
              <a:rPr lang="it-IT" sz="5000" dirty="0" err="1">
                <a:ln w="22225">
                  <a:solidFill>
                    <a:schemeClr val="tx1"/>
                  </a:solidFill>
                  <a:miter lim="800000"/>
                </a:ln>
                <a:solidFill>
                  <a:schemeClr val="bg1"/>
                </a:solidFill>
                <a:latin typeface="Berlin Sans FB Demi" panose="020E0802020502020306" pitchFamily="34" charset="0"/>
              </a:rPr>
              <a:t>this</a:t>
            </a:r>
            <a:r>
              <a:rPr lang="it-IT" sz="5000" dirty="0">
                <a:ln w="22225">
                  <a:solidFill>
                    <a:schemeClr val="tx1"/>
                  </a:solidFill>
                  <a:miter lim="800000"/>
                </a:ln>
                <a:solidFill>
                  <a:schemeClr val="bg1"/>
                </a:solidFill>
                <a:latin typeface="Berlin Sans FB Demi" panose="020E0802020502020306" pitchFamily="34" charset="0"/>
              </a:rPr>
              <a:t> </a:t>
            </a:r>
            <a:r>
              <a:rPr lang="it-IT" sz="5000" dirty="0" err="1">
                <a:ln w="22225">
                  <a:solidFill>
                    <a:schemeClr val="tx1"/>
                  </a:solidFill>
                  <a:miter lim="800000"/>
                </a:ln>
                <a:solidFill>
                  <a:schemeClr val="bg1"/>
                </a:solidFill>
                <a:latin typeface="Berlin Sans FB Demi" panose="020E0802020502020306" pitchFamily="34" charset="0"/>
              </a:rPr>
              <a:t>century</a:t>
            </a:r>
            <a:endParaRPr lang="en-GB" sz="5000" dirty="0">
              <a:ln w="22225">
                <a:solidFill>
                  <a:schemeClr val="tx1"/>
                </a:solidFill>
                <a:miter lim="800000"/>
              </a:ln>
              <a:solidFill>
                <a:schemeClr val="bg1"/>
              </a:solidFill>
              <a:latin typeface="Berlin Sans FB Demi" panose="020E0802020502020306" pitchFamily="34" charset="0"/>
            </a:endParaRPr>
          </a:p>
        </p:txBody>
      </p:sp>
      <p:sp>
        <p:nvSpPr>
          <p:cNvPr id="3" name="CasellaDiTesto 2">
            <a:extLst>
              <a:ext uri="{FF2B5EF4-FFF2-40B4-BE49-F238E27FC236}">
                <a16:creationId xmlns:a16="http://schemas.microsoft.com/office/drawing/2014/main" id="{E920246B-9D45-3967-DC38-CC518D858794}"/>
              </a:ext>
            </a:extLst>
          </p:cNvPr>
          <p:cNvSpPr txBox="1"/>
          <p:nvPr/>
        </p:nvSpPr>
        <p:spPr>
          <a:xfrm>
            <a:off x="811530" y="5943601"/>
            <a:ext cx="4503421" cy="276999"/>
          </a:xfrm>
          <a:prstGeom prst="rect">
            <a:avLst/>
          </a:prstGeom>
          <a:noFill/>
        </p:spPr>
        <p:txBody>
          <a:bodyPr wrap="square" rtlCol="0">
            <a:spAutoFit/>
          </a:bodyPr>
          <a:lstStyle/>
          <a:p>
            <a:r>
              <a:rPr lang="it-IT" sz="1200" dirty="0">
                <a:solidFill>
                  <a:schemeClr val="bg1"/>
                </a:solidFill>
                <a:latin typeface="Berlin Sans FB Demi" panose="020E0802020502020306" pitchFamily="34" charset="0"/>
              </a:rPr>
              <a:t>https://www.climatechangeguide.com/climate-change.html</a:t>
            </a:r>
          </a:p>
        </p:txBody>
      </p:sp>
    </p:spTree>
    <p:extLst>
      <p:ext uri="{BB962C8B-B14F-4D97-AF65-F5344CB8AC3E}">
        <p14:creationId xmlns:p14="http://schemas.microsoft.com/office/powerpoint/2010/main" val="249665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F8775A-08B4-B07E-330C-D3A15784BF51}"/>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56843302-73BC-96CC-72E8-4C48A1309F78}"/>
              </a:ext>
            </a:extLst>
          </p:cNvPr>
          <p:cNvSpPr txBox="1"/>
          <p:nvPr/>
        </p:nvSpPr>
        <p:spPr>
          <a:xfrm>
            <a:off x="1395411" y="5943601"/>
            <a:ext cx="3919540" cy="276999"/>
          </a:xfrm>
          <a:prstGeom prst="rect">
            <a:avLst/>
          </a:prstGeom>
          <a:noFill/>
        </p:spPr>
        <p:txBody>
          <a:bodyPr wrap="square" rtlCol="0">
            <a:spAutoFit/>
          </a:bodyPr>
          <a:lstStyle/>
          <a:p>
            <a:r>
              <a:rPr lang="it-IT" sz="1200" dirty="0">
                <a:solidFill>
                  <a:schemeClr val="bg1"/>
                </a:solidFill>
                <a:latin typeface="Berlin Sans FB Demi" panose="020E0802020502020306" pitchFamily="34" charset="0"/>
              </a:rPr>
              <a:t>https://www.wwf.org.uk/learn/climate-change</a:t>
            </a:r>
          </a:p>
        </p:txBody>
      </p:sp>
      <p:sp>
        <p:nvSpPr>
          <p:cNvPr id="6" name="CasellaDiTesto 5">
            <a:extLst>
              <a:ext uri="{FF2B5EF4-FFF2-40B4-BE49-F238E27FC236}">
                <a16:creationId xmlns:a16="http://schemas.microsoft.com/office/drawing/2014/main" id="{AEE5B9E9-B701-3C71-80F9-9B30D363CD11}"/>
              </a:ext>
            </a:extLst>
          </p:cNvPr>
          <p:cNvSpPr txBox="1"/>
          <p:nvPr/>
        </p:nvSpPr>
        <p:spPr>
          <a:xfrm>
            <a:off x="514350" y="1061156"/>
            <a:ext cx="4800601" cy="3754874"/>
          </a:xfrm>
          <a:prstGeom prst="rect">
            <a:avLst/>
          </a:prstGeom>
          <a:noFill/>
        </p:spPr>
        <p:txBody>
          <a:bodyPr wrap="square" rtlCol="0">
            <a:spAutoFit/>
          </a:bodyPr>
          <a:lstStyle/>
          <a:p>
            <a:pPr algn="just"/>
            <a:r>
              <a:rPr lang="en-US" sz="2400" dirty="0">
                <a:solidFill>
                  <a:schemeClr val="bg1"/>
                </a:solidFill>
                <a:latin typeface="Berlin Sans FB Demi" panose="020E0802020502020306" pitchFamily="34" charset="0"/>
              </a:rPr>
              <a:t>What is Climate Change?</a:t>
            </a:r>
          </a:p>
          <a:p>
            <a:pPr algn="just"/>
            <a:endParaRPr lang="en-US" dirty="0">
              <a:solidFill>
                <a:schemeClr val="bg1"/>
              </a:solidFill>
              <a:latin typeface="Berlin Sans FB Demi" panose="020E0802020502020306" pitchFamily="34" charset="0"/>
            </a:endParaRPr>
          </a:p>
          <a:p>
            <a:pPr algn="just"/>
            <a:endParaRPr lang="en-US" sz="1800" dirty="0">
              <a:solidFill>
                <a:schemeClr val="bg1"/>
              </a:solidFill>
              <a:latin typeface="Berlin Sans FB Demi" panose="020E0802020502020306" pitchFamily="34" charset="0"/>
            </a:endParaRPr>
          </a:p>
          <a:p>
            <a:pPr algn="just"/>
            <a:endParaRPr lang="en-US" dirty="0">
              <a:solidFill>
                <a:schemeClr val="bg1"/>
              </a:solidFill>
              <a:latin typeface="Berlin Sans FB Demi" panose="020E0802020502020306" pitchFamily="34" charset="0"/>
            </a:endParaRPr>
          </a:p>
          <a:p>
            <a:r>
              <a:rPr lang="en-US" sz="2000" dirty="0">
                <a:solidFill>
                  <a:schemeClr val="bg1"/>
                </a:solidFill>
                <a:latin typeface="Berlin Sans FB Demi" panose="020E0802020502020306" pitchFamily="34" charset="0"/>
              </a:rPr>
              <a:t>Climate change refers to a significant difference in the average temperature, precipitation, wind patterns, cloudiness, humidity, atmospheric pressure, and other factors of the climate system observed over decades, usually 30 years or more. </a:t>
            </a:r>
            <a:br>
              <a:rPr lang="en-GB" sz="2000" dirty="0">
                <a:ln w="22225">
                  <a:solidFill>
                    <a:schemeClr val="tx1"/>
                  </a:solidFill>
                  <a:miter lim="800000"/>
                </a:ln>
                <a:solidFill>
                  <a:schemeClr val="bg1"/>
                </a:solidFill>
                <a:latin typeface="Berlin Sans FB Demi" panose="020E0802020502020306" pitchFamily="34" charset="0"/>
              </a:rPr>
            </a:br>
            <a:endParaRPr lang="it-IT" sz="2000" dirty="0">
              <a:latin typeface="Berlin Sans FB Demi" panose="020E0802020502020306" pitchFamily="34" charset="0"/>
            </a:endParaRPr>
          </a:p>
        </p:txBody>
      </p:sp>
      <p:pic>
        <p:nvPicPr>
          <p:cNvPr id="1026" name="Picture 2">
            <a:extLst>
              <a:ext uri="{FF2B5EF4-FFF2-40B4-BE49-F238E27FC236}">
                <a16:creationId xmlns:a16="http://schemas.microsoft.com/office/drawing/2014/main" id="{8A95E682-1F5F-F5D9-9144-A09C13EF1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8970" y="1245870"/>
            <a:ext cx="4836230" cy="4836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06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09EC6C-20BE-DEEF-E8D7-3B9BE86BC7F9}"/>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B1C23522-3AD6-8A6B-0040-9B369AE4A441}"/>
              </a:ext>
            </a:extLst>
          </p:cNvPr>
          <p:cNvSpPr txBox="1"/>
          <p:nvPr/>
        </p:nvSpPr>
        <p:spPr>
          <a:xfrm>
            <a:off x="514350" y="5943601"/>
            <a:ext cx="5502428" cy="276999"/>
          </a:xfrm>
          <a:prstGeom prst="rect">
            <a:avLst/>
          </a:prstGeom>
          <a:noFill/>
        </p:spPr>
        <p:txBody>
          <a:bodyPr wrap="square" rtlCol="0">
            <a:spAutoFit/>
          </a:bodyPr>
          <a:lstStyle/>
          <a:p>
            <a:r>
              <a:rPr lang="it-IT" sz="1200" dirty="0">
                <a:solidFill>
                  <a:schemeClr val="bg1"/>
                </a:solidFill>
                <a:latin typeface="Berlin Sans FB Demi" panose="020E0802020502020306" pitchFamily="34" charset="0"/>
              </a:rPr>
              <a:t>https://education.nationalgeographic.org/resource/earths-changing-climate/</a:t>
            </a:r>
          </a:p>
        </p:txBody>
      </p:sp>
      <p:sp>
        <p:nvSpPr>
          <p:cNvPr id="6" name="CasellaDiTesto 5">
            <a:extLst>
              <a:ext uri="{FF2B5EF4-FFF2-40B4-BE49-F238E27FC236}">
                <a16:creationId xmlns:a16="http://schemas.microsoft.com/office/drawing/2014/main" id="{7BC0CA4F-0546-8FC8-9AE3-F6FC2D01C91F}"/>
              </a:ext>
            </a:extLst>
          </p:cNvPr>
          <p:cNvSpPr txBox="1"/>
          <p:nvPr/>
        </p:nvSpPr>
        <p:spPr>
          <a:xfrm>
            <a:off x="514350" y="1061156"/>
            <a:ext cx="4800601" cy="4062651"/>
          </a:xfrm>
          <a:prstGeom prst="rect">
            <a:avLst/>
          </a:prstGeom>
          <a:noFill/>
        </p:spPr>
        <p:txBody>
          <a:bodyPr wrap="square" rtlCol="0">
            <a:spAutoFit/>
          </a:bodyPr>
          <a:lstStyle/>
          <a:p>
            <a:pPr algn="just"/>
            <a:r>
              <a:rPr lang="en-US" sz="2400" dirty="0">
                <a:solidFill>
                  <a:schemeClr val="bg1"/>
                </a:solidFill>
                <a:latin typeface="Berlin Sans FB Demi" panose="020E0802020502020306" pitchFamily="34" charset="0"/>
              </a:rPr>
              <a:t>What causes Climate Change?</a:t>
            </a:r>
          </a:p>
          <a:p>
            <a:pPr algn="just"/>
            <a:endParaRPr lang="en-US" dirty="0">
              <a:solidFill>
                <a:schemeClr val="bg1"/>
              </a:solidFill>
              <a:latin typeface="Berlin Sans FB Demi" panose="020E0802020502020306" pitchFamily="34" charset="0"/>
            </a:endParaRPr>
          </a:p>
          <a:p>
            <a:pPr algn="just"/>
            <a:endParaRPr lang="en-US" sz="1800" dirty="0">
              <a:solidFill>
                <a:schemeClr val="bg1"/>
              </a:solidFill>
              <a:latin typeface="Berlin Sans FB Demi" panose="020E0802020502020306" pitchFamily="34" charset="0"/>
            </a:endParaRPr>
          </a:p>
          <a:p>
            <a:pPr algn="just"/>
            <a:r>
              <a:rPr lang="en-US" b="1" i="0" dirty="0">
                <a:solidFill>
                  <a:schemeClr val="bg1"/>
                </a:solidFill>
                <a:effectLst/>
                <a:latin typeface="Google Sans Text"/>
              </a:rPr>
              <a:t>Burning fossil fuels:</a:t>
            </a:r>
            <a:r>
              <a:rPr lang="en-US" b="0" i="0" dirty="0">
                <a:solidFill>
                  <a:schemeClr val="bg1"/>
                </a:solidFill>
                <a:effectLst/>
                <a:latin typeface="Google Sans Text"/>
              </a:rPr>
              <a:t> </a:t>
            </a:r>
            <a:r>
              <a:rPr lang="en-US" dirty="0" err="1">
                <a:solidFill>
                  <a:schemeClr val="bg1"/>
                </a:solidFill>
                <a:latin typeface="Google Sans Text"/>
              </a:rPr>
              <a:t>i</a:t>
            </a:r>
            <a:r>
              <a:rPr lang="en-US" b="0" i="0" dirty="0" err="1">
                <a:solidFill>
                  <a:schemeClr val="bg1"/>
                </a:solidFill>
                <a:effectLst/>
                <a:latin typeface="Google Sans Text"/>
              </a:rPr>
              <a:t>ndustrialised</a:t>
            </a:r>
            <a:r>
              <a:rPr lang="en-US" b="0" i="0" dirty="0">
                <a:solidFill>
                  <a:schemeClr val="bg1"/>
                </a:solidFill>
                <a:effectLst/>
                <a:latin typeface="Google Sans Text"/>
              </a:rPr>
              <a:t> nations have been burning excessive amounts of fossil fuels like coal, oil, and gas for the past 150 years, which releases carbon dioxide.</a:t>
            </a:r>
          </a:p>
          <a:p>
            <a:pPr algn="just"/>
            <a:r>
              <a:rPr lang="en-US" b="1" i="0" dirty="0">
                <a:solidFill>
                  <a:schemeClr val="bg1"/>
                </a:solidFill>
                <a:effectLst/>
                <a:latin typeface="Google Sans Text"/>
              </a:rPr>
              <a:t>Farming and livestock breeding:</a:t>
            </a:r>
            <a:r>
              <a:rPr lang="en-US" b="0" i="0" dirty="0">
                <a:solidFill>
                  <a:schemeClr val="bg1"/>
                </a:solidFill>
                <a:effectLst/>
                <a:latin typeface="Google Sans Text"/>
              </a:rPr>
              <a:t> countries have intensified their agricultural activities to sustain meat-heavy diets, resulting in significant greenhouse gas emissions. </a:t>
            </a:r>
          </a:p>
          <a:p>
            <a:pPr algn="just"/>
            <a:r>
              <a:rPr lang="en-US" b="1" i="0" dirty="0">
                <a:solidFill>
                  <a:schemeClr val="bg1"/>
                </a:solidFill>
                <a:effectLst/>
                <a:latin typeface="Google Sans Text"/>
              </a:rPr>
              <a:t>Cutting down forests:</a:t>
            </a:r>
            <a:r>
              <a:rPr lang="en-US" b="0" i="0" dirty="0">
                <a:solidFill>
                  <a:schemeClr val="bg1"/>
                </a:solidFill>
                <a:effectLst/>
                <a:latin typeface="Google Sans Text"/>
              </a:rPr>
              <a:t> large-scale deforestation reduces the absorption of carbon dioxide, as trees naturally absorb it. </a:t>
            </a:r>
            <a:endParaRPr lang="en-US" dirty="0">
              <a:solidFill>
                <a:schemeClr val="bg1"/>
              </a:solidFill>
              <a:latin typeface="Berlin Sans FB Demi" panose="020E0802020502020306" pitchFamily="34" charset="0"/>
            </a:endParaRPr>
          </a:p>
        </p:txBody>
      </p:sp>
      <p:pic>
        <p:nvPicPr>
          <p:cNvPr id="3076" name="Picture 4" descr="Industrial Exhaust">
            <a:extLst>
              <a:ext uri="{FF2B5EF4-FFF2-40B4-BE49-F238E27FC236}">
                <a16:creationId xmlns:a16="http://schemas.microsoft.com/office/drawing/2014/main" id="{D57675BE-7FC8-1CCD-8D3F-A25EF492A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3742" y="1254681"/>
            <a:ext cx="5502428" cy="3710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645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7EB6BC5-0537-4141-CCFB-3E2628A292C9}"/>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7410A871-D36D-A9B7-8C5C-A2088E0E9D73}"/>
              </a:ext>
            </a:extLst>
          </p:cNvPr>
          <p:cNvSpPr txBox="1"/>
          <p:nvPr/>
        </p:nvSpPr>
        <p:spPr>
          <a:xfrm>
            <a:off x="514350" y="5943601"/>
            <a:ext cx="7120890" cy="276999"/>
          </a:xfrm>
          <a:prstGeom prst="rect">
            <a:avLst/>
          </a:prstGeom>
          <a:noFill/>
        </p:spPr>
        <p:txBody>
          <a:bodyPr wrap="square" rtlCol="0">
            <a:spAutoFit/>
          </a:bodyPr>
          <a:lstStyle/>
          <a:p>
            <a:r>
              <a:rPr lang="it-IT" sz="1200" dirty="0">
                <a:solidFill>
                  <a:schemeClr val="bg1"/>
                </a:solidFill>
                <a:latin typeface="Berlin Sans FB Demi" panose="020E0802020502020306" pitchFamily="34" charset="0"/>
              </a:rPr>
              <a:t>https://www.wwf.org.uk/learn/climate-change#why-we-need-to-act-now-on-climate-change</a:t>
            </a:r>
          </a:p>
        </p:txBody>
      </p:sp>
      <p:sp>
        <p:nvSpPr>
          <p:cNvPr id="6" name="CasellaDiTesto 5">
            <a:extLst>
              <a:ext uri="{FF2B5EF4-FFF2-40B4-BE49-F238E27FC236}">
                <a16:creationId xmlns:a16="http://schemas.microsoft.com/office/drawing/2014/main" id="{FF4188F3-50EA-F159-5519-309F954FA832}"/>
              </a:ext>
            </a:extLst>
          </p:cNvPr>
          <p:cNvSpPr txBox="1"/>
          <p:nvPr/>
        </p:nvSpPr>
        <p:spPr>
          <a:xfrm>
            <a:off x="514350" y="1061156"/>
            <a:ext cx="4800601" cy="4062651"/>
          </a:xfrm>
          <a:prstGeom prst="rect">
            <a:avLst/>
          </a:prstGeom>
          <a:noFill/>
        </p:spPr>
        <p:txBody>
          <a:bodyPr wrap="square" rtlCol="0">
            <a:spAutoFit/>
          </a:bodyPr>
          <a:lstStyle/>
          <a:p>
            <a:pPr algn="just"/>
            <a:r>
              <a:rPr lang="en-US" sz="2400" dirty="0">
                <a:solidFill>
                  <a:schemeClr val="bg1"/>
                </a:solidFill>
                <a:latin typeface="Berlin Sans FB Demi" panose="020E0802020502020306" pitchFamily="34" charset="0"/>
              </a:rPr>
              <a:t>The Impact of Climate Change</a:t>
            </a:r>
          </a:p>
          <a:p>
            <a:pPr algn="just"/>
            <a:endParaRPr lang="en-US" dirty="0">
              <a:solidFill>
                <a:schemeClr val="bg1"/>
              </a:solidFill>
              <a:latin typeface="Berlin Sans FB Demi" panose="020E0802020502020306" pitchFamily="34" charset="0"/>
            </a:endParaRPr>
          </a:p>
          <a:p>
            <a:pPr algn="just"/>
            <a:endParaRPr lang="en-US" b="1" i="0" dirty="0">
              <a:solidFill>
                <a:schemeClr val="bg1"/>
              </a:solidFill>
              <a:effectLst/>
              <a:latin typeface="Berlin Sans FB Demi" panose="020E0802020502020306" pitchFamily="34" charset="0"/>
            </a:endParaRPr>
          </a:p>
          <a:p>
            <a:pPr algn="just"/>
            <a:r>
              <a:rPr lang="en-US" b="1" i="0" dirty="0">
                <a:solidFill>
                  <a:schemeClr val="bg1"/>
                </a:solidFill>
                <a:effectLst/>
                <a:latin typeface="Berlin Sans FB Demi" panose="020E0802020502020306" pitchFamily="34" charset="0"/>
              </a:rPr>
              <a:t>-Extreme weather events</a:t>
            </a:r>
          </a:p>
          <a:p>
            <a:pPr algn="just"/>
            <a:endParaRPr lang="en-US" b="1" i="0" dirty="0">
              <a:solidFill>
                <a:schemeClr val="bg1"/>
              </a:solidFill>
              <a:effectLst/>
              <a:latin typeface="Berlin Sans FB Demi" panose="020E0802020502020306" pitchFamily="34" charset="0"/>
            </a:endParaRPr>
          </a:p>
          <a:p>
            <a:pPr algn="just"/>
            <a:r>
              <a:rPr lang="en-US" b="1" i="0" dirty="0">
                <a:solidFill>
                  <a:schemeClr val="bg1"/>
                </a:solidFill>
                <a:effectLst/>
                <a:latin typeface="Berlin Sans FB Demi" panose="020E0802020502020306" pitchFamily="34" charset="0"/>
              </a:rPr>
              <a:t>-Ecological effects</a:t>
            </a:r>
          </a:p>
          <a:p>
            <a:pPr algn="just"/>
            <a:endParaRPr lang="en-US" sz="1800" b="1" dirty="0">
              <a:solidFill>
                <a:schemeClr val="bg1"/>
              </a:solidFill>
              <a:latin typeface="Berlin Sans FB Demi" panose="020E0802020502020306" pitchFamily="34" charset="0"/>
            </a:endParaRPr>
          </a:p>
          <a:p>
            <a:pPr algn="just"/>
            <a:r>
              <a:rPr lang="en-US" sz="1800" b="1" dirty="0">
                <a:solidFill>
                  <a:schemeClr val="bg1"/>
                </a:solidFill>
                <a:latin typeface="Berlin Sans FB Demi" panose="020E0802020502020306" pitchFamily="34" charset="0"/>
              </a:rPr>
              <a:t>-Impacts on people</a:t>
            </a:r>
          </a:p>
          <a:p>
            <a:pPr algn="just"/>
            <a:endParaRPr lang="en-US" b="1" dirty="0">
              <a:solidFill>
                <a:schemeClr val="bg1"/>
              </a:solidFill>
              <a:latin typeface="Berlin Sans FB Demi" panose="020E0802020502020306" pitchFamily="34" charset="0"/>
            </a:endParaRPr>
          </a:p>
          <a:p>
            <a:pPr algn="just"/>
            <a:r>
              <a:rPr lang="en-US" b="1" dirty="0">
                <a:solidFill>
                  <a:schemeClr val="bg1"/>
                </a:solidFill>
                <a:latin typeface="Berlin Sans FB Demi" panose="020E0802020502020306" pitchFamily="34" charset="0"/>
              </a:rPr>
              <a:t>-Damage and fatalities</a:t>
            </a:r>
            <a:endParaRPr lang="en-US" sz="1800" b="1" dirty="0">
              <a:solidFill>
                <a:schemeClr val="bg1"/>
              </a:solidFill>
              <a:latin typeface="Berlin Sans FB Demi" panose="020E0802020502020306" pitchFamily="34" charset="0"/>
            </a:endParaRPr>
          </a:p>
          <a:p>
            <a:pPr algn="just"/>
            <a:endParaRPr lang="en-US" dirty="0">
              <a:solidFill>
                <a:schemeClr val="bg1"/>
              </a:solidFill>
              <a:latin typeface="Berlin Sans FB Demi" panose="020E0802020502020306" pitchFamily="34" charset="0"/>
            </a:endParaRPr>
          </a:p>
          <a:p>
            <a:pPr algn="just"/>
            <a:endParaRPr lang="en-US" sz="1800" dirty="0">
              <a:solidFill>
                <a:schemeClr val="bg1"/>
              </a:solidFill>
              <a:latin typeface="Berlin Sans FB Demi" panose="020E0802020502020306" pitchFamily="34" charset="0"/>
            </a:endParaRPr>
          </a:p>
          <a:p>
            <a:pPr algn="just"/>
            <a:endParaRPr lang="en-US" dirty="0">
              <a:solidFill>
                <a:schemeClr val="bg1"/>
              </a:solidFill>
              <a:latin typeface="Berlin Sans FB Demi" panose="020E0802020502020306" pitchFamily="34" charset="0"/>
            </a:endParaRPr>
          </a:p>
          <a:p>
            <a:pPr algn="just"/>
            <a:endParaRPr lang="en-US" sz="1800" dirty="0">
              <a:solidFill>
                <a:schemeClr val="bg1"/>
              </a:solidFill>
              <a:latin typeface="Berlin Sans FB Demi" panose="020E0802020502020306" pitchFamily="34" charset="0"/>
            </a:endParaRPr>
          </a:p>
        </p:txBody>
      </p:sp>
      <p:pic>
        <p:nvPicPr>
          <p:cNvPr id="4098" name="Picture 2">
            <a:extLst>
              <a:ext uri="{FF2B5EF4-FFF2-40B4-BE49-F238E27FC236}">
                <a16:creationId xmlns:a16="http://schemas.microsoft.com/office/drawing/2014/main" id="{7731E9E1-D930-6F26-FBE1-894856D7A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778" y="1818703"/>
            <a:ext cx="5894070" cy="389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845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DCCD05-C7AC-D696-D21E-ADAAF4F7EDF0}"/>
            </a:ext>
          </a:extLst>
        </p:cNvPr>
        <p:cNvGrpSpPr/>
        <p:nvPr/>
      </p:nvGrpSpPr>
      <p:grpSpPr>
        <a:xfrm>
          <a:off x="0" y="0"/>
          <a:ext cx="0" cy="0"/>
          <a:chOff x="0" y="0"/>
          <a:chExt cx="0" cy="0"/>
        </a:xfrm>
      </p:grpSpPr>
      <p:pic>
        <p:nvPicPr>
          <p:cNvPr id="6" name="Picture 5" descr="Grafici e numeri multicolori">
            <a:extLst>
              <a:ext uri="{FF2B5EF4-FFF2-40B4-BE49-F238E27FC236}">
                <a16:creationId xmlns:a16="http://schemas.microsoft.com/office/drawing/2014/main" id="{FFF14675-E5AA-5EBF-49BA-4CDE4258C6B4}"/>
              </a:ext>
            </a:extLst>
          </p:cNvPr>
          <p:cNvPicPr>
            <a:picLocks noChangeAspect="1"/>
          </p:cNvPicPr>
          <p:nvPr/>
        </p:nvPicPr>
        <p:blipFill>
          <a:blip r:embed="rId2"/>
          <a:srcRect l="10596" r="30070" b="-1"/>
          <a:stretch>
            <a:fillRect/>
          </a:stretch>
        </p:blipFill>
        <p:spPr>
          <a:xfrm>
            <a:off x="20" y="10"/>
            <a:ext cx="6095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platzhalter 6">
            <a:extLst>
              <a:ext uri="{FF2B5EF4-FFF2-40B4-BE49-F238E27FC236}">
                <a16:creationId xmlns:a16="http://schemas.microsoft.com/office/drawing/2014/main" id="{E19B7341-8FEC-B346-E3FA-4EA6A77EDE96}"/>
              </a:ext>
            </a:extLst>
          </p:cNvPr>
          <p:cNvSpPr txBox="1">
            <a:spLocks/>
          </p:cNvSpPr>
          <p:nvPr/>
        </p:nvSpPr>
        <p:spPr>
          <a:xfrm>
            <a:off x="6823878" y="1055914"/>
            <a:ext cx="4491820" cy="492539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3600" b="1" dirty="0"/>
              <a:t>Program</a:t>
            </a:r>
          </a:p>
          <a:p>
            <a:pPr marL="0" indent="0">
              <a:spcBef>
                <a:spcPct val="0"/>
              </a:spcBef>
              <a:spcAft>
                <a:spcPts val="600"/>
              </a:spcAft>
              <a:buNone/>
            </a:pPr>
            <a:endParaRPr lang="en-US" sz="1700" b="1" dirty="0"/>
          </a:p>
          <a:p>
            <a:pPr>
              <a:spcBef>
                <a:spcPct val="0"/>
              </a:spcBef>
              <a:spcAft>
                <a:spcPts val="600"/>
              </a:spcAft>
            </a:pPr>
            <a:r>
              <a:rPr lang="en-US" sz="2000" b="1" dirty="0"/>
              <a:t>Stock Market Forecasting with Conformal Prediction and Stock Analysis with AI Agent Recommendations </a:t>
            </a:r>
          </a:p>
          <a:p>
            <a:pPr>
              <a:spcBef>
                <a:spcPct val="0"/>
              </a:spcBef>
              <a:spcAft>
                <a:spcPts val="600"/>
              </a:spcAft>
            </a:pPr>
            <a:endParaRPr lang="en-US" sz="2000" b="1" dirty="0"/>
          </a:p>
          <a:p>
            <a:pPr>
              <a:spcBef>
                <a:spcPct val="0"/>
              </a:spcBef>
              <a:spcAft>
                <a:spcPts val="600"/>
              </a:spcAft>
            </a:pPr>
            <a:r>
              <a:rPr lang="en-US" sz="2000" b="1" dirty="0"/>
              <a:t>US Injuries Flood Prediction with Large Language Models Data Augmentation</a:t>
            </a:r>
          </a:p>
          <a:p>
            <a:pPr marL="0" indent="0">
              <a:spcBef>
                <a:spcPct val="0"/>
              </a:spcBef>
              <a:spcAft>
                <a:spcPts val="600"/>
              </a:spcAft>
              <a:buNone/>
            </a:pPr>
            <a:endParaRPr lang="en-US" sz="2000" b="1" dirty="0"/>
          </a:p>
          <a:p>
            <a:pPr>
              <a:spcBef>
                <a:spcPct val="0"/>
              </a:spcBef>
              <a:spcAft>
                <a:spcPts val="600"/>
              </a:spcAft>
            </a:pPr>
            <a:r>
              <a:rPr lang="en-US" sz="2000" b="1" dirty="0"/>
              <a:t>Sequence Sentiment Classification with Large Language Models</a:t>
            </a:r>
          </a:p>
          <a:p>
            <a:pPr>
              <a:spcBef>
                <a:spcPct val="0"/>
              </a:spcBef>
              <a:spcAft>
                <a:spcPts val="600"/>
              </a:spcAft>
            </a:pPr>
            <a:endParaRPr lang="en-US" sz="2000" b="1" dirty="0"/>
          </a:p>
          <a:p>
            <a:pPr>
              <a:spcBef>
                <a:spcPct val="0"/>
              </a:spcBef>
              <a:spcAft>
                <a:spcPts val="600"/>
              </a:spcAft>
            </a:pPr>
            <a:r>
              <a:rPr lang="en-US" sz="2000" b="1" dirty="0"/>
              <a:t>Assignment</a:t>
            </a:r>
          </a:p>
          <a:p>
            <a:pPr>
              <a:spcBef>
                <a:spcPct val="0"/>
              </a:spcBef>
              <a:spcAft>
                <a:spcPts val="600"/>
              </a:spcAft>
            </a:pPr>
            <a:endParaRPr lang="en-US" sz="1700" b="1" dirty="0"/>
          </a:p>
          <a:p>
            <a:pPr>
              <a:spcBef>
                <a:spcPct val="0"/>
              </a:spcBef>
              <a:spcAft>
                <a:spcPts val="600"/>
              </a:spcAft>
            </a:pPr>
            <a:endParaRPr lang="en-US" sz="1700" b="1" dirty="0"/>
          </a:p>
          <a:p>
            <a:pPr marL="0">
              <a:spcBef>
                <a:spcPct val="0"/>
              </a:spcBef>
              <a:spcAft>
                <a:spcPts val="600"/>
              </a:spcAft>
            </a:pPr>
            <a:endParaRPr lang="en-US" sz="1700" b="1" dirty="0"/>
          </a:p>
        </p:txBody>
      </p:sp>
    </p:spTree>
    <p:extLst>
      <p:ext uri="{BB962C8B-B14F-4D97-AF65-F5344CB8AC3E}">
        <p14:creationId xmlns:p14="http://schemas.microsoft.com/office/powerpoint/2010/main" val="1912910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FC847BF-DF8B-9C0E-D90D-2A9C85538DF9}"/>
              </a:ext>
            </a:extLst>
          </p:cNvPr>
          <p:cNvSpPr txBox="1"/>
          <p:nvPr/>
        </p:nvSpPr>
        <p:spPr>
          <a:xfrm>
            <a:off x="-125730" y="238125"/>
            <a:ext cx="11750040" cy="461665"/>
          </a:xfrm>
          <a:prstGeom prst="rect">
            <a:avLst/>
          </a:prstGeom>
          <a:noFill/>
        </p:spPr>
        <p:txBody>
          <a:bodyPr wrap="square" rtlCol="0">
            <a:spAutoFit/>
          </a:bodyPr>
          <a:lstStyle/>
          <a:p>
            <a:pPr algn="r"/>
            <a:r>
              <a:rPr lang="it-IT" sz="2400" dirty="0" err="1">
                <a:solidFill>
                  <a:schemeClr val="bg1"/>
                </a:solidFill>
                <a:latin typeface="Berlin Sans FB Demi" panose="020E0802020502020306" pitchFamily="34" charset="0"/>
              </a:rPr>
              <a:t>Influence</a:t>
            </a:r>
            <a:r>
              <a:rPr lang="it-IT" sz="2400" dirty="0">
                <a:solidFill>
                  <a:schemeClr val="bg1"/>
                </a:solidFill>
                <a:latin typeface="Berlin Sans FB Demi" panose="020E0802020502020306" pitchFamily="34" charset="0"/>
              </a:rPr>
              <a:t> of </a:t>
            </a:r>
            <a:r>
              <a:rPr lang="it-IT" sz="2400" dirty="0" err="1">
                <a:solidFill>
                  <a:schemeClr val="bg1"/>
                </a:solidFill>
                <a:latin typeface="Berlin Sans FB Demi" panose="020E0802020502020306" pitchFamily="34" charset="0"/>
              </a:rPr>
              <a:t>Climate</a:t>
            </a:r>
            <a:r>
              <a:rPr lang="it-IT" sz="2400" dirty="0">
                <a:solidFill>
                  <a:schemeClr val="bg1"/>
                </a:solidFill>
                <a:latin typeface="Berlin Sans FB Demi" panose="020E0802020502020306" pitchFamily="34" charset="0"/>
              </a:rPr>
              <a:t> </a:t>
            </a:r>
            <a:r>
              <a:rPr lang="it-IT" sz="2400" dirty="0" err="1">
                <a:solidFill>
                  <a:schemeClr val="bg1"/>
                </a:solidFill>
                <a:latin typeface="Berlin Sans FB Demi" panose="020E0802020502020306" pitchFamily="34" charset="0"/>
              </a:rPr>
              <a:t>Change</a:t>
            </a:r>
            <a:r>
              <a:rPr lang="it-IT" sz="2400" dirty="0">
                <a:solidFill>
                  <a:schemeClr val="bg1"/>
                </a:solidFill>
                <a:latin typeface="Berlin Sans FB Demi" panose="020E0802020502020306" pitchFamily="34" charset="0"/>
              </a:rPr>
              <a:t> on </a:t>
            </a:r>
            <a:r>
              <a:rPr lang="it-IT" sz="2400" dirty="0" err="1">
                <a:solidFill>
                  <a:schemeClr val="bg1"/>
                </a:solidFill>
                <a:latin typeface="Berlin Sans FB Demi" panose="020E0802020502020306" pitchFamily="34" charset="0"/>
              </a:rPr>
              <a:t>Environmental</a:t>
            </a:r>
            <a:r>
              <a:rPr lang="it-IT" sz="2400" dirty="0">
                <a:solidFill>
                  <a:schemeClr val="bg1"/>
                </a:solidFill>
                <a:latin typeface="Berlin Sans FB Demi" panose="020E0802020502020306" pitchFamily="34" charset="0"/>
              </a:rPr>
              <a:t> Events</a:t>
            </a:r>
          </a:p>
        </p:txBody>
      </p:sp>
      <p:sp>
        <p:nvSpPr>
          <p:cNvPr id="7" name="CasellaDiTesto 6">
            <a:extLst>
              <a:ext uri="{FF2B5EF4-FFF2-40B4-BE49-F238E27FC236}">
                <a16:creationId xmlns:a16="http://schemas.microsoft.com/office/drawing/2014/main" id="{1F20DC7B-E5E5-7665-8D53-5B8C35690A3E}"/>
              </a:ext>
            </a:extLst>
          </p:cNvPr>
          <p:cNvSpPr txBox="1"/>
          <p:nvPr/>
        </p:nvSpPr>
        <p:spPr>
          <a:xfrm>
            <a:off x="5966460" y="839716"/>
            <a:ext cx="6106558" cy="2308324"/>
          </a:xfrm>
          <a:prstGeom prst="rect">
            <a:avLst/>
          </a:prstGeom>
          <a:noFill/>
        </p:spPr>
        <p:txBody>
          <a:bodyPr wrap="square" rtlCol="0">
            <a:spAutoFit/>
          </a:bodyPr>
          <a:lstStyle/>
          <a:p>
            <a:pPr algn="just"/>
            <a:r>
              <a:rPr lang="en-GB" dirty="0">
                <a:solidFill>
                  <a:schemeClr val="bg1"/>
                </a:solidFill>
                <a:latin typeface="Berlin Sans FB Demi" panose="020E0802020502020306" pitchFamily="34" charset="0"/>
              </a:rPr>
              <a:t>In 2023, the NOAA National </a:t>
            </a:r>
            <a:r>
              <a:rPr lang="en-GB" dirty="0" err="1">
                <a:solidFill>
                  <a:schemeClr val="bg1"/>
                </a:solidFill>
                <a:latin typeface="Berlin Sans FB Demi" panose="020E0802020502020306" pitchFamily="34" charset="0"/>
              </a:rPr>
              <a:t>Centers</a:t>
            </a:r>
            <a:r>
              <a:rPr lang="en-GB" dirty="0">
                <a:solidFill>
                  <a:schemeClr val="bg1"/>
                </a:solidFill>
                <a:latin typeface="Berlin Sans FB Demi" panose="020E0802020502020306" pitchFamily="34" charset="0"/>
              </a:rPr>
              <a:t> for Environmental Information (NCEI) released the 2022 U.S. weather and climate disasters report. Since 1980, the U.S. has experienced 341 weather and climate disasters where overall damages/costs reached or exceeded $1 billion, with a cumulative cost exceeding $2.475 trillion. Mitigating future risks requires addressing the compounding hazards driven by our changing climate.</a:t>
            </a:r>
          </a:p>
        </p:txBody>
      </p:sp>
      <p:pic>
        <p:nvPicPr>
          <p:cNvPr id="1026" name="Picture 2" descr="Line graph of accumulated number of billion-dollar disaster events per year">
            <a:extLst>
              <a:ext uri="{FF2B5EF4-FFF2-40B4-BE49-F238E27FC236}">
                <a16:creationId xmlns:a16="http://schemas.microsoft.com/office/drawing/2014/main" id="{090E2937-7185-404D-5474-EF2AB25C1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1455"/>
            <a:ext cx="5806440" cy="36517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histogram of annual event numbers color-coded by event type with a line-graph overlay of combined annual cost">
            <a:extLst>
              <a:ext uri="{FF2B5EF4-FFF2-40B4-BE49-F238E27FC236}">
                <a16:creationId xmlns:a16="http://schemas.microsoft.com/office/drawing/2014/main" id="{C3CC0A1C-51EE-41CC-D5D3-8C2A658AE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6440" y="3287967"/>
            <a:ext cx="6266578" cy="3555873"/>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397453DE-0449-725F-7525-ED272CC00D80}"/>
              </a:ext>
            </a:extLst>
          </p:cNvPr>
          <p:cNvSpPr txBox="1"/>
          <p:nvPr/>
        </p:nvSpPr>
        <p:spPr>
          <a:xfrm>
            <a:off x="-1" y="4787399"/>
            <a:ext cx="5806439" cy="738664"/>
          </a:xfrm>
          <a:prstGeom prst="rect">
            <a:avLst/>
          </a:prstGeom>
          <a:noFill/>
        </p:spPr>
        <p:txBody>
          <a:bodyPr wrap="square" rtlCol="0">
            <a:spAutoFit/>
          </a:bodyPr>
          <a:lstStyle/>
          <a:p>
            <a:r>
              <a:rPr lang="en-GB" sz="1200" dirty="0">
                <a:solidFill>
                  <a:schemeClr val="bg1"/>
                </a:solidFill>
                <a:latin typeface="Berlin Sans FB Demi" panose="020E0802020502020306" pitchFamily="34" charset="0"/>
                <a:hlinkClick r:id="rId4">
                  <a:extLst>
                    <a:ext uri="{A12FA001-AC4F-418D-AE19-62706E023703}">
                      <ahyp:hlinkClr xmlns:ahyp="http://schemas.microsoft.com/office/drawing/2018/hyperlinkcolor" val="tx"/>
                    </a:ext>
                  </a:extLst>
                </a:hlinkClick>
              </a:rPr>
              <a:t>https://www.climate.gov/news-features/blogs/beyond-data/2022-us-billion-dollar-weather-and-climate-disasters-historical</a:t>
            </a:r>
            <a:endParaRPr lang="en-GB" sz="1200" dirty="0">
              <a:solidFill>
                <a:schemeClr val="bg1"/>
              </a:solidFill>
              <a:latin typeface="Berlin Sans FB Demi" panose="020E0802020502020306" pitchFamily="34" charset="0"/>
            </a:endParaRPr>
          </a:p>
          <a:p>
            <a:endParaRPr lang="en-GB" dirty="0">
              <a:solidFill>
                <a:schemeClr val="bg1"/>
              </a:solidFill>
            </a:endParaRPr>
          </a:p>
        </p:txBody>
      </p:sp>
      <p:pic>
        <p:nvPicPr>
          <p:cNvPr id="10" name="Immagine 9">
            <a:extLst>
              <a:ext uri="{FF2B5EF4-FFF2-40B4-BE49-F238E27FC236}">
                <a16:creationId xmlns:a16="http://schemas.microsoft.com/office/drawing/2014/main" id="{A10AD51A-7E83-1637-6364-0587BFC7039D}"/>
              </a:ext>
            </a:extLst>
          </p:cNvPr>
          <p:cNvPicPr>
            <a:picLocks noChangeAspect="1"/>
          </p:cNvPicPr>
          <p:nvPr/>
        </p:nvPicPr>
        <p:blipFill>
          <a:blip r:embed="rId5"/>
          <a:stretch>
            <a:fillRect/>
          </a:stretch>
        </p:blipFill>
        <p:spPr>
          <a:xfrm>
            <a:off x="4091940" y="5274910"/>
            <a:ext cx="1515569" cy="1521858"/>
          </a:xfrm>
          <a:prstGeom prst="rect">
            <a:avLst/>
          </a:prstGeom>
        </p:spPr>
      </p:pic>
    </p:spTree>
    <p:extLst>
      <p:ext uri="{BB962C8B-B14F-4D97-AF65-F5344CB8AC3E}">
        <p14:creationId xmlns:p14="http://schemas.microsoft.com/office/powerpoint/2010/main" val="1053628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e 1">
            <a:extLst>
              <a:ext uri="{FF2B5EF4-FFF2-40B4-BE49-F238E27FC236}">
                <a16:creationId xmlns:a16="http://schemas.microsoft.com/office/drawing/2014/main" id="{C65A9A8B-C77B-75F9-DB84-61A8DAD35F56}"/>
              </a:ext>
            </a:extLst>
          </p:cNvPr>
          <p:cNvSpPr/>
          <p:nvPr/>
        </p:nvSpPr>
        <p:spPr>
          <a:xfrm>
            <a:off x="3547707" y="2227692"/>
            <a:ext cx="1863691" cy="1260777"/>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 name="CasellaDiTesto 3">
            <a:extLst>
              <a:ext uri="{FF2B5EF4-FFF2-40B4-BE49-F238E27FC236}">
                <a16:creationId xmlns:a16="http://schemas.microsoft.com/office/drawing/2014/main" id="{0DADD773-EDC5-EC4B-C95C-7D921E37B6B2}"/>
              </a:ext>
            </a:extLst>
          </p:cNvPr>
          <p:cNvSpPr txBox="1"/>
          <p:nvPr/>
        </p:nvSpPr>
        <p:spPr>
          <a:xfrm>
            <a:off x="1828800" y="238125"/>
            <a:ext cx="8673216"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Data Flow Chart</a:t>
            </a:r>
            <a:endParaRPr lang="en-GB" sz="2400" dirty="0">
              <a:solidFill>
                <a:schemeClr val="bg1"/>
              </a:solidFill>
              <a:latin typeface="Berlin Sans FB Demi" panose="020E0802020502020306" pitchFamily="34" charset="0"/>
            </a:endParaRPr>
          </a:p>
        </p:txBody>
      </p:sp>
      <p:sp>
        <p:nvSpPr>
          <p:cNvPr id="10" name="Freccia curva 9">
            <a:extLst>
              <a:ext uri="{FF2B5EF4-FFF2-40B4-BE49-F238E27FC236}">
                <a16:creationId xmlns:a16="http://schemas.microsoft.com/office/drawing/2014/main" id="{C6E69EF8-760B-0822-8040-C9540C43BCB3}"/>
              </a:ext>
            </a:extLst>
          </p:cNvPr>
          <p:cNvSpPr/>
          <p:nvPr/>
        </p:nvSpPr>
        <p:spPr>
          <a:xfrm>
            <a:off x="410182" y="1313713"/>
            <a:ext cx="1517515" cy="77334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CasellaDiTesto 10">
            <a:extLst>
              <a:ext uri="{FF2B5EF4-FFF2-40B4-BE49-F238E27FC236}">
                <a16:creationId xmlns:a16="http://schemas.microsoft.com/office/drawing/2014/main" id="{DFFE812E-E148-FB22-0AAE-B51C5EB3CF5E}"/>
              </a:ext>
            </a:extLst>
          </p:cNvPr>
          <p:cNvSpPr txBox="1"/>
          <p:nvPr/>
        </p:nvSpPr>
        <p:spPr>
          <a:xfrm>
            <a:off x="1940599" y="1159920"/>
            <a:ext cx="1413821" cy="646331"/>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Data </a:t>
            </a:r>
            <a:r>
              <a:rPr lang="it-IT" dirty="0" err="1">
                <a:solidFill>
                  <a:schemeClr val="bg1"/>
                </a:solidFill>
                <a:latin typeface="Berlin Sans FB Demi" panose="020E0802020502020306" pitchFamily="34" charset="0"/>
              </a:rPr>
              <a:t>Cleaning</a:t>
            </a:r>
            <a:endParaRPr lang="en-GB" dirty="0">
              <a:solidFill>
                <a:schemeClr val="bg1"/>
              </a:solidFill>
              <a:latin typeface="Berlin Sans FB Demi" panose="020E0802020502020306" pitchFamily="34" charset="0"/>
            </a:endParaRPr>
          </a:p>
        </p:txBody>
      </p:sp>
      <p:pic>
        <p:nvPicPr>
          <p:cNvPr id="13" name="Elemento grafico 12" descr="Database">
            <a:extLst>
              <a:ext uri="{FF2B5EF4-FFF2-40B4-BE49-F238E27FC236}">
                <a16:creationId xmlns:a16="http://schemas.microsoft.com/office/drawing/2014/main" id="{40DA2C58-7AD9-8E51-1A4D-F9307E6295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pic>
        <p:nvPicPr>
          <p:cNvPr id="15" name="Elemento grafico 14" descr="Database">
            <a:extLst>
              <a:ext uri="{FF2B5EF4-FFF2-40B4-BE49-F238E27FC236}">
                <a16:creationId xmlns:a16="http://schemas.microsoft.com/office/drawing/2014/main" id="{47FF9933-C045-4A16-3318-BB081EF748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095" y="2261350"/>
            <a:ext cx="914400" cy="914400"/>
          </a:xfrm>
          <a:prstGeom prst="rect">
            <a:avLst/>
          </a:prstGeom>
        </p:spPr>
      </p:pic>
      <p:sp>
        <p:nvSpPr>
          <p:cNvPr id="16" name="CasellaDiTesto 15">
            <a:extLst>
              <a:ext uri="{FF2B5EF4-FFF2-40B4-BE49-F238E27FC236}">
                <a16:creationId xmlns:a16="http://schemas.microsoft.com/office/drawing/2014/main" id="{4CC984E3-9856-828D-6D9A-11E570089021}"/>
              </a:ext>
            </a:extLst>
          </p:cNvPr>
          <p:cNvSpPr txBox="1"/>
          <p:nvPr/>
        </p:nvSpPr>
        <p:spPr>
          <a:xfrm>
            <a:off x="3910998" y="2412544"/>
            <a:ext cx="1425433" cy="923330"/>
          </a:xfrm>
          <a:prstGeom prst="rect">
            <a:avLst/>
          </a:prstGeom>
          <a:noFill/>
        </p:spPr>
        <p:txBody>
          <a:bodyPr wrap="square" rtlCol="0">
            <a:spAutoFit/>
          </a:bodyPr>
          <a:lstStyle/>
          <a:p>
            <a:pPr algn="just"/>
            <a:r>
              <a:rPr lang="it-IT" dirty="0" err="1">
                <a:solidFill>
                  <a:schemeClr val="bg1"/>
                </a:solidFill>
                <a:latin typeface="Berlin Sans FB Demi" panose="020E0802020502020306" pitchFamily="34" charset="0"/>
              </a:rPr>
              <a:t>ExploratoryData</a:t>
            </a:r>
            <a:r>
              <a:rPr lang="it-IT" dirty="0">
                <a:solidFill>
                  <a:schemeClr val="bg1"/>
                </a:solidFill>
                <a:latin typeface="Berlin Sans FB Demi" panose="020E0802020502020306" pitchFamily="34" charset="0"/>
              </a:rPr>
              <a:t> Analysis</a:t>
            </a:r>
            <a:endParaRPr lang="en-GB" dirty="0">
              <a:solidFill>
                <a:schemeClr val="bg1"/>
              </a:solidFill>
              <a:latin typeface="Berlin Sans FB Demi" panose="020E0802020502020306" pitchFamily="34" charset="0"/>
            </a:endParaRPr>
          </a:p>
        </p:txBody>
      </p:sp>
      <p:sp>
        <p:nvSpPr>
          <p:cNvPr id="19" name="CasellaDiTesto 18">
            <a:extLst>
              <a:ext uri="{FF2B5EF4-FFF2-40B4-BE49-F238E27FC236}">
                <a16:creationId xmlns:a16="http://schemas.microsoft.com/office/drawing/2014/main" id="{2EBCEC67-ACD6-42D9-EA63-24FFDEF311D6}"/>
              </a:ext>
            </a:extLst>
          </p:cNvPr>
          <p:cNvSpPr txBox="1"/>
          <p:nvPr/>
        </p:nvSpPr>
        <p:spPr>
          <a:xfrm>
            <a:off x="944873" y="2302869"/>
            <a:ext cx="1284051" cy="646331"/>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Data Collection</a:t>
            </a:r>
            <a:endParaRPr lang="en-GB" dirty="0">
              <a:solidFill>
                <a:schemeClr val="bg1"/>
              </a:solidFill>
              <a:latin typeface="Berlin Sans FB Demi" panose="020E0802020502020306" pitchFamily="34" charset="0"/>
            </a:endParaRPr>
          </a:p>
        </p:txBody>
      </p:sp>
      <p:sp>
        <p:nvSpPr>
          <p:cNvPr id="20" name="Freccia a destra 19">
            <a:extLst>
              <a:ext uri="{FF2B5EF4-FFF2-40B4-BE49-F238E27FC236}">
                <a16:creationId xmlns:a16="http://schemas.microsoft.com/office/drawing/2014/main" id="{544661EE-538A-61CD-0397-BC4A8792DF18}"/>
              </a:ext>
            </a:extLst>
          </p:cNvPr>
          <p:cNvSpPr/>
          <p:nvPr/>
        </p:nvSpPr>
        <p:spPr>
          <a:xfrm>
            <a:off x="3354420" y="1257676"/>
            <a:ext cx="865762" cy="4054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asellaDiTesto 20">
            <a:extLst>
              <a:ext uri="{FF2B5EF4-FFF2-40B4-BE49-F238E27FC236}">
                <a16:creationId xmlns:a16="http://schemas.microsoft.com/office/drawing/2014/main" id="{C3CDB2F8-A01F-F6C2-03C9-C6D5CAFDD847}"/>
              </a:ext>
            </a:extLst>
          </p:cNvPr>
          <p:cNvSpPr txBox="1"/>
          <p:nvPr/>
        </p:nvSpPr>
        <p:spPr>
          <a:xfrm>
            <a:off x="4387174" y="1137245"/>
            <a:ext cx="1676400" cy="923330"/>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Data </a:t>
            </a:r>
            <a:r>
              <a:rPr lang="it-IT" dirty="0" err="1">
                <a:solidFill>
                  <a:schemeClr val="bg1"/>
                </a:solidFill>
                <a:latin typeface="Berlin Sans FB Demi" panose="020E0802020502020306" pitchFamily="34" charset="0"/>
              </a:rPr>
              <a:t>Augmentation</a:t>
            </a:r>
            <a:r>
              <a:rPr lang="it-IT" dirty="0">
                <a:solidFill>
                  <a:schemeClr val="bg1"/>
                </a:solidFill>
                <a:latin typeface="Berlin Sans FB Demi" panose="020E0802020502020306" pitchFamily="34" charset="0"/>
              </a:rPr>
              <a:t> with </a:t>
            </a:r>
            <a:r>
              <a:rPr lang="it-IT" dirty="0" err="1">
                <a:solidFill>
                  <a:schemeClr val="bg1"/>
                </a:solidFill>
                <a:latin typeface="Berlin Sans FB Demi" panose="020E0802020502020306" pitchFamily="34" charset="0"/>
              </a:rPr>
              <a:t>LLMs</a:t>
            </a:r>
            <a:endParaRPr lang="en-GB" dirty="0">
              <a:solidFill>
                <a:schemeClr val="bg1"/>
              </a:solidFill>
              <a:latin typeface="Berlin Sans FB Demi" panose="020E0802020502020306" pitchFamily="34" charset="0"/>
            </a:endParaRPr>
          </a:p>
        </p:txBody>
      </p:sp>
      <p:sp>
        <p:nvSpPr>
          <p:cNvPr id="22" name="CasellaDiTesto 21">
            <a:extLst>
              <a:ext uri="{FF2B5EF4-FFF2-40B4-BE49-F238E27FC236}">
                <a16:creationId xmlns:a16="http://schemas.microsoft.com/office/drawing/2014/main" id="{AE00F70D-7D35-FC51-2CC1-054DF8397724}"/>
              </a:ext>
            </a:extLst>
          </p:cNvPr>
          <p:cNvSpPr txBox="1"/>
          <p:nvPr/>
        </p:nvSpPr>
        <p:spPr>
          <a:xfrm>
            <a:off x="7115783" y="1159919"/>
            <a:ext cx="1676400" cy="646331"/>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Feature Engineering</a:t>
            </a:r>
            <a:endParaRPr lang="en-GB" dirty="0">
              <a:solidFill>
                <a:schemeClr val="bg1"/>
              </a:solidFill>
              <a:latin typeface="Berlin Sans FB Demi" panose="020E0802020502020306" pitchFamily="34" charset="0"/>
            </a:endParaRPr>
          </a:p>
        </p:txBody>
      </p:sp>
      <p:sp>
        <p:nvSpPr>
          <p:cNvPr id="23" name="CasellaDiTesto 22">
            <a:extLst>
              <a:ext uri="{FF2B5EF4-FFF2-40B4-BE49-F238E27FC236}">
                <a16:creationId xmlns:a16="http://schemas.microsoft.com/office/drawing/2014/main" id="{0550968A-4E65-8C18-E350-B2A5762A8D59}"/>
              </a:ext>
            </a:extLst>
          </p:cNvPr>
          <p:cNvSpPr txBox="1"/>
          <p:nvPr/>
        </p:nvSpPr>
        <p:spPr>
          <a:xfrm>
            <a:off x="7018506" y="2615415"/>
            <a:ext cx="1773677" cy="369332"/>
          </a:xfrm>
          <a:prstGeom prst="rect">
            <a:avLst/>
          </a:prstGeom>
          <a:noFill/>
        </p:spPr>
        <p:txBody>
          <a:bodyPr wrap="square" rtlCol="0">
            <a:spAutoFit/>
          </a:bodyPr>
          <a:lstStyle/>
          <a:p>
            <a:pPr algn="just"/>
            <a:r>
              <a:rPr lang="it-IT" dirty="0" err="1">
                <a:solidFill>
                  <a:schemeClr val="bg1"/>
                </a:solidFill>
                <a:latin typeface="Berlin Sans FB Demi" panose="020E0802020502020306" pitchFamily="34" charset="0"/>
              </a:rPr>
              <a:t>Pre</a:t>
            </a:r>
            <a:r>
              <a:rPr lang="it-IT" dirty="0">
                <a:solidFill>
                  <a:schemeClr val="bg1"/>
                </a:solidFill>
                <a:latin typeface="Berlin Sans FB Demi" panose="020E0802020502020306" pitchFamily="34" charset="0"/>
              </a:rPr>
              <a:t>-Processing</a:t>
            </a:r>
            <a:endParaRPr lang="en-GB" dirty="0">
              <a:solidFill>
                <a:schemeClr val="bg1"/>
              </a:solidFill>
              <a:latin typeface="Berlin Sans FB Demi" panose="020E0802020502020306" pitchFamily="34" charset="0"/>
            </a:endParaRPr>
          </a:p>
        </p:txBody>
      </p:sp>
      <p:sp>
        <p:nvSpPr>
          <p:cNvPr id="24" name="CasellaDiTesto 23">
            <a:extLst>
              <a:ext uri="{FF2B5EF4-FFF2-40B4-BE49-F238E27FC236}">
                <a16:creationId xmlns:a16="http://schemas.microsoft.com/office/drawing/2014/main" id="{937E02CF-D647-B0EE-8074-F726898AD910}"/>
              </a:ext>
            </a:extLst>
          </p:cNvPr>
          <p:cNvSpPr txBox="1"/>
          <p:nvPr/>
        </p:nvSpPr>
        <p:spPr>
          <a:xfrm>
            <a:off x="7012668" y="3757936"/>
            <a:ext cx="1773677" cy="369332"/>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Risk </a:t>
            </a:r>
            <a:r>
              <a:rPr lang="it-IT" dirty="0" err="1">
                <a:solidFill>
                  <a:schemeClr val="bg1"/>
                </a:solidFill>
                <a:latin typeface="Berlin Sans FB Demi" panose="020E0802020502020306" pitchFamily="34" charset="0"/>
              </a:rPr>
              <a:t>Modelling</a:t>
            </a:r>
            <a:endParaRPr lang="en-GB" dirty="0">
              <a:solidFill>
                <a:schemeClr val="bg1"/>
              </a:solidFill>
              <a:latin typeface="Berlin Sans FB Demi" panose="020E0802020502020306" pitchFamily="34" charset="0"/>
            </a:endParaRPr>
          </a:p>
        </p:txBody>
      </p:sp>
      <p:sp>
        <p:nvSpPr>
          <p:cNvPr id="25" name="CasellaDiTesto 24">
            <a:extLst>
              <a:ext uri="{FF2B5EF4-FFF2-40B4-BE49-F238E27FC236}">
                <a16:creationId xmlns:a16="http://schemas.microsoft.com/office/drawing/2014/main" id="{B4C0E4DA-29B6-64DF-29B7-CE2C1F2A7A0D}"/>
              </a:ext>
            </a:extLst>
          </p:cNvPr>
          <p:cNvSpPr txBox="1"/>
          <p:nvPr/>
        </p:nvSpPr>
        <p:spPr>
          <a:xfrm>
            <a:off x="5238991" y="5120205"/>
            <a:ext cx="1773677" cy="646331"/>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Single-Step</a:t>
            </a:r>
          </a:p>
          <a:p>
            <a:pPr algn="just"/>
            <a:r>
              <a:rPr lang="it-IT" dirty="0">
                <a:solidFill>
                  <a:schemeClr val="bg1"/>
                </a:solidFill>
                <a:latin typeface="Berlin Sans FB Demi" panose="020E0802020502020306" pitchFamily="34" charset="0"/>
              </a:rPr>
              <a:t>Forecasting</a:t>
            </a:r>
            <a:endParaRPr lang="en-GB" dirty="0">
              <a:solidFill>
                <a:schemeClr val="bg1"/>
              </a:solidFill>
              <a:latin typeface="Berlin Sans FB Demi" panose="020E0802020502020306" pitchFamily="34" charset="0"/>
            </a:endParaRPr>
          </a:p>
        </p:txBody>
      </p:sp>
      <p:sp>
        <p:nvSpPr>
          <p:cNvPr id="26" name="CasellaDiTesto 25">
            <a:extLst>
              <a:ext uri="{FF2B5EF4-FFF2-40B4-BE49-F238E27FC236}">
                <a16:creationId xmlns:a16="http://schemas.microsoft.com/office/drawing/2014/main" id="{BE4EED20-83D4-4682-DD69-1FD3116AF871}"/>
              </a:ext>
            </a:extLst>
          </p:cNvPr>
          <p:cNvSpPr txBox="1"/>
          <p:nvPr/>
        </p:nvSpPr>
        <p:spPr>
          <a:xfrm>
            <a:off x="8818123" y="5051751"/>
            <a:ext cx="1773677" cy="646331"/>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Multi-Step</a:t>
            </a:r>
          </a:p>
          <a:p>
            <a:pPr algn="just"/>
            <a:r>
              <a:rPr lang="it-IT" dirty="0">
                <a:solidFill>
                  <a:schemeClr val="bg1"/>
                </a:solidFill>
                <a:latin typeface="Berlin Sans FB Demi" panose="020E0802020502020306" pitchFamily="34" charset="0"/>
              </a:rPr>
              <a:t>Forecasting</a:t>
            </a:r>
            <a:endParaRPr lang="en-GB" dirty="0">
              <a:solidFill>
                <a:schemeClr val="bg1"/>
              </a:solidFill>
              <a:latin typeface="Berlin Sans FB Demi" panose="020E0802020502020306" pitchFamily="34" charset="0"/>
            </a:endParaRPr>
          </a:p>
        </p:txBody>
      </p:sp>
      <p:sp>
        <p:nvSpPr>
          <p:cNvPr id="27" name="Freccia a destra 26">
            <a:extLst>
              <a:ext uri="{FF2B5EF4-FFF2-40B4-BE49-F238E27FC236}">
                <a16:creationId xmlns:a16="http://schemas.microsoft.com/office/drawing/2014/main" id="{93AFCB29-0FA6-2F04-6448-9FED28F97C67}"/>
              </a:ext>
            </a:extLst>
          </p:cNvPr>
          <p:cNvSpPr/>
          <p:nvPr/>
        </p:nvSpPr>
        <p:spPr>
          <a:xfrm>
            <a:off x="6156797" y="1332325"/>
            <a:ext cx="865762" cy="4054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ccia in giù 28">
            <a:extLst>
              <a:ext uri="{FF2B5EF4-FFF2-40B4-BE49-F238E27FC236}">
                <a16:creationId xmlns:a16="http://schemas.microsoft.com/office/drawing/2014/main" id="{2B749957-C57C-CBB2-3C25-DA608B540151}"/>
              </a:ext>
            </a:extLst>
          </p:cNvPr>
          <p:cNvSpPr/>
          <p:nvPr/>
        </p:nvSpPr>
        <p:spPr>
          <a:xfrm>
            <a:off x="7538937" y="1842067"/>
            <a:ext cx="460771" cy="773349"/>
          </a:xfrm>
          <a:prstGeom prst="downArrow">
            <a:avLst>
              <a:gd name="adj1" fmla="val 62766"/>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ccia in giù 29">
            <a:extLst>
              <a:ext uri="{FF2B5EF4-FFF2-40B4-BE49-F238E27FC236}">
                <a16:creationId xmlns:a16="http://schemas.microsoft.com/office/drawing/2014/main" id="{FDB56275-3EEA-2E55-00BE-81B649D2950C}"/>
              </a:ext>
            </a:extLst>
          </p:cNvPr>
          <p:cNvSpPr/>
          <p:nvPr/>
        </p:nvSpPr>
        <p:spPr>
          <a:xfrm>
            <a:off x="7538937" y="2949200"/>
            <a:ext cx="460771" cy="773349"/>
          </a:xfrm>
          <a:prstGeom prst="downArrow">
            <a:avLst>
              <a:gd name="adj1" fmla="val 62766"/>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reccia in giù 30">
            <a:extLst>
              <a:ext uri="{FF2B5EF4-FFF2-40B4-BE49-F238E27FC236}">
                <a16:creationId xmlns:a16="http://schemas.microsoft.com/office/drawing/2014/main" id="{58D9DBA1-F331-72BF-8521-EAEE7BFEA529}"/>
              </a:ext>
            </a:extLst>
          </p:cNvPr>
          <p:cNvSpPr/>
          <p:nvPr/>
        </p:nvSpPr>
        <p:spPr>
          <a:xfrm rot="2700167">
            <a:off x="6310884" y="4221085"/>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Freccia in giù 32">
            <a:extLst>
              <a:ext uri="{FF2B5EF4-FFF2-40B4-BE49-F238E27FC236}">
                <a16:creationId xmlns:a16="http://schemas.microsoft.com/office/drawing/2014/main" id="{875D2784-1C26-1A44-B973-59D34082B576}"/>
              </a:ext>
            </a:extLst>
          </p:cNvPr>
          <p:cNvSpPr/>
          <p:nvPr/>
        </p:nvSpPr>
        <p:spPr>
          <a:xfrm rot="19026212">
            <a:off x="8941159" y="4155318"/>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58415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1C58706B-E1C3-1803-37FE-C3BAFEC5DF09}"/>
              </a:ext>
            </a:extLst>
          </p:cNvPr>
          <p:cNvSpPr txBox="1"/>
          <p:nvPr/>
        </p:nvSpPr>
        <p:spPr>
          <a:xfrm>
            <a:off x="1511559" y="238125"/>
            <a:ext cx="10580914"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Data Collection &amp; Data </a:t>
            </a:r>
            <a:r>
              <a:rPr lang="it-IT" sz="2400" dirty="0" err="1">
                <a:solidFill>
                  <a:schemeClr val="bg1"/>
                </a:solidFill>
                <a:latin typeface="Berlin Sans FB Demi" panose="020E0802020502020306" pitchFamily="34" charset="0"/>
              </a:rPr>
              <a:t>Cleaning</a:t>
            </a:r>
            <a:endParaRPr lang="en-GB" sz="2400" dirty="0">
              <a:solidFill>
                <a:schemeClr val="bg1"/>
              </a:solidFill>
              <a:latin typeface="Berlin Sans FB Demi" panose="020E0802020502020306" pitchFamily="34" charset="0"/>
            </a:endParaRPr>
          </a:p>
        </p:txBody>
      </p:sp>
      <p:sp>
        <p:nvSpPr>
          <p:cNvPr id="3" name="CasellaDiTesto 2">
            <a:extLst>
              <a:ext uri="{FF2B5EF4-FFF2-40B4-BE49-F238E27FC236}">
                <a16:creationId xmlns:a16="http://schemas.microsoft.com/office/drawing/2014/main" id="{C172F4CC-053D-39DE-1964-A3676DF0E837}"/>
              </a:ext>
            </a:extLst>
          </p:cNvPr>
          <p:cNvSpPr txBox="1"/>
          <p:nvPr/>
        </p:nvSpPr>
        <p:spPr>
          <a:xfrm>
            <a:off x="1949728" y="1010483"/>
            <a:ext cx="9704576" cy="4524315"/>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Data </a:t>
            </a:r>
            <a:r>
              <a:rPr lang="it-IT" dirty="0" err="1">
                <a:solidFill>
                  <a:schemeClr val="bg1"/>
                </a:solidFill>
                <a:latin typeface="Berlin Sans FB Demi" panose="020E0802020502020306" pitchFamily="34" charset="0"/>
              </a:rPr>
              <a:t>have</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been</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collected</a:t>
            </a:r>
            <a:r>
              <a:rPr lang="it-IT" dirty="0">
                <a:solidFill>
                  <a:schemeClr val="bg1"/>
                </a:solidFill>
                <a:latin typeface="Berlin Sans FB Demi" panose="020E0802020502020306" pitchFamily="34" charset="0"/>
              </a:rPr>
              <a:t> from the open source NCDC </a:t>
            </a:r>
            <a:r>
              <a:rPr lang="it-IT" dirty="0" err="1">
                <a:solidFill>
                  <a:schemeClr val="bg1"/>
                </a:solidFill>
                <a:latin typeface="Berlin Sans FB Demi" panose="020E0802020502020306" pitchFamily="34" charset="0"/>
              </a:rPr>
              <a:t>Storm</a:t>
            </a:r>
            <a:r>
              <a:rPr lang="it-IT" dirty="0">
                <a:solidFill>
                  <a:schemeClr val="bg1"/>
                </a:solidFill>
                <a:latin typeface="Berlin Sans FB Demi" panose="020E0802020502020306" pitchFamily="34" charset="0"/>
              </a:rPr>
              <a:t> Events Database.</a:t>
            </a:r>
          </a:p>
          <a:p>
            <a:pPr algn="just"/>
            <a:r>
              <a:rPr lang="en-GB" dirty="0">
                <a:solidFill>
                  <a:schemeClr val="bg1"/>
                </a:solidFill>
                <a:latin typeface="Berlin Sans FB Demi" panose="020E0802020502020306" pitchFamily="34" charset="0"/>
              </a:rPr>
              <a:t>Storm Data is provided by the National Weather Service (NWS) and contain statistics on personal injuries</a:t>
            </a:r>
            <a:r>
              <a:rPr lang="en-GB">
                <a:solidFill>
                  <a:schemeClr val="bg1"/>
                </a:solidFill>
                <a:latin typeface="Berlin Sans FB Demi" panose="020E0802020502020306" pitchFamily="34" charset="0"/>
              </a:rPr>
              <a:t>, deaths </a:t>
            </a:r>
            <a:r>
              <a:rPr lang="en-GB" dirty="0">
                <a:solidFill>
                  <a:schemeClr val="bg1"/>
                </a:solidFill>
                <a:latin typeface="Berlin Sans FB Demi" panose="020E0802020502020306" pitchFamily="34" charset="0"/>
              </a:rPr>
              <a:t>and damage estimates. </a:t>
            </a:r>
          </a:p>
          <a:p>
            <a:pPr algn="just"/>
            <a:r>
              <a:rPr lang="en-GB" dirty="0">
                <a:solidFill>
                  <a:schemeClr val="bg1"/>
                </a:solidFill>
                <a:latin typeface="Berlin Sans FB Demi" panose="020E0802020502020306" pitchFamily="34" charset="0"/>
              </a:rPr>
              <a:t>Storm Data covers the United States of America. The data collected began as early as 1950 through to the 2022. </a:t>
            </a:r>
          </a:p>
          <a:p>
            <a:pPr algn="just"/>
            <a:r>
              <a:rPr lang="en-GB" dirty="0">
                <a:solidFill>
                  <a:schemeClr val="bg1"/>
                </a:solidFill>
                <a:latin typeface="Berlin Sans FB Demi" panose="020E0802020502020306" pitchFamily="34" charset="0"/>
              </a:rPr>
              <a:t>The data contain a chronological listing, by state, of hurricanes, tornadoes, thunderstorms, hail, floods, drought conditions, lightning, high winds, </a:t>
            </a:r>
          </a:p>
          <a:p>
            <a:pPr algn="just"/>
            <a:r>
              <a:rPr lang="en-GB" dirty="0">
                <a:solidFill>
                  <a:schemeClr val="bg1"/>
                </a:solidFill>
                <a:latin typeface="Berlin Sans FB Demi" panose="020E0802020502020306" pitchFamily="34" charset="0"/>
              </a:rPr>
              <a:t>snow, temperature extremes and other weather phenomena.</a:t>
            </a:r>
          </a:p>
          <a:p>
            <a:pPr algn="just"/>
            <a:r>
              <a:rPr lang="en-GB" dirty="0">
                <a:solidFill>
                  <a:schemeClr val="bg1"/>
                </a:solidFill>
                <a:latin typeface="Berlin Sans FB Demi" panose="020E0802020502020306" pitchFamily="34" charset="0"/>
              </a:rPr>
              <a:t>From the website has been downloaded dataset for each year and then merged into one big dataset.</a:t>
            </a:r>
          </a:p>
          <a:p>
            <a:pPr algn="just"/>
            <a:r>
              <a:rPr lang="en-GB" dirty="0">
                <a:solidFill>
                  <a:schemeClr val="bg1"/>
                </a:solidFill>
                <a:latin typeface="Berlin Sans FB Demi" panose="020E0802020502020306" pitchFamily="34" charset="0"/>
              </a:rPr>
              <a:t>The data collected contains 51 columns included 2 text columns, and 1.794.914 rows.</a:t>
            </a:r>
          </a:p>
          <a:p>
            <a:pPr algn="just"/>
            <a:r>
              <a:rPr lang="en-GB" dirty="0">
                <a:solidFill>
                  <a:schemeClr val="bg1"/>
                </a:solidFill>
                <a:latin typeface="Berlin Sans FB Demi" panose="020E0802020502020306" pitchFamily="34" charset="0"/>
              </a:rPr>
              <a:t>The job has been done on “flood” event type, so firstly the database was realized selecting rows with the interested event type, then removing all missing values, and redundant columns or not related to the topic.</a:t>
            </a:r>
          </a:p>
          <a:p>
            <a:pPr algn="just"/>
            <a:r>
              <a:rPr lang="en-GB" dirty="0">
                <a:solidFill>
                  <a:schemeClr val="bg1"/>
                </a:solidFill>
                <a:latin typeface="Berlin Sans FB Demi" panose="020E0802020502020306" pitchFamily="34" charset="0"/>
              </a:rPr>
              <a:t>Last step involved the monetary conversion from string to numbers for the damage columns.</a:t>
            </a:r>
          </a:p>
          <a:p>
            <a:pPr algn="just"/>
            <a:r>
              <a:rPr lang="en-GB" dirty="0">
                <a:solidFill>
                  <a:schemeClr val="bg1"/>
                </a:solidFill>
                <a:latin typeface="Berlin Sans FB Demi" panose="020E0802020502020306" pitchFamily="34" charset="0"/>
              </a:rPr>
              <a:t>The final shape of the dataset: 31 columns x 38.398 records. </a:t>
            </a:r>
          </a:p>
        </p:txBody>
      </p:sp>
      <p:sp>
        <p:nvSpPr>
          <p:cNvPr id="4" name="CasellaDiTesto 3">
            <a:extLst>
              <a:ext uri="{FF2B5EF4-FFF2-40B4-BE49-F238E27FC236}">
                <a16:creationId xmlns:a16="http://schemas.microsoft.com/office/drawing/2014/main" id="{B48C4A49-08D8-7739-CB95-325B274A7FA9}"/>
              </a:ext>
            </a:extLst>
          </p:cNvPr>
          <p:cNvSpPr txBox="1"/>
          <p:nvPr/>
        </p:nvSpPr>
        <p:spPr>
          <a:xfrm>
            <a:off x="182762" y="1776586"/>
            <a:ext cx="1766966" cy="1200329"/>
          </a:xfrm>
          <a:prstGeom prst="rect">
            <a:avLst/>
          </a:prstGeom>
          <a:noFill/>
        </p:spPr>
        <p:txBody>
          <a:bodyPr wrap="square" rtlCol="0">
            <a:spAutoFit/>
          </a:bodyPr>
          <a:lstStyle/>
          <a:p>
            <a:r>
              <a:rPr lang="en-GB" sz="1200" dirty="0">
                <a:solidFill>
                  <a:schemeClr val="bg1"/>
                </a:solidFill>
                <a:latin typeface="Berlin Sans FB Demi" panose="020E0802020502020306" pitchFamily="34" charset="0"/>
              </a:rPr>
              <a:t>Database: https://www.ncei.noaa.gov/access/metadata/landing-page/bin/iso?id=gov.noaa.ncdc:C00510 </a:t>
            </a:r>
          </a:p>
        </p:txBody>
      </p:sp>
      <p:pic>
        <p:nvPicPr>
          <p:cNvPr id="12" name="Immagine 11">
            <a:extLst>
              <a:ext uri="{FF2B5EF4-FFF2-40B4-BE49-F238E27FC236}">
                <a16:creationId xmlns:a16="http://schemas.microsoft.com/office/drawing/2014/main" id="{B0333E07-0AD5-F898-1DDD-BCFA005C741A}"/>
              </a:ext>
            </a:extLst>
          </p:cNvPr>
          <p:cNvPicPr>
            <a:picLocks noChangeAspect="1"/>
          </p:cNvPicPr>
          <p:nvPr/>
        </p:nvPicPr>
        <p:blipFill>
          <a:blip r:embed="rId2"/>
          <a:stretch>
            <a:fillRect/>
          </a:stretch>
        </p:blipFill>
        <p:spPr>
          <a:xfrm>
            <a:off x="3097394" y="5660825"/>
            <a:ext cx="5562600" cy="1057275"/>
          </a:xfrm>
          <a:prstGeom prst="rect">
            <a:avLst/>
          </a:prstGeom>
        </p:spPr>
      </p:pic>
      <p:sp>
        <p:nvSpPr>
          <p:cNvPr id="7" name="CasellaDiTesto 6">
            <a:extLst>
              <a:ext uri="{FF2B5EF4-FFF2-40B4-BE49-F238E27FC236}">
                <a16:creationId xmlns:a16="http://schemas.microsoft.com/office/drawing/2014/main" id="{BA886695-A1CD-E899-84C7-7526D9B95E7D}"/>
              </a:ext>
            </a:extLst>
          </p:cNvPr>
          <p:cNvSpPr txBox="1"/>
          <p:nvPr/>
        </p:nvSpPr>
        <p:spPr>
          <a:xfrm>
            <a:off x="215766" y="4639733"/>
            <a:ext cx="1481367" cy="1384995"/>
          </a:xfrm>
          <a:prstGeom prst="rect">
            <a:avLst/>
          </a:prstGeom>
          <a:noFill/>
        </p:spPr>
        <p:txBody>
          <a:bodyPr wrap="square" rtlCol="0">
            <a:spAutoFit/>
          </a:bodyPr>
          <a:lstStyle/>
          <a:p>
            <a:r>
              <a:rPr lang="it-IT" sz="1200" dirty="0">
                <a:solidFill>
                  <a:schemeClr val="bg1"/>
                </a:solidFill>
                <a:latin typeface="Berlin Sans FB Demi" panose="020E0802020502020306" pitchFamily="34" charset="0"/>
              </a:rPr>
              <a:t>Dictionary:</a:t>
            </a:r>
          </a:p>
          <a:p>
            <a:r>
              <a:rPr lang="it-IT" sz="1200" dirty="0">
                <a:solidFill>
                  <a:schemeClr val="bg1"/>
                </a:solidFill>
                <a:latin typeface="Berlin Sans FB Demi" panose="020E0802020502020306" pitchFamily="34" charset="0"/>
              </a:rPr>
              <a:t>https://www.ncei.noaa.gov/pub/data/swdi/stormevents/csvfiles/Storm-Data-Bulk-csv-Format.pdf</a:t>
            </a:r>
          </a:p>
        </p:txBody>
      </p:sp>
    </p:spTree>
    <p:extLst>
      <p:ext uri="{BB962C8B-B14F-4D97-AF65-F5344CB8AC3E}">
        <p14:creationId xmlns:p14="http://schemas.microsoft.com/office/powerpoint/2010/main" val="2772788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F3293FFA-23A4-E798-9C31-4BA15BC718D3}"/>
              </a:ext>
            </a:extLst>
          </p:cNvPr>
          <p:cNvSpPr txBox="1"/>
          <p:nvPr/>
        </p:nvSpPr>
        <p:spPr>
          <a:xfrm>
            <a:off x="1828800" y="238125"/>
            <a:ext cx="8673216"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Data </a:t>
            </a:r>
            <a:r>
              <a:rPr lang="it-IT" sz="2400" dirty="0" err="1">
                <a:solidFill>
                  <a:schemeClr val="bg1"/>
                </a:solidFill>
                <a:latin typeface="Berlin Sans FB Demi" panose="020E0802020502020306" pitchFamily="34" charset="0"/>
              </a:rPr>
              <a:t>Augmentation</a:t>
            </a:r>
            <a:r>
              <a:rPr lang="it-IT" sz="2400" dirty="0">
                <a:solidFill>
                  <a:schemeClr val="bg1"/>
                </a:solidFill>
                <a:latin typeface="Berlin Sans FB Demi" panose="020E0802020502020306" pitchFamily="34" charset="0"/>
              </a:rPr>
              <a:t> with Large Language Models</a:t>
            </a:r>
            <a:endParaRPr lang="en-GB" sz="2400" dirty="0">
              <a:solidFill>
                <a:schemeClr val="bg1"/>
              </a:solidFill>
              <a:latin typeface="Berlin Sans FB Demi" panose="020E0802020502020306" pitchFamily="34" charset="0"/>
            </a:endParaRPr>
          </a:p>
        </p:txBody>
      </p:sp>
      <p:sp>
        <p:nvSpPr>
          <p:cNvPr id="3" name="CasellaDiTesto 2">
            <a:extLst>
              <a:ext uri="{FF2B5EF4-FFF2-40B4-BE49-F238E27FC236}">
                <a16:creationId xmlns:a16="http://schemas.microsoft.com/office/drawing/2014/main" id="{0C35AF87-B4B4-B7B7-2640-D6C4435C77FE}"/>
              </a:ext>
            </a:extLst>
          </p:cNvPr>
          <p:cNvSpPr txBox="1"/>
          <p:nvPr/>
        </p:nvSpPr>
        <p:spPr>
          <a:xfrm>
            <a:off x="24504" y="1043141"/>
            <a:ext cx="12095961" cy="1200329"/>
          </a:xfrm>
          <a:prstGeom prst="rect">
            <a:avLst/>
          </a:prstGeom>
          <a:noFill/>
        </p:spPr>
        <p:txBody>
          <a:bodyPr wrap="square" rtlCol="0">
            <a:spAutoFit/>
          </a:bodyPr>
          <a:lstStyle/>
          <a:p>
            <a:r>
              <a:rPr lang="en-GB" dirty="0">
                <a:solidFill>
                  <a:schemeClr val="bg1"/>
                </a:solidFill>
                <a:latin typeface="Berlin Sans FB Demi" panose="020E0802020502020306" pitchFamily="34" charset="0"/>
              </a:rPr>
              <a:t>Scikit-LLM is a Python library that incorporates large language models into the scikit-learn </a:t>
            </a:r>
          </a:p>
          <a:p>
            <a:r>
              <a:rPr lang="en-GB" dirty="0">
                <a:solidFill>
                  <a:schemeClr val="bg1"/>
                </a:solidFill>
                <a:latin typeface="Berlin Sans FB Demi" panose="020E0802020502020306" pitchFamily="34" charset="0"/>
              </a:rPr>
              <a:t>framework. It’s a tool to perform Natural Language Processing (NLP) tasks all within the Scikit-Learn </a:t>
            </a:r>
          </a:p>
          <a:p>
            <a:r>
              <a:rPr lang="en-GB" dirty="0">
                <a:solidFill>
                  <a:schemeClr val="bg1"/>
                </a:solidFill>
                <a:latin typeface="Berlin Sans FB Demi" panose="020E0802020502020306" pitchFamily="34" charset="0"/>
              </a:rPr>
              <a:t>pipeline. It started integrating OpenAI models. In this role, GPT-3.5 turbo (ChatGPT engine) was used for data augmentation by constructing features using zero-shot text classification and text vectorization.</a:t>
            </a:r>
          </a:p>
        </p:txBody>
      </p:sp>
      <p:pic>
        <p:nvPicPr>
          <p:cNvPr id="1026" name="Picture 2">
            <a:extLst>
              <a:ext uri="{FF2B5EF4-FFF2-40B4-BE49-F238E27FC236}">
                <a16:creationId xmlns:a16="http://schemas.microsoft.com/office/drawing/2014/main" id="{8A0C45E5-E2A9-BEEC-AE6F-96C55DD88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4" y="2243470"/>
            <a:ext cx="5530476" cy="22009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8652A12-CC43-F998-803C-96CBE341B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4" y="4440087"/>
            <a:ext cx="5530476" cy="2383467"/>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9BBAA381-31A0-DD67-EF95-7574B5C1C1F4}"/>
              </a:ext>
            </a:extLst>
          </p:cNvPr>
          <p:cNvPicPr>
            <a:picLocks noChangeAspect="1"/>
          </p:cNvPicPr>
          <p:nvPr/>
        </p:nvPicPr>
        <p:blipFill>
          <a:blip r:embed="rId4"/>
          <a:stretch>
            <a:fillRect/>
          </a:stretch>
        </p:blipFill>
        <p:spPr>
          <a:xfrm>
            <a:off x="5792055" y="2367809"/>
            <a:ext cx="6328410" cy="4460032"/>
          </a:xfrm>
          <a:prstGeom prst="rect">
            <a:avLst/>
          </a:prstGeom>
        </p:spPr>
      </p:pic>
    </p:spTree>
    <p:extLst>
      <p:ext uri="{BB962C8B-B14F-4D97-AF65-F5344CB8AC3E}">
        <p14:creationId xmlns:p14="http://schemas.microsoft.com/office/powerpoint/2010/main" val="3188305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D4D3F6AB-7E0E-6E3F-FA34-156787CBA459}"/>
              </a:ext>
            </a:extLst>
          </p:cNvPr>
          <p:cNvSpPr txBox="1"/>
          <p:nvPr/>
        </p:nvSpPr>
        <p:spPr>
          <a:xfrm>
            <a:off x="1828800" y="283845"/>
            <a:ext cx="8673216"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Feature Engineering</a:t>
            </a:r>
            <a:endParaRPr lang="en-GB" sz="2400" dirty="0">
              <a:solidFill>
                <a:schemeClr val="bg1"/>
              </a:solidFill>
              <a:latin typeface="Berlin Sans FB Demi" panose="020E0802020502020306" pitchFamily="34" charset="0"/>
            </a:endParaRPr>
          </a:p>
        </p:txBody>
      </p:sp>
      <p:sp>
        <p:nvSpPr>
          <p:cNvPr id="3" name="CasellaDiTesto 2">
            <a:extLst>
              <a:ext uri="{FF2B5EF4-FFF2-40B4-BE49-F238E27FC236}">
                <a16:creationId xmlns:a16="http://schemas.microsoft.com/office/drawing/2014/main" id="{501B4209-1FF4-911B-9F5E-25181340FFF3}"/>
              </a:ext>
            </a:extLst>
          </p:cNvPr>
          <p:cNvSpPr txBox="1"/>
          <p:nvPr/>
        </p:nvSpPr>
        <p:spPr>
          <a:xfrm>
            <a:off x="74645" y="1064601"/>
            <a:ext cx="11961846" cy="1754326"/>
          </a:xfrm>
          <a:prstGeom prst="rect">
            <a:avLst/>
          </a:prstGeom>
          <a:noFill/>
        </p:spPr>
        <p:txBody>
          <a:bodyPr wrap="square" rtlCol="0">
            <a:spAutoFit/>
          </a:bodyPr>
          <a:lstStyle/>
          <a:p>
            <a:pPr algn="just"/>
            <a:r>
              <a:rPr lang="en-GB" dirty="0">
                <a:solidFill>
                  <a:schemeClr val="bg1"/>
                </a:solidFill>
                <a:latin typeface="Berlin Sans FB Demi" panose="020E0802020502020306" pitchFamily="34" charset="0"/>
              </a:rPr>
              <a:t>In this process, new features were created by extracting the year, month, day, and time from the beginning and end of each event. The difference between dates was extrapolated in days and hours, origin and destination names were merged, categorical features were encoded, grouping less relevant classes. New target variables were generated grouping the target variables of interest with secondary target variables. The distance between the starting and ending points of the event was calculated using the haversine distance. Lag and rolling window mean features were generated to capture seasonality.</a:t>
            </a:r>
          </a:p>
        </p:txBody>
      </p:sp>
      <p:pic>
        <p:nvPicPr>
          <p:cNvPr id="9" name="Immagine 8">
            <a:extLst>
              <a:ext uri="{FF2B5EF4-FFF2-40B4-BE49-F238E27FC236}">
                <a16:creationId xmlns:a16="http://schemas.microsoft.com/office/drawing/2014/main" id="{4F61E704-C362-F8A9-E593-424A0CFD4521}"/>
              </a:ext>
            </a:extLst>
          </p:cNvPr>
          <p:cNvPicPr>
            <a:picLocks noChangeAspect="1"/>
          </p:cNvPicPr>
          <p:nvPr/>
        </p:nvPicPr>
        <p:blipFill>
          <a:blip r:embed="rId2"/>
          <a:stretch>
            <a:fillRect/>
          </a:stretch>
        </p:blipFill>
        <p:spPr>
          <a:xfrm>
            <a:off x="6165408" y="2710360"/>
            <a:ext cx="5950393" cy="3233213"/>
          </a:xfrm>
          <a:prstGeom prst="rect">
            <a:avLst/>
          </a:prstGeom>
        </p:spPr>
      </p:pic>
      <p:sp>
        <p:nvSpPr>
          <p:cNvPr id="11" name="CasellaDiTesto 10">
            <a:extLst>
              <a:ext uri="{FF2B5EF4-FFF2-40B4-BE49-F238E27FC236}">
                <a16:creationId xmlns:a16="http://schemas.microsoft.com/office/drawing/2014/main" id="{419F2EBA-3970-2D68-3CC5-10850CE073C2}"/>
              </a:ext>
            </a:extLst>
          </p:cNvPr>
          <p:cNvSpPr txBox="1"/>
          <p:nvPr/>
        </p:nvSpPr>
        <p:spPr>
          <a:xfrm>
            <a:off x="74645" y="3128209"/>
            <a:ext cx="2612572" cy="2031325"/>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Target </a:t>
            </a:r>
            <a:r>
              <a:rPr lang="it-IT" dirty="0" err="1">
                <a:solidFill>
                  <a:schemeClr val="bg1"/>
                </a:solidFill>
                <a:latin typeface="Berlin Sans FB Demi" panose="020E0802020502020306" pitchFamily="34" charset="0"/>
              </a:rPr>
              <a:t>Variables</a:t>
            </a:r>
            <a:endParaRPr lang="it-IT" dirty="0">
              <a:solidFill>
                <a:schemeClr val="bg1"/>
              </a:solidFill>
              <a:latin typeface="Berlin Sans FB Demi" panose="020E0802020502020306" pitchFamily="34" charset="0"/>
            </a:endParaRP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Injuries Direct</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Deaths Direct</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Damage Property</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Injuries Indirect</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Deaths Indirect</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Damage Crops</a:t>
            </a:r>
          </a:p>
        </p:txBody>
      </p:sp>
      <p:sp>
        <p:nvSpPr>
          <p:cNvPr id="12" name="CasellaDiTesto 11">
            <a:extLst>
              <a:ext uri="{FF2B5EF4-FFF2-40B4-BE49-F238E27FC236}">
                <a16:creationId xmlns:a16="http://schemas.microsoft.com/office/drawing/2014/main" id="{9688F921-5807-360D-7412-F71F41CC1E5F}"/>
              </a:ext>
            </a:extLst>
          </p:cNvPr>
          <p:cNvSpPr txBox="1"/>
          <p:nvPr/>
        </p:nvSpPr>
        <p:spPr>
          <a:xfrm>
            <a:off x="3552836" y="3128209"/>
            <a:ext cx="2612572" cy="2585323"/>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New Target </a:t>
            </a:r>
            <a:r>
              <a:rPr lang="it-IT" dirty="0" err="1">
                <a:solidFill>
                  <a:schemeClr val="bg1"/>
                </a:solidFill>
                <a:latin typeface="Berlin Sans FB Demi" panose="020E0802020502020306" pitchFamily="34" charset="0"/>
              </a:rPr>
              <a:t>Variables</a:t>
            </a:r>
            <a:endParaRPr lang="it-IT" dirty="0">
              <a:solidFill>
                <a:schemeClr val="bg1"/>
              </a:solidFill>
              <a:latin typeface="Berlin Sans FB Demi" panose="020E0802020502020306" pitchFamily="34" charset="0"/>
            </a:endParaRP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Injuries Direct</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Deaths Direct</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Damage Property</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Whole Injuries</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Whole Deaths</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Whole Damage </a:t>
            </a:r>
          </a:p>
          <a:p>
            <a:pPr marL="285750" indent="-285750" algn="just">
              <a:buFont typeface="Arial" panose="020B0604020202020204" pitchFamily="34" charset="0"/>
              <a:buChar char="•"/>
            </a:pPr>
            <a:endParaRPr lang="en-GB" dirty="0">
              <a:solidFill>
                <a:schemeClr val="bg1"/>
              </a:solidFill>
              <a:latin typeface="Berlin Sans FB Demi" panose="020E0802020502020306" pitchFamily="34" charset="0"/>
            </a:endParaRPr>
          </a:p>
          <a:p>
            <a:pPr marL="285750" indent="-285750" algn="just">
              <a:buFont typeface="Arial" panose="020B0604020202020204" pitchFamily="34" charset="0"/>
              <a:buChar char="•"/>
            </a:pPr>
            <a:endParaRPr lang="en-GB" dirty="0">
              <a:solidFill>
                <a:schemeClr val="bg1"/>
              </a:solidFill>
              <a:latin typeface="Berlin Sans FB Demi" panose="020E0802020502020306" pitchFamily="34" charset="0"/>
            </a:endParaRPr>
          </a:p>
        </p:txBody>
      </p:sp>
      <p:sp>
        <p:nvSpPr>
          <p:cNvPr id="13" name="Freccia a destra 12">
            <a:extLst>
              <a:ext uri="{FF2B5EF4-FFF2-40B4-BE49-F238E27FC236}">
                <a16:creationId xmlns:a16="http://schemas.microsoft.com/office/drawing/2014/main" id="{9CA4543A-A3F0-9544-406F-89A25A055897}"/>
              </a:ext>
            </a:extLst>
          </p:cNvPr>
          <p:cNvSpPr/>
          <p:nvPr/>
        </p:nvSpPr>
        <p:spPr>
          <a:xfrm>
            <a:off x="2421295" y="3826630"/>
            <a:ext cx="979714" cy="6344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22006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D9CE3C4-25D7-403C-9312-F3B39099D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2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EDB7D1EB-3C37-1166-F132-2EA93AE692D4}"/>
              </a:ext>
            </a:extLst>
          </p:cNvPr>
          <p:cNvSpPr txBox="1"/>
          <p:nvPr/>
        </p:nvSpPr>
        <p:spPr>
          <a:xfrm>
            <a:off x="6596875" y="375088"/>
            <a:ext cx="4972498" cy="80057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2"/>
                </a:solidFill>
                <a:latin typeface="+mj-lt"/>
                <a:ea typeface="+mj-ea"/>
                <a:cs typeface="+mj-cs"/>
              </a:rPr>
              <a:t>Exploratory Data Analysis</a:t>
            </a:r>
          </a:p>
        </p:txBody>
      </p:sp>
      <p:pic>
        <p:nvPicPr>
          <p:cNvPr id="10" name="Immagine 9">
            <a:extLst>
              <a:ext uri="{FF2B5EF4-FFF2-40B4-BE49-F238E27FC236}">
                <a16:creationId xmlns:a16="http://schemas.microsoft.com/office/drawing/2014/main" id="{923FDD6D-0553-986E-D7D5-76ADB5A2409A}"/>
              </a:ext>
            </a:extLst>
          </p:cNvPr>
          <p:cNvPicPr>
            <a:picLocks noChangeAspect="1"/>
          </p:cNvPicPr>
          <p:nvPr/>
        </p:nvPicPr>
        <p:blipFill>
          <a:blip r:embed="rId2">
            <a:alphaModFix/>
          </a:blip>
          <a:srcRect l="7652" r="4" b="4"/>
          <a:stretch>
            <a:fillRect/>
          </a:stretch>
        </p:blipFill>
        <p:spPr>
          <a:xfrm>
            <a:off x="304" y="-20320"/>
            <a:ext cx="4445462" cy="3730714"/>
          </a:xfrm>
          <a:custGeom>
            <a:avLst/>
            <a:gdLst/>
            <a:ahLst/>
            <a:cxnLst/>
            <a:rect l="l" t="t" r="r" b="b"/>
            <a:pathLst>
              <a:path w="4443799" h="3776782">
                <a:moveTo>
                  <a:pt x="0" y="0"/>
                </a:moveTo>
                <a:lnTo>
                  <a:pt x="4164578" y="0"/>
                </a:lnTo>
                <a:lnTo>
                  <a:pt x="4238884" y="154250"/>
                </a:lnTo>
                <a:cubicBezTo>
                  <a:pt x="4370833" y="466214"/>
                  <a:pt x="4443799" y="809200"/>
                  <a:pt x="4443799" y="1169228"/>
                </a:cubicBezTo>
                <a:cubicBezTo>
                  <a:pt x="4443799" y="2609341"/>
                  <a:pt x="3276357" y="3776782"/>
                  <a:pt x="1836244" y="3776782"/>
                </a:cubicBezTo>
                <a:cubicBezTo>
                  <a:pt x="1206195" y="3776782"/>
                  <a:pt x="628337" y="3553326"/>
                  <a:pt x="177598" y="3181344"/>
                </a:cubicBezTo>
                <a:lnTo>
                  <a:pt x="0" y="3019932"/>
                </a:lnTo>
                <a:close/>
              </a:path>
            </a:pathLst>
          </a:custGeom>
          <a:effectLst>
            <a:softEdge rad="0"/>
          </a:effectLst>
        </p:spPr>
      </p:pic>
      <p:pic>
        <p:nvPicPr>
          <p:cNvPr id="26" name="Immagine 25">
            <a:extLst>
              <a:ext uri="{FF2B5EF4-FFF2-40B4-BE49-F238E27FC236}">
                <a16:creationId xmlns:a16="http://schemas.microsoft.com/office/drawing/2014/main" id="{1B1E328B-58FD-6DBD-D730-87637485F11C}"/>
              </a:ext>
            </a:extLst>
          </p:cNvPr>
          <p:cNvPicPr>
            <a:picLocks noChangeAspect="1"/>
          </p:cNvPicPr>
          <p:nvPr/>
        </p:nvPicPr>
        <p:blipFill>
          <a:blip r:embed="rId3">
            <a:alphaModFix/>
          </a:blip>
          <a:srcRect l="5244" r="5" b="5"/>
          <a:stretch>
            <a:fillRect/>
          </a:stretch>
        </p:blipFill>
        <p:spPr>
          <a:xfrm>
            <a:off x="8578" y="3917279"/>
            <a:ext cx="3440586" cy="2950205"/>
          </a:xfrm>
          <a:custGeom>
            <a:avLst/>
            <a:gdLst/>
            <a:ahLst/>
            <a:cxnLst/>
            <a:rect l="l" t="t" r="r" b="b"/>
            <a:pathLst>
              <a:path w="3440586" h="2950205">
                <a:moveTo>
                  <a:pt x="1539166" y="0"/>
                </a:moveTo>
                <a:cubicBezTo>
                  <a:pt x="2589292" y="0"/>
                  <a:pt x="3440586" y="851294"/>
                  <a:pt x="3440586" y="1901419"/>
                </a:cubicBezTo>
                <a:cubicBezTo>
                  <a:pt x="3440586" y="2229583"/>
                  <a:pt x="3357452" y="2538330"/>
                  <a:pt x="3211095" y="2807749"/>
                </a:cubicBezTo>
                <a:lnTo>
                  <a:pt x="3124550" y="2950205"/>
                </a:lnTo>
                <a:lnTo>
                  <a:pt x="0" y="2950205"/>
                </a:lnTo>
                <a:lnTo>
                  <a:pt x="0" y="788141"/>
                </a:lnTo>
                <a:lnTo>
                  <a:pt x="71938" y="691940"/>
                </a:lnTo>
                <a:cubicBezTo>
                  <a:pt x="420687" y="269355"/>
                  <a:pt x="948471" y="0"/>
                  <a:pt x="1539166" y="0"/>
                </a:cubicBezTo>
                <a:close/>
              </a:path>
            </a:pathLst>
          </a:custGeom>
          <a:effectLst>
            <a:softEdge rad="0"/>
          </a:effectLst>
        </p:spPr>
      </p:pic>
      <p:grpSp>
        <p:nvGrpSpPr>
          <p:cNvPr id="54" name="Group 53">
            <a:extLst>
              <a:ext uri="{FF2B5EF4-FFF2-40B4-BE49-F238E27FC236}">
                <a16:creationId xmlns:a16="http://schemas.microsoft.com/office/drawing/2014/main" id="{2E56C079-9BED-4728-8FAD-2F9E3A1791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4" y="-20320"/>
            <a:ext cx="4619342" cy="3993680"/>
            <a:chOff x="6642" y="0"/>
            <a:chExt cx="4656944" cy="4026189"/>
          </a:xfrm>
        </p:grpSpPr>
        <p:sp>
          <p:nvSpPr>
            <p:cNvPr id="55" name="Freeform: Shape 54">
              <a:extLst>
                <a:ext uri="{FF2B5EF4-FFF2-40B4-BE49-F238E27FC236}">
                  <a16:creationId xmlns:a16="http://schemas.microsoft.com/office/drawing/2014/main" id="{4FE2DBDC-CA19-4342-8088-8ADCA94AA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0"/>
              <a:ext cx="4481649" cy="3774194"/>
            </a:xfrm>
            <a:custGeom>
              <a:avLst/>
              <a:gdLst>
                <a:gd name="connsiteX0" fmla="*/ 3838758 w 4481649"/>
                <a:gd name="connsiteY0" fmla="*/ 0 h 3774194"/>
                <a:gd name="connsiteX1" fmla="*/ 4072279 w 4481649"/>
                <a:gd name="connsiteY1" fmla="*/ 0 h 3774194"/>
                <a:gd name="connsiteX2" fmla="*/ 4075362 w 4481649"/>
                <a:gd name="connsiteY2" fmla="*/ 4673 h 3774194"/>
                <a:gd name="connsiteX3" fmla="*/ 4106646 w 4481649"/>
                <a:gd name="connsiteY3" fmla="*/ 54070 h 3774194"/>
                <a:gd name="connsiteX4" fmla="*/ 4136804 w 4481649"/>
                <a:gd name="connsiteY4" fmla="*/ 104160 h 3774194"/>
                <a:gd name="connsiteX5" fmla="*/ 4246950 w 4481649"/>
                <a:gd name="connsiteY5" fmla="*/ 310241 h 3774194"/>
                <a:gd name="connsiteX6" fmla="*/ 4397741 w 4481649"/>
                <a:gd name="connsiteY6" fmla="*/ 750480 h 3774194"/>
                <a:gd name="connsiteX7" fmla="*/ 4433098 w 4481649"/>
                <a:gd name="connsiteY7" fmla="*/ 979526 h 3774194"/>
                <a:gd name="connsiteX8" fmla="*/ 4456064 w 4481649"/>
                <a:gd name="connsiteY8" fmla="*/ 1208745 h 3774194"/>
                <a:gd name="connsiteX9" fmla="*/ 4474350 w 4481649"/>
                <a:gd name="connsiteY9" fmla="*/ 1437964 h 3774194"/>
                <a:gd name="connsiteX10" fmla="*/ 4478075 w 4481649"/>
                <a:gd name="connsiteY10" fmla="*/ 1495420 h 3774194"/>
                <a:gd name="connsiteX11" fmla="*/ 4479722 w 4481649"/>
                <a:gd name="connsiteY11" fmla="*/ 1524971 h 3774194"/>
                <a:gd name="connsiteX12" fmla="*/ 4480936 w 4481649"/>
                <a:gd name="connsiteY12" fmla="*/ 1555043 h 3774194"/>
                <a:gd name="connsiteX13" fmla="*/ 4479288 w 4481649"/>
                <a:gd name="connsiteY13" fmla="*/ 1676195 h 3774194"/>
                <a:gd name="connsiteX14" fmla="*/ 4355883 w 4481649"/>
                <a:gd name="connsiteY14" fmla="*/ 2152052 h 3774194"/>
                <a:gd name="connsiteX15" fmla="*/ 4081600 w 4481649"/>
                <a:gd name="connsiteY15" fmla="*/ 2556153 h 3774194"/>
                <a:gd name="connsiteX16" fmla="*/ 3914431 w 4481649"/>
                <a:gd name="connsiteY16" fmla="*/ 2724623 h 3774194"/>
                <a:gd name="connsiteX17" fmla="*/ 3740156 w 4481649"/>
                <a:gd name="connsiteY17" fmla="*/ 2877753 h 3774194"/>
                <a:gd name="connsiteX18" fmla="*/ 3386143 w 4481649"/>
                <a:gd name="connsiteY18" fmla="*/ 3153683 h 3774194"/>
                <a:gd name="connsiteX19" fmla="*/ 3297056 w 4481649"/>
                <a:gd name="connsiteY19" fmla="*/ 3221018 h 3774194"/>
                <a:gd name="connsiteX20" fmla="*/ 3205542 w 4481649"/>
                <a:gd name="connsiteY20" fmla="*/ 3288787 h 3774194"/>
                <a:gd name="connsiteX21" fmla="*/ 3111775 w 4481649"/>
                <a:gd name="connsiteY21" fmla="*/ 3355690 h 3774194"/>
                <a:gd name="connsiteX22" fmla="*/ 3015060 w 4481649"/>
                <a:gd name="connsiteY22" fmla="*/ 3420685 h 3774194"/>
                <a:gd name="connsiteX23" fmla="*/ 2812014 w 4481649"/>
                <a:gd name="connsiteY23" fmla="*/ 3542705 h 3774194"/>
                <a:gd name="connsiteX24" fmla="*/ 2593627 w 4481649"/>
                <a:gd name="connsiteY24" fmla="*/ 3646439 h 3774194"/>
                <a:gd name="connsiteX25" fmla="*/ 2118377 w 4481649"/>
                <a:gd name="connsiteY25" fmla="*/ 3765771 h 3774194"/>
                <a:gd name="connsiteX26" fmla="*/ 1996011 w 4481649"/>
                <a:gd name="connsiteY26" fmla="*/ 3773484 h 3774194"/>
                <a:gd name="connsiteX27" fmla="*/ 1965420 w 4481649"/>
                <a:gd name="connsiteY27" fmla="*/ 3774177 h 3774194"/>
                <a:gd name="connsiteX28" fmla="*/ 1934915 w 4481649"/>
                <a:gd name="connsiteY28" fmla="*/ 3774003 h 3774194"/>
                <a:gd name="connsiteX29" fmla="*/ 1904497 w 4481649"/>
                <a:gd name="connsiteY29" fmla="*/ 3773658 h 3774194"/>
                <a:gd name="connsiteX30" fmla="*/ 1874945 w 4481649"/>
                <a:gd name="connsiteY30" fmla="*/ 3772531 h 3774194"/>
                <a:gd name="connsiteX31" fmla="*/ 1638881 w 4481649"/>
                <a:gd name="connsiteY31" fmla="*/ 3753725 h 3774194"/>
                <a:gd name="connsiteX32" fmla="*/ 1404288 w 4481649"/>
                <a:gd name="connsiteY32" fmla="*/ 3712301 h 3774194"/>
                <a:gd name="connsiteX33" fmla="*/ 1173856 w 4481649"/>
                <a:gd name="connsiteY33" fmla="*/ 3647392 h 3774194"/>
                <a:gd name="connsiteX34" fmla="*/ 732751 w 4481649"/>
                <a:gd name="connsiteY34" fmla="*/ 3452230 h 3774194"/>
                <a:gd name="connsiteX35" fmla="*/ 360973 w 4481649"/>
                <a:gd name="connsiteY35" fmla="*/ 3148396 h 3774194"/>
                <a:gd name="connsiteX36" fmla="*/ 210269 w 4481649"/>
                <a:gd name="connsiteY36" fmla="*/ 2965542 h 3774194"/>
                <a:gd name="connsiteX37" fmla="*/ 78631 w 4481649"/>
                <a:gd name="connsiteY37" fmla="*/ 2771940 h 3774194"/>
                <a:gd name="connsiteX38" fmla="*/ 47866 w 4481649"/>
                <a:gd name="connsiteY38" fmla="*/ 2722630 h 3774194"/>
                <a:gd name="connsiteX39" fmla="*/ 18488 w 4481649"/>
                <a:gd name="connsiteY39" fmla="*/ 2674792 h 3774194"/>
                <a:gd name="connsiteX40" fmla="*/ 0 w 4481649"/>
                <a:gd name="connsiteY40" fmla="*/ 2645223 h 3774194"/>
                <a:gd name="connsiteX41" fmla="*/ 0 w 4481649"/>
                <a:gd name="connsiteY41" fmla="*/ 2227021 h 3774194"/>
                <a:gd name="connsiteX42" fmla="*/ 25421 w 4481649"/>
                <a:gd name="connsiteY42" fmla="*/ 2260119 h 3774194"/>
                <a:gd name="connsiteX43" fmla="*/ 167979 w 4481649"/>
                <a:gd name="connsiteY43" fmla="*/ 2432922 h 3774194"/>
                <a:gd name="connsiteX44" fmla="*/ 238868 w 4481649"/>
                <a:gd name="connsiteY44" fmla="*/ 2523135 h 3774194"/>
                <a:gd name="connsiteX45" fmla="*/ 272926 w 4481649"/>
                <a:gd name="connsiteY45" fmla="*/ 2567420 h 3774194"/>
                <a:gd name="connsiteX46" fmla="*/ 306290 w 4481649"/>
                <a:gd name="connsiteY46" fmla="*/ 2609797 h 3774194"/>
                <a:gd name="connsiteX47" fmla="*/ 592966 w 4481649"/>
                <a:gd name="connsiteY47" fmla="*/ 2922991 h 3774194"/>
                <a:gd name="connsiteX48" fmla="*/ 745402 w 4481649"/>
                <a:gd name="connsiteY48" fmla="*/ 3063902 h 3774194"/>
                <a:gd name="connsiteX49" fmla="*/ 905033 w 4481649"/>
                <a:gd name="connsiteY49" fmla="*/ 3193806 h 3774194"/>
                <a:gd name="connsiteX50" fmla="*/ 1261644 w 4481649"/>
                <a:gd name="connsiteY50" fmla="*/ 3399280 h 3774194"/>
                <a:gd name="connsiteX51" fmla="*/ 1461138 w 4481649"/>
                <a:gd name="connsiteY51" fmla="*/ 3457343 h 3774194"/>
                <a:gd name="connsiteX52" fmla="*/ 1512268 w 4481649"/>
                <a:gd name="connsiteY52" fmla="*/ 3467570 h 3774194"/>
                <a:gd name="connsiteX53" fmla="*/ 1563832 w 4481649"/>
                <a:gd name="connsiteY53" fmla="*/ 3476149 h 3774194"/>
                <a:gd name="connsiteX54" fmla="*/ 1667912 w 4481649"/>
                <a:gd name="connsiteY54" fmla="*/ 3488455 h 3774194"/>
                <a:gd name="connsiteX55" fmla="*/ 1720255 w 4481649"/>
                <a:gd name="connsiteY55" fmla="*/ 3492441 h 3774194"/>
                <a:gd name="connsiteX56" fmla="*/ 1772771 w 4481649"/>
                <a:gd name="connsiteY56" fmla="*/ 3495215 h 3774194"/>
                <a:gd name="connsiteX57" fmla="*/ 1825462 w 4481649"/>
                <a:gd name="connsiteY57" fmla="*/ 3496428 h 3774194"/>
                <a:gd name="connsiteX58" fmla="*/ 1878238 w 4481649"/>
                <a:gd name="connsiteY58" fmla="*/ 3496167 h 3774194"/>
                <a:gd name="connsiteX59" fmla="*/ 1904671 w 4481649"/>
                <a:gd name="connsiteY59" fmla="*/ 3495907 h 3774194"/>
                <a:gd name="connsiteX60" fmla="*/ 1930149 w 4481649"/>
                <a:gd name="connsiteY60" fmla="*/ 3494782 h 3774194"/>
                <a:gd name="connsiteX61" fmla="*/ 1955541 w 4481649"/>
                <a:gd name="connsiteY61" fmla="*/ 3493482 h 3774194"/>
                <a:gd name="connsiteX62" fmla="*/ 1980846 w 4481649"/>
                <a:gd name="connsiteY62" fmla="*/ 3491401 h 3774194"/>
                <a:gd name="connsiteX63" fmla="*/ 2081199 w 4481649"/>
                <a:gd name="connsiteY63" fmla="*/ 3479010 h 3774194"/>
                <a:gd name="connsiteX64" fmla="*/ 2463462 w 4481649"/>
                <a:gd name="connsiteY64" fmla="*/ 3353524 h 3774194"/>
                <a:gd name="connsiteX65" fmla="*/ 2816606 w 4481649"/>
                <a:gd name="connsiteY65" fmla="*/ 3133490 h 3774194"/>
                <a:gd name="connsiteX66" fmla="*/ 2902227 w 4481649"/>
                <a:gd name="connsiteY66" fmla="*/ 3068842 h 3774194"/>
                <a:gd name="connsiteX67" fmla="*/ 2987849 w 4481649"/>
                <a:gd name="connsiteY67" fmla="*/ 3002026 h 3774194"/>
                <a:gd name="connsiteX68" fmla="*/ 3161258 w 4481649"/>
                <a:gd name="connsiteY68" fmla="*/ 2863368 h 3774194"/>
                <a:gd name="connsiteX69" fmla="*/ 3517696 w 4481649"/>
                <a:gd name="connsiteY69" fmla="*/ 2594978 h 3774194"/>
                <a:gd name="connsiteX70" fmla="*/ 3849781 w 4481649"/>
                <a:gd name="connsiteY70" fmla="*/ 2328061 h 3774194"/>
                <a:gd name="connsiteX71" fmla="*/ 4115313 w 4481649"/>
                <a:gd name="connsiteY71" fmla="*/ 2022147 h 3774194"/>
                <a:gd name="connsiteX72" fmla="*/ 4205786 w 4481649"/>
                <a:gd name="connsiteY72" fmla="*/ 1844318 h 3774194"/>
                <a:gd name="connsiteX73" fmla="*/ 4260902 w 4481649"/>
                <a:gd name="connsiteY73" fmla="*/ 1650024 h 3774194"/>
                <a:gd name="connsiteX74" fmla="*/ 4276155 w 4481649"/>
                <a:gd name="connsiteY74" fmla="*/ 1548110 h 3774194"/>
                <a:gd name="connsiteX75" fmla="*/ 4278669 w 4481649"/>
                <a:gd name="connsiteY75" fmla="*/ 1522285 h 3774194"/>
                <a:gd name="connsiteX76" fmla="*/ 4280575 w 4481649"/>
                <a:gd name="connsiteY76" fmla="*/ 1495940 h 3774194"/>
                <a:gd name="connsiteX77" fmla="*/ 4283348 w 4481649"/>
                <a:gd name="connsiteY77" fmla="*/ 1441517 h 3774194"/>
                <a:gd name="connsiteX78" fmla="*/ 4278582 w 4481649"/>
                <a:gd name="connsiteY78" fmla="*/ 1223910 h 3774194"/>
                <a:gd name="connsiteX79" fmla="*/ 4247990 w 4481649"/>
                <a:gd name="connsiteY79" fmla="*/ 1008990 h 3774194"/>
                <a:gd name="connsiteX80" fmla="*/ 4196080 w 4481649"/>
                <a:gd name="connsiteY80" fmla="*/ 799270 h 3774194"/>
                <a:gd name="connsiteX81" fmla="*/ 4062015 w 4481649"/>
                <a:gd name="connsiteY81" fmla="*/ 392396 h 3774194"/>
                <a:gd name="connsiteX82" fmla="*/ 3970675 w 4481649"/>
                <a:gd name="connsiteY82" fmla="*/ 199228 h 3774194"/>
                <a:gd name="connsiteX83" fmla="*/ 3944070 w 4481649"/>
                <a:gd name="connsiteY83" fmla="*/ 152951 h 3774194"/>
                <a:gd name="connsiteX84" fmla="*/ 3916078 w 4481649"/>
                <a:gd name="connsiteY84" fmla="*/ 107540 h 3774194"/>
                <a:gd name="connsiteX85" fmla="*/ 3886439 w 4481649"/>
                <a:gd name="connsiteY85" fmla="*/ 63170 h 3774194"/>
                <a:gd name="connsiteX86" fmla="*/ 3855502 w 4481649"/>
                <a:gd name="connsiteY86" fmla="*/ 19753 h 3774194"/>
                <a:gd name="connsiteX87" fmla="*/ 143864 w 4481649"/>
                <a:gd name="connsiteY87" fmla="*/ 0 h 3774194"/>
                <a:gd name="connsiteX88" fmla="*/ 437641 w 4481649"/>
                <a:gd name="connsiteY88" fmla="*/ 0 h 3774194"/>
                <a:gd name="connsiteX89" fmla="*/ 429955 w 4481649"/>
                <a:gd name="connsiteY89" fmla="*/ 6407 h 3774194"/>
                <a:gd name="connsiteX90" fmla="*/ 137300 w 4481649"/>
                <a:gd name="connsiteY90" fmla="*/ 320554 h 3774194"/>
                <a:gd name="connsiteX91" fmla="*/ 12931 w 4481649"/>
                <a:gd name="connsiteY91" fmla="*/ 495447 h 3774194"/>
                <a:gd name="connsiteX92" fmla="*/ 0 w 4481649"/>
                <a:gd name="connsiteY92" fmla="*/ 517906 h 3774194"/>
                <a:gd name="connsiteX93" fmla="*/ 0 w 4481649"/>
                <a:gd name="connsiteY93" fmla="*/ 176135 h 3774194"/>
                <a:gd name="connsiteX94" fmla="*/ 125001 w 4481649"/>
                <a:gd name="connsiteY94" fmla="*/ 19820 h 377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81649" h="3774194">
                  <a:moveTo>
                    <a:pt x="3838758" y="0"/>
                  </a:moveTo>
                  <a:lnTo>
                    <a:pt x="4072279" y="0"/>
                  </a:lnTo>
                  <a:lnTo>
                    <a:pt x="4075362" y="4673"/>
                  </a:lnTo>
                  <a:cubicBezTo>
                    <a:pt x="4085761" y="21140"/>
                    <a:pt x="4096420" y="37518"/>
                    <a:pt x="4106646" y="54070"/>
                  </a:cubicBezTo>
                  <a:lnTo>
                    <a:pt x="4136804" y="104160"/>
                  </a:lnTo>
                  <a:cubicBezTo>
                    <a:pt x="4176234" y="171410"/>
                    <a:pt x="4213413" y="239959"/>
                    <a:pt x="4246950" y="310241"/>
                  </a:cubicBezTo>
                  <a:cubicBezTo>
                    <a:pt x="4314200" y="450805"/>
                    <a:pt x="4366023" y="598737"/>
                    <a:pt x="4397741" y="750480"/>
                  </a:cubicBezTo>
                  <a:cubicBezTo>
                    <a:pt x="4413514" y="826396"/>
                    <a:pt x="4424520" y="902917"/>
                    <a:pt x="4433098" y="979526"/>
                  </a:cubicBezTo>
                  <a:cubicBezTo>
                    <a:pt x="4441851" y="1056048"/>
                    <a:pt x="4448872" y="1132484"/>
                    <a:pt x="4456064" y="1208745"/>
                  </a:cubicBezTo>
                  <a:cubicBezTo>
                    <a:pt x="4462910" y="1285094"/>
                    <a:pt x="4468976" y="1361442"/>
                    <a:pt x="4474350" y="1437964"/>
                  </a:cubicBezTo>
                  <a:lnTo>
                    <a:pt x="4478075" y="1495420"/>
                  </a:lnTo>
                  <a:cubicBezTo>
                    <a:pt x="4478769" y="1504867"/>
                    <a:pt x="4479203" y="1515005"/>
                    <a:pt x="4479722" y="1524971"/>
                  </a:cubicBezTo>
                  <a:cubicBezTo>
                    <a:pt x="4480243" y="1534938"/>
                    <a:pt x="4480762" y="1544991"/>
                    <a:pt x="4480936" y="1555043"/>
                  </a:cubicBezTo>
                  <a:cubicBezTo>
                    <a:pt x="4482236" y="1595167"/>
                    <a:pt x="4481802" y="1635638"/>
                    <a:pt x="4479288" y="1676195"/>
                  </a:cubicBezTo>
                  <a:cubicBezTo>
                    <a:pt x="4469929" y="1838512"/>
                    <a:pt x="4426339" y="2002042"/>
                    <a:pt x="4355883" y="2152052"/>
                  </a:cubicBezTo>
                  <a:cubicBezTo>
                    <a:pt x="4285601" y="2302496"/>
                    <a:pt x="4188714" y="2437514"/>
                    <a:pt x="4081600" y="2556153"/>
                  </a:cubicBezTo>
                  <a:cubicBezTo>
                    <a:pt x="4028043" y="2615690"/>
                    <a:pt x="3971801" y="2671500"/>
                    <a:pt x="3914431" y="2724623"/>
                  </a:cubicBezTo>
                  <a:cubicBezTo>
                    <a:pt x="3857061" y="2777747"/>
                    <a:pt x="3798911" y="2828876"/>
                    <a:pt x="3740156" y="2877753"/>
                  </a:cubicBezTo>
                  <a:cubicBezTo>
                    <a:pt x="3622902" y="2975940"/>
                    <a:pt x="3503050" y="3065461"/>
                    <a:pt x="3386143" y="3153683"/>
                  </a:cubicBezTo>
                  <a:lnTo>
                    <a:pt x="3297056" y="3221018"/>
                  </a:lnTo>
                  <a:cubicBezTo>
                    <a:pt x="3266898" y="3243636"/>
                    <a:pt x="3236480" y="3266429"/>
                    <a:pt x="3205542" y="3288787"/>
                  </a:cubicBezTo>
                  <a:cubicBezTo>
                    <a:pt x="3174691" y="3311233"/>
                    <a:pt x="3143492" y="3333591"/>
                    <a:pt x="3111775" y="3355690"/>
                  </a:cubicBezTo>
                  <a:cubicBezTo>
                    <a:pt x="3079970" y="3377615"/>
                    <a:pt x="3047905" y="3399367"/>
                    <a:pt x="3015060" y="3420685"/>
                  </a:cubicBezTo>
                  <a:cubicBezTo>
                    <a:pt x="2949718" y="3463410"/>
                    <a:pt x="2882296" y="3504834"/>
                    <a:pt x="2812014" y="3542705"/>
                  </a:cubicBezTo>
                  <a:cubicBezTo>
                    <a:pt x="2741818" y="3580750"/>
                    <a:pt x="2669196" y="3616108"/>
                    <a:pt x="2593627" y="3646439"/>
                  </a:cubicBezTo>
                  <a:cubicBezTo>
                    <a:pt x="2443183" y="3707968"/>
                    <a:pt x="2281560" y="3749478"/>
                    <a:pt x="2118377" y="3765771"/>
                  </a:cubicBezTo>
                  <a:cubicBezTo>
                    <a:pt x="2077559" y="3769671"/>
                    <a:pt x="2036742" y="3772618"/>
                    <a:pt x="1996011" y="3773484"/>
                  </a:cubicBezTo>
                  <a:lnTo>
                    <a:pt x="1965420" y="3774177"/>
                  </a:lnTo>
                  <a:cubicBezTo>
                    <a:pt x="1955280" y="3774264"/>
                    <a:pt x="1945054" y="3774003"/>
                    <a:pt x="1934915" y="3774003"/>
                  </a:cubicBezTo>
                  <a:lnTo>
                    <a:pt x="1904497" y="3773658"/>
                  </a:lnTo>
                  <a:lnTo>
                    <a:pt x="1874945" y="3772531"/>
                  </a:lnTo>
                  <a:cubicBezTo>
                    <a:pt x="1796257" y="3770017"/>
                    <a:pt x="1717395" y="3763778"/>
                    <a:pt x="1638881" y="3753725"/>
                  </a:cubicBezTo>
                  <a:cubicBezTo>
                    <a:pt x="1560279" y="3744192"/>
                    <a:pt x="1481850" y="3730500"/>
                    <a:pt x="1404288" y="3712301"/>
                  </a:cubicBezTo>
                  <a:cubicBezTo>
                    <a:pt x="1326813" y="3693928"/>
                    <a:pt x="1249944" y="3672177"/>
                    <a:pt x="1173856" y="3647392"/>
                  </a:cubicBezTo>
                  <a:cubicBezTo>
                    <a:pt x="1021938" y="3597388"/>
                    <a:pt x="871755" y="3535165"/>
                    <a:pt x="732751" y="3452230"/>
                  </a:cubicBezTo>
                  <a:cubicBezTo>
                    <a:pt x="593659" y="3369470"/>
                    <a:pt x="469474" y="3264522"/>
                    <a:pt x="360973" y="3148396"/>
                  </a:cubicBezTo>
                  <a:cubicBezTo>
                    <a:pt x="306463" y="3090420"/>
                    <a:pt x="256893" y="3028718"/>
                    <a:pt x="210269" y="2965542"/>
                  </a:cubicBezTo>
                  <a:cubicBezTo>
                    <a:pt x="163905" y="2902105"/>
                    <a:pt x="119795" y="2837716"/>
                    <a:pt x="78631" y="2771940"/>
                  </a:cubicBezTo>
                  <a:cubicBezTo>
                    <a:pt x="68059" y="2755648"/>
                    <a:pt x="58093" y="2739095"/>
                    <a:pt x="47866" y="2722630"/>
                  </a:cubicBezTo>
                  <a:lnTo>
                    <a:pt x="18488" y="2674792"/>
                  </a:lnTo>
                  <a:lnTo>
                    <a:pt x="0" y="2645223"/>
                  </a:lnTo>
                  <a:lnTo>
                    <a:pt x="0" y="2227021"/>
                  </a:lnTo>
                  <a:lnTo>
                    <a:pt x="25421" y="2260119"/>
                  </a:lnTo>
                  <a:cubicBezTo>
                    <a:pt x="71871" y="2316968"/>
                    <a:pt x="120401" y="2373818"/>
                    <a:pt x="167979" y="2432922"/>
                  </a:cubicBezTo>
                  <a:cubicBezTo>
                    <a:pt x="191810" y="2462385"/>
                    <a:pt x="215382" y="2492545"/>
                    <a:pt x="238868" y="2523135"/>
                  </a:cubicBezTo>
                  <a:lnTo>
                    <a:pt x="272926" y="2567420"/>
                  </a:lnTo>
                  <a:cubicBezTo>
                    <a:pt x="284104" y="2581545"/>
                    <a:pt x="294765" y="2596017"/>
                    <a:pt x="306290" y="2609797"/>
                  </a:cubicBezTo>
                  <a:cubicBezTo>
                    <a:pt x="396245" y="2721936"/>
                    <a:pt x="493826" y="2825149"/>
                    <a:pt x="592966" y="2922991"/>
                  </a:cubicBezTo>
                  <a:cubicBezTo>
                    <a:pt x="642796" y="2971695"/>
                    <a:pt x="693493" y="3018751"/>
                    <a:pt x="745402" y="3063902"/>
                  </a:cubicBezTo>
                  <a:cubicBezTo>
                    <a:pt x="797312" y="3109052"/>
                    <a:pt x="850176" y="3152729"/>
                    <a:pt x="905033" y="3193806"/>
                  </a:cubicBezTo>
                  <a:cubicBezTo>
                    <a:pt x="1014313" y="3276135"/>
                    <a:pt x="1132171" y="3349710"/>
                    <a:pt x="1261644" y="3399280"/>
                  </a:cubicBezTo>
                  <a:cubicBezTo>
                    <a:pt x="1326206" y="3424066"/>
                    <a:pt x="1393108" y="3443044"/>
                    <a:pt x="1461138" y="3457343"/>
                  </a:cubicBezTo>
                  <a:cubicBezTo>
                    <a:pt x="1478210" y="3460723"/>
                    <a:pt x="1495109" y="3464623"/>
                    <a:pt x="1512268" y="3467570"/>
                  </a:cubicBezTo>
                  <a:lnTo>
                    <a:pt x="1563832" y="3476149"/>
                  </a:lnTo>
                  <a:cubicBezTo>
                    <a:pt x="1598409" y="3480742"/>
                    <a:pt x="1632988" y="3485595"/>
                    <a:pt x="1667912" y="3488455"/>
                  </a:cubicBezTo>
                  <a:cubicBezTo>
                    <a:pt x="1685330" y="3490101"/>
                    <a:pt x="1702749" y="3491661"/>
                    <a:pt x="1720255" y="3492441"/>
                  </a:cubicBezTo>
                  <a:cubicBezTo>
                    <a:pt x="1737760" y="3493309"/>
                    <a:pt x="1755180" y="3494695"/>
                    <a:pt x="1772771" y="3495215"/>
                  </a:cubicBezTo>
                  <a:lnTo>
                    <a:pt x="1825462" y="3496428"/>
                  </a:lnTo>
                  <a:cubicBezTo>
                    <a:pt x="1842968" y="3496862"/>
                    <a:pt x="1860646" y="3496254"/>
                    <a:pt x="1878238" y="3496167"/>
                  </a:cubicBezTo>
                  <a:lnTo>
                    <a:pt x="1904671" y="3495907"/>
                  </a:lnTo>
                  <a:cubicBezTo>
                    <a:pt x="1913250" y="3495648"/>
                    <a:pt x="1921656" y="3495128"/>
                    <a:pt x="1930149" y="3494782"/>
                  </a:cubicBezTo>
                  <a:cubicBezTo>
                    <a:pt x="1938642" y="3494348"/>
                    <a:pt x="1947135" y="3494088"/>
                    <a:pt x="1955541" y="3493482"/>
                  </a:cubicBezTo>
                  <a:lnTo>
                    <a:pt x="1980846" y="3491401"/>
                  </a:lnTo>
                  <a:cubicBezTo>
                    <a:pt x="2014556" y="3488716"/>
                    <a:pt x="2048009" y="3484208"/>
                    <a:pt x="2081199" y="3479010"/>
                  </a:cubicBezTo>
                  <a:cubicBezTo>
                    <a:pt x="2214051" y="3456996"/>
                    <a:pt x="2341789" y="3413926"/>
                    <a:pt x="2463462" y="3353524"/>
                  </a:cubicBezTo>
                  <a:cubicBezTo>
                    <a:pt x="2585568" y="3293814"/>
                    <a:pt x="2701781" y="3217378"/>
                    <a:pt x="2816606" y="3133490"/>
                  </a:cubicBezTo>
                  <a:cubicBezTo>
                    <a:pt x="2845291" y="3112605"/>
                    <a:pt x="2873803" y="3090853"/>
                    <a:pt x="2902227" y="3068842"/>
                  </a:cubicBezTo>
                  <a:cubicBezTo>
                    <a:pt x="2930826" y="3046917"/>
                    <a:pt x="2959337" y="3024644"/>
                    <a:pt x="2987849" y="3002026"/>
                  </a:cubicBezTo>
                  <a:lnTo>
                    <a:pt x="3161258" y="2863368"/>
                  </a:lnTo>
                  <a:cubicBezTo>
                    <a:pt x="3280244" y="2768994"/>
                    <a:pt x="3400357" y="2681119"/>
                    <a:pt x="3517696" y="2594978"/>
                  </a:cubicBezTo>
                  <a:cubicBezTo>
                    <a:pt x="3634949" y="2508836"/>
                    <a:pt x="3747781" y="2421829"/>
                    <a:pt x="3849781" y="2328061"/>
                  </a:cubicBezTo>
                  <a:cubicBezTo>
                    <a:pt x="3951782" y="2234467"/>
                    <a:pt x="4043903" y="2134719"/>
                    <a:pt x="4115313" y="2022147"/>
                  </a:cubicBezTo>
                  <a:cubicBezTo>
                    <a:pt x="4151016" y="1965904"/>
                    <a:pt x="4181521" y="1906627"/>
                    <a:pt x="4205786" y="1844318"/>
                  </a:cubicBezTo>
                  <a:cubicBezTo>
                    <a:pt x="4230225" y="1782095"/>
                    <a:pt x="4247817" y="1716926"/>
                    <a:pt x="4260902" y="1650024"/>
                  </a:cubicBezTo>
                  <a:cubicBezTo>
                    <a:pt x="4267402" y="1616572"/>
                    <a:pt x="4272602" y="1582515"/>
                    <a:pt x="4276155" y="1548110"/>
                  </a:cubicBezTo>
                  <a:cubicBezTo>
                    <a:pt x="4277195" y="1539531"/>
                    <a:pt x="4277889" y="1530864"/>
                    <a:pt x="4278669" y="1522285"/>
                  </a:cubicBezTo>
                  <a:cubicBezTo>
                    <a:pt x="4279361" y="1513618"/>
                    <a:pt x="4280229" y="1505126"/>
                    <a:pt x="4280575" y="1495940"/>
                  </a:cubicBezTo>
                  <a:lnTo>
                    <a:pt x="4283348" y="1441517"/>
                  </a:lnTo>
                  <a:cubicBezTo>
                    <a:pt x="4285861" y="1368895"/>
                    <a:pt x="4284301" y="1296186"/>
                    <a:pt x="4278582" y="1223910"/>
                  </a:cubicBezTo>
                  <a:cubicBezTo>
                    <a:pt x="4273036" y="1151549"/>
                    <a:pt x="4262376" y="1079793"/>
                    <a:pt x="4247990" y="1008990"/>
                  </a:cubicBezTo>
                  <a:cubicBezTo>
                    <a:pt x="4233431" y="938189"/>
                    <a:pt x="4215232" y="868339"/>
                    <a:pt x="4196080" y="799270"/>
                  </a:cubicBezTo>
                  <a:cubicBezTo>
                    <a:pt x="4157862" y="661046"/>
                    <a:pt x="4115658" y="524642"/>
                    <a:pt x="4062015" y="392396"/>
                  </a:cubicBezTo>
                  <a:cubicBezTo>
                    <a:pt x="4035151" y="326360"/>
                    <a:pt x="4005165" y="261537"/>
                    <a:pt x="3970675" y="199228"/>
                  </a:cubicBezTo>
                  <a:cubicBezTo>
                    <a:pt x="3962269" y="183543"/>
                    <a:pt x="3952995" y="168290"/>
                    <a:pt x="3944070" y="152951"/>
                  </a:cubicBezTo>
                  <a:cubicBezTo>
                    <a:pt x="3934883" y="137699"/>
                    <a:pt x="3925350" y="122706"/>
                    <a:pt x="3916078" y="107540"/>
                  </a:cubicBezTo>
                  <a:lnTo>
                    <a:pt x="3886439" y="63170"/>
                  </a:lnTo>
                  <a:lnTo>
                    <a:pt x="3855502" y="19753"/>
                  </a:lnTo>
                  <a:close/>
                  <a:moveTo>
                    <a:pt x="143864" y="0"/>
                  </a:moveTo>
                  <a:lnTo>
                    <a:pt x="437641" y="0"/>
                  </a:lnTo>
                  <a:lnTo>
                    <a:pt x="429955" y="6407"/>
                  </a:lnTo>
                  <a:cubicBezTo>
                    <a:pt x="323796" y="102687"/>
                    <a:pt x="225436" y="207721"/>
                    <a:pt x="137300" y="320554"/>
                  </a:cubicBezTo>
                  <a:cubicBezTo>
                    <a:pt x="93146" y="376884"/>
                    <a:pt x="51592" y="435250"/>
                    <a:pt x="12931" y="495447"/>
                  </a:cubicBezTo>
                  <a:lnTo>
                    <a:pt x="0" y="517906"/>
                  </a:lnTo>
                  <a:lnTo>
                    <a:pt x="0" y="176135"/>
                  </a:lnTo>
                  <a:lnTo>
                    <a:pt x="125001" y="1982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F5A22C1F-1C9F-4DFC-AD2E-4BF0D7713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452858" cy="3729027"/>
            </a:xfrm>
            <a:custGeom>
              <a:avLst/>
              <a:gdLst>
                <a:gd name="connsiteX0" fmla="*/ 3491469 w 4452858"/>
                <a:gd name="connsiteY0" fmla="*/ 0 h 3729027"/>
                <a:gd name="connsiteX1" fmla="*/ 4038310 w 4452858"/>
                <a:gd name="connsiteY1" fmla="*/ 0 h 3729027"/>
                <a:gd name="connsiteX2" fmla="*/ 4126393 w 4452858"/>
                <a:gd name="connsiteY2" fmla="*/ 144253 h 3729027"/>
                <a:gd name="connsiteX3" fmla="*/ 4452858 w 4452858"/>
                <a:gd name="connsiteY3" fmla="*/ 1509806 h 3729027"/>
                <a:gd name="connsiteX4" fmla="*/ 3318809 w 4452858"/>
                <a:gd name="connsiteY4" fmla="*/ 3104286 h 3729027"/>
                <a:gd name="connsiteX5" fmla="*/ 1929716 w 4452858"/>
                <a:gd name="connsiteY5" fmla="*/ 3729027 h 3729027"/>
                <a:gd name="connsiteX6" fmla="*/ 92844 w 4452858"/>
                <a:gd name="connsiteY6" fmla="*/ 2672799 h 3729027"/>
                <a:gd name="connsiteX7" fmla="*/ 0 w 4452858"/>
                <a:gd name="connsiteY7" fmla="*/ 2540909 h 3729027"/>
                <a:gd name="connsiteX8" fmla="*/ 0 w 4452858"/>
                <a:gd name="connsiteY8" fmla="*/ 1684718 h 3729027"/>
                <a:gd name="connsiteX9" fmla="*/ 380 w 4452858"/>
                <a:gd name="connsiteY9" fmla="*/ 1686965 h 3729027"/>
                <a:gd name="connsiteX10" fmla="*/ 293898 w 4452858"/>
                <a:gd name="connsiteY10" fmla="*/ 2207948 h 3729027"/>
                <a:gd name="connsiteX11" fmla="*/ 451448 w 4452858"/>
                <a:gd name="connsiteY11" fmla="*/ 2429541 h 3729027"/>
                <a:gd name="connsiteX12" fmla="*/ 1929803 w 4452858"/>
                <a:gd name="connsiteY12" fmla="*/ 3295720 h 3729027"/>
                <a:gd name="connsiteX13" fmla="*/ 3052066 w 4452858"/>
                <a:gd name="connsiteY13" fmla="*/ 2762840 h 3729027"/>
                <a:gd name="connsiteX14" fmla="*/ 3188643 w 4452858"/>
                <a:gd name="connsiteY14" fmla="*/ 2657026 h 3729027"/>
                <a:gd name="connsiteX15" fmla="*/ 3809831 w 4452858"/>
                <a:gd name="connsiteY15" fmla="*/ 2103868 h 3729027"/>
                <a:gd name="connsiteX16" fmla="*/ 4019638 w 4452858"/>
                <a:gd name="connsiteY16" fmla="*/ 1509806 h 3729027"/>
                <a:gd name="connsiteX17" fmla="*/ 3548634 w 4452858"/>
                <a:gd name="connsiteY17" fmla="*/ 61263 h 3729027"/>
                <a:gd name="connsiteX18" fmla="*/ 185138 w 4452858"/>
                <a:gd name="connsiteY18" fmla="*/ 0 h 3729027"/>
                <a:gd name="connsiteX19" fmla="*/ 834013 w 4452858"/>
                <a:gd name="connsiteY19" fmla="*/ 0 h 3729027"/>
                <a:gd name="connsiteX20" fmla="*/ 691153 w 4452858"/>
                <a:gd name="connsiteY20" fmla="*/ 111873 h 3729027"/>
                <a:gd name="connsiteX21" fmla="*/ 170145 w 4452858"/>
                <a:gd name="connsiteY21" fmla="*/ 757933 h 3729027"/>
                <a:gd name="connsiteX22" fmla="*/ 28693 w 4452858"/>
                <a:gd name="connsiteY22" fmla="*/ 1128897 h 3729027"/>
                <a:gd name="connsiteX23" fmla="*/ 0 w 4452858"/>
                <a:gd name="connsiteY23" fmla="*/ 1281783 h 3729027"/>
                <a:gd name="connsiteX24" fmla="*/ 0 w 4452858"/>
                <a:gd name="connsiteY24" fmla="*/ 222263 h 3729027"/>
                <a:gd name="connsiteX25" fmla="*/ 56950 w 4452858"/>
                <a:gd name="connsiteY25" fmla="*/ 144253 h 372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2858" h="3729027">
                  <a:moveTo>
                    <a:pt x="3491469" y="0"/>
                  </a:moveTo>
                  <a:lnTo>
                    <a:pt x="4038310" y="0"/>
                  </a:lnTo>
                  <a:lnTo>
                    <a:pt x="4126393" y="144253"/>
                  </a:lnTo>
                  <a:cubicBezTo>
                    <a:pt x="4339509" y="534059"/>
                    <a:pt x="4452858" y="1003975"/>
                    <a:pt x="4452858" y="1509806"/>
                  </a:cubicBezTo>
                  <a:cubicBezTo>
                    <a:pt x="4452858" y="2290190"/>
                    <a:pt x="3890946" y="2657200"/>
                    <a:pt x="3318809" y="3104286"/>
                  </a:cubicBezTo>
                  <a:cubicBezTo>
                    <a:pt x="2902054" y="3429958"/>
                    <a:pt x="2500553" y="3729027"/>
                    <a:pt x="1929716" y="3729027"/>
                  </a:cubicBezTo>
                  <a:cubicBezTo>
                    <a:pt x="1083208" y="3729027"/>
                    <a:pt x="533602" y="3322499"/>
                    <a:pt x="92844" y="2672799"/>
                  </a:cubicBezTo>
                  <a:lnTo>
                    <a:pt x="0" y="2540909"/>
                  </a:lnTo>
                  <a:lnTo>
                    <a:pt x="0" y="1684718"/>
                  </a:lnTo>
                  <a:lnTo>
                    <a:pt x="380" y="1686965"/>
                  </a:lnTo>
                  <a:cubicBezTo>
                    <a:pt x="38821" y="1851705"/>
                    <a:pt x="135502" y="1990731"/>
                    <a:pt x="293898" y="2207948"/>
                  </a:cubicBezTo>
                  <a:cubicBezTo>
                    <a:pt x="344854" y="2277797"/>
                    <a:pt x="397545" y="2350072"/>
                    <a:pt x="451448" y="2429541"/>
                  </a:cubicBezTo>
                  <a:cubicBezTo>
                    <a:pt x="863349" y="3036689"/>
                    <a:pt x="1305494" y="3295720"/>
                    <a:pt x="1929803" y="3295720"/>
                  </a:cubicBezTo>
                  <a:cubicBezTo>
                    <a:pt x="2339537" y="3295720"/>
                    <a:pt x="2640164" y="3084700"/>
                    <a:pt x="3052066" y="2762840"/>
                  </a:cubicBezTo>
                  <a:cubicBezTo>
                    <a:pt x="3098083" y="2726876"/>
                    <a:pt x="3144100" y="2691345"/>
                    <a:pt x="3188643" y="2657026"/>
                  </a:cubicBezTo>
                  <a:cubicBezTo>
                    <a:pt x="3430081" y="2470792"/>
                    <a:pt x="3658087" y="2294870"/>
                    <a:pt x="3809831" y="2103868"/>
                  </a:cubicBezTo>
                  <a:cubicBezTo>
                    <a:pt x="3954901" y="1921273"/>
                    <a:pt x="4019638" y="1738071"/>
                    <a:pt x="4019638" y="1509806"/>
                  </a:cubicBezTo>
                  <a:cubicBezTo>
                    <a:pt x="4019638" y="937667"/>
                    <a:pt x="3852382" y="423246"/>
                    <a:pt x="3548634" y="61263"/>
                  </a:cubicBezTo>
                  <a:close/>
                  <a:moveTo>
                    <a:pt x="185138" y="0"/>
                  </a:moveTo>
                  <a:lnTo>
                    <a:pt x="834013" y="0"/>
                  </a:lnTo>
                  <a:lnTo>
                    <a:pt x="691153" y="111873"/>
                  </a:lnTo>
                  <a:cubicBezTo>
                    <a:pt x="468086" y="302962"/>
                    <a:pt x="292771" y="520394"/>
                    <a:pt x="170145" y="757933"/>
                  </a:cubicBezTo>
                  <a:cubicBezTo>
                    <a:pt x="107489" y="879345"/>
                    <a:pt x="60259" y="1003292"/>
                    <a:pt x="28693" y="1128897"/>
                  </a:cubicBezTo>
                  <a:lnTo>
                    <a:pt x="0" y="1281783"/>
                  </a:lnTo>
                  <a:lnTo>
                    <a:pt x="0" y="222263"/>
                  </a:lnTo>
                  <a:lnTo>
                    <a:pt x="56950" y="1442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44BBFF0F-32AB-4101-8F9E-5FB2BDAD4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452858" cy="3729027"/>
            </a:xfrm>
            <a:custGeom>
              <a:avLst/>
              <a:gdLst>
                <a:gd name="connsiteX0" fmla="*/ 185138 w 4452858"/>
                <a:gd name="connsiteY0" fmla="*/ 0 h 3729027"/>
                <a:gd name="connsiteX1" fmla="*/ 986505 w 4452858"/>
                <a:gd name="connsiteY1" fmla="*/ 0 h 3729027"/>
                <a:gd name="connsiteX2" fmla="*/ 913397 w 4452858"/>
                <a:gd name="connsiteY2" fmla="*/ 47750 h 3729027"/>
                <a:gd name="connsiteX3" fmla="*/ 747482 w 4452858"/>
                <a:gd name="connsiteY3" fmla="*/ 177649 h 3729027"/>
                <a:gd name="connsiteX4" fmla="*/ 247101 w 4452858"/>
                <a:gd name="connsiteY4" fmla="*/ 797624 h 3729027"/>
                <a:gd name="connsiteX5" fmla="*/ 67798 w 4452858"/>
                <a:gd name="connsiteY5" fmla="*/ 1509806 h 3729027"/>
                <a:gd name="connsiteX6" fmla="*/ 363833 w 4452858"/>
                <a:gd name="connsiteY6" fmla="*/ 2156904 h 3729027"/>
                <a:gd name="connsiteX7" fmla="*/ 523117 w 4452858"/>
                <a:gd name="connsiteY7" fmla="*/ 2380924 h 3729027"/>
                <a:gd name="connsiteX8" fmla="*/ 1130785 w 4452858"/>
                <a:gd name="connsiteY8" fmla="*/ 3001246 h 3729027"/>
                <a:gd name="connsiteX9" fmla="*/ 1929716 w 4452858"/>
                <a:gd name="connsiteY9" fmla="*/ 3209058 h 3729027"/>
                <a:gd name="connsiteX10" fmla="*/ 2443616 w 4452858"/>
                <a:gd name="connsiteY10" fmla="*/ 3076727 h 3729027"/>
                <a:gd name="connsiteX11" fmla="*/ 2998596 w 4452858"/>
                <a:gd name="connsiteY11" fmla="*/ 2694637 h 3729027"/>
                <a:gd name="connsiteX12" fmla="*/ 3135607 w 4452858"/>
                <a:gd name="connsiteY12" fmla="*/ 2588478 h 3729027"/>
                <a:gd name="connsiteX13" fmla="*/ 3741889 w 4452858"/>
                <a:gd name="connsiteY13" fmla="*/ 2049965 h 3729027"/>
                <a:gd name="connsiteX14" fmla="*/ 3932891 w 4452858"/>
                <a:gd name="connsiteY14" fmla="*/ 1509806 h 3729027"/>
                <a:gd name="connsiteX15" fmla="*/ 3482165 w 4452858"/>
                <a:gd name="connsiteY15" fmla="*/ 116986 h 3729027"/>
                <a:gd name="connsiteX16" fmla="*/ 3373043 w 4452858"/>
                <a:gd name="connsiteY16" fmla="*/ 0 h 3729027"/>
                <a:gd name="connsiteX17" fmla="*/ 4038310 w 4452858"/>
                <a:gd name="connsiteY17" fmla="*/ 0 h 3729027"/>
                <a:gd name="connsiteX18" fmla="*/ 4126393 w 4452858"/>
                <a:gd name="connsiteY18" fmla="*/ 144253 h 3729027"/>
                <a:gd name="connsiteX19" fmla="*/ 4452858 w 4452858"/>
                <a:gd name="connsiteY19" fmla="*/ 1509806 h 3729027"/>
                <a:gd name="connsiteX20" fmla="*/ 3318809 w 4452858"/>
                <a:gd name="connsiteY20" fmla="*/ 3104286 h 3729027"/>
                <a:gd name="connsiteX21" fmla="*/ 1929716 w 4452858"/>
                <a:gd name="connsiteY21" fmla="*/ 3729027 h 3729027"/>
                <a:gd name="connsiteX22" fmla="*/ 92844 w 4452858"/>
                <a:gd name="connsiteY22" fmla="*/ 2672799 h 3729027"/>
                <a:gd name="connsiteX23" fmla="*/ 0 w 4452858"/>
                <a:gd name="connsiteY23" fmla="*/ 2540909 h 3729027"/>
                <a:gd name="connsiteX24" fmla="*/ 0 w 4452858"/>
                <a:gd name="connsiteY24" fmla="*/ 222263 h 3729027"/>
                <a:gd name="connsiteX25" fmla="*/ 56950 w 4452858"/>
                <a:gd name="connsiteY25" fmla="*/ 144253 h 372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2858" h="3729027">
                  <a:moveTo>
                    <a:pt x="185138" y="0"/>
                  </a:moveTo>
                  <a:lnTo>
                    <a:pt x="986505" y="0"/>
                  </a:lnTo>
                  <a:lnTo>
                    <a:pt x="913397" y="47750"/>
                  </a:lnTo>
                  <a:cubicBezTo>
                    <a:pt x="855880" y="88897"/>
                    <a:pt x="800433" y="132282"/>
                    <a:pt x="747482" y="177649"/>
                  </a:cubicBezTo>
                  <a:cubicBezTo>
                    <a:pt x="535943" y="358858"/>
                    <a:pt x="362967" y="573258"/>
                    <a:pt x="247101" y="797624"/>
                  </a:cubicBezTo>
                  <a:cubicBezTo>
                    <a:pt x="128115" y="1028056"/>
                    <a:pt x="67798" y="1267673"/>
                    <a:pt x="67798" y="1509806"/>
                  </a:cubicBezTo>
                  <a:cubicBezTo>
                    <a:pt x="67798" y="1741191"/>
                    <a:pt x="158533" y="1875430"/>
                    <a:pt x="363833" y="2156904"/>
                  </a:cubicBezTo>
                  <a:cubicBezTo>
                    <a:pt x="415223" y="2227360"/>
                    <a:pt x="468346" y="2300242"/>
                    <a:pt x="523117" y="2380924"/>
                  </a:cubicBezTo>
                  <a:cubicBezTo>
                    <a:pt x="716804" y="2666387"/>
                    <a:pt x="915519" y="2869346"/>
                    <a:pt x="1130785" y="3001246"/>
                  </a:cubicBezTo>
                  <a:cubicBezTo>
                    <a:pt x="1358964" y="3141116"/>
                    <a:pt x="1620335" y="3209058"/>
                    <a:pt x="1929716" y="3209058"/>
                  </a:cubicBezTo>
                  <a:cubicBezTo>
                    <a:pt x="2105291" y="3209058"/>
                    <a:pt x="2268560" y="3167028"/>
                    <a:pt x="2443616" y="3076727"/>
                  </a:cubicBezTo>
                  <a:cubicBezTo>
                    <a:pt x="2623352" y="2984000"/>
                    <a:pt x="2801267" y="2848808"/>
                    <a:pt x="2998596" y="2694637"/>
                  </a:cubicBezTo>
                  <a:cubicBezTo>
                    <a:pt x="3044873" y="2658500"/>
                    <a:pt x="3090975" y="2622883"/>
                    <a:pt x="3135607" y="2588478"/>
                  </a:cubicBezTo>
                  <a:cubicBezTo>
                    <a:pt x="3372711" y="2405536"/>
                    <a:pt x="3596645" y="2232733"/>
                    <a:pt x="3741889" y="2049965"/>
                  </a:cubicBezTo>
                  <a:cubicBezTo>
                    <a:pt x="3875781" y="1881496"/>
                    <a:pt x="3932891" y="1719959"/>
                    <a:pt x="3932891" y="1509806"/>
                  </a:cubicBezTo>
                  <a:cubicBezTo>
                    <a:pt x="3932891" y="958034"/>
                    <a:pt x="3772827" y="463371"/>
                    <a:pt x="3482165" y="116986"/>
                  </a:cubicBezTo>
                  <a:lnTo>
                    <a:pt x="3373043" y="0"/>
                  </a:lnTo>
                  <a:lnTo>
                    <a:pt x="4038310" y="0"/>
                  </a:lnTo>
                  <a:lnTo>
                    <a:pt x="4126393" y="144253"/>
                  </a:lnTo>
                  <a:cubicBezTo>
                    <a:pt x="4339509" y="534059"/>
                    <a:pt x="4452858" y="1003975"/>
                    <a:pt x="4452858" y="1509806"/>
                  </a:cubicBezTo>
                  <a:cubicBezTo>
                    <a:pt x="4452858" y="2290190"/>
                    <a:pt x="3890946" y="2657200"/>
                    <a:pt x="3318809" y="3104286"/>
                  </a:cubicBezTo>
                  <a:cubicBezTo>
                    <a:pt x="2902054" y="3429958"/>
                    <a:pt x="2500553" y="3729027"/>
                    <a:pt x="1929716" y="3729027"/>
                  </a:cubicBezTo>
                  <a:cubicBezTo>
                    <a:pt x="1083208" y="3729027"/>
                    <a:pt x="533602" y="3322499"/>
                    <a:pt x="92844" y="2672799"/>
                  </a:cubicBezTo>
                  <a:lnTo>
                    <a:pt x="0" y="2540909"/>
                  </a:lnTo>
                  <a:lnTo>
                    <a:pt x="0" y="222263"/>
                  </a:lnTo>
                  <a:lnTo>
                    <a:pt x="56950" y="1442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8" name="Freeform: Shape 57">
              <a:extLst>
                <a:ext uri="{FF2B5EF4-FFF2-40B4-BE49-F238E27FC236}">
                  <a16:creationId xmlns:a16="http://schemas.microsoft.com/office/drawing/2014/main" id="{3F8E6D8D-90E6-4613-AA16-1E08EDD25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656944" cy="4026189"/>
            </a:xfrm>
            <a:custGeom>
              <a:avLst/>
              <a:gdLst>
                <a:gd name="connsiteX0" fmla="*/ 1945140 w 4656944"/>
                <a:gd name="connsiteY0" fmla="*/ 3991264 h 4026189"/>
                <a:gd name="connsiteX1" fmla="*/ 1959526 w 4656944"/>
                <a:gd name="connsiteY1" fmla="*/ 3991438 h 4026189"/>
                <a:gd name="connsiteX2" fmla="*/ 1972179 w 4656944"/>
                <a:gd name="connsiteY2" fmla="*/ 3991351 h 4026189"/>
                <a:gd name="connsiteX3" fmla="*/ 1945140 w 4656944"/>
                <a:gd name="connsiteY3" fmla="*/ 3991264 h 4026189"/>
                <a:gd name="connsiteX4" fmla="*/ 3966403 w 4656944"/>
                <a:gd name="connsiteY4" fmla="*/ 0 h 4026189"/>
                <a:gd name="connsiteX5" fmla="*/ 4231031 w 4656944"/>
                <a:gd name="connsiteY5" fmla="*/ 0 h 4026189"/>
                <a:gd name="connsiteX6" fmla="*/ 4309866 w 4656944"/>
                <a:gd name="connsiteY6" fmla="*/ 126953 h 4026189"/>
                <a:gd name="connsiteX7" fmla="*/ 4656944 w 4656944"/>
                <a:gd name="connsiteY7" fmla="*/ 1425485 h 4026189"/>
                <a:gd name="connsiteX8" fmla="*/ 4452596 w 4656944"/>
                <a:gd name="connsiteY8" fmla="*/ 2437688 h 4026189"/>
                <a:gd name="connsiteX9" fmla="*/ 3895452 w 4656944"/>
                <a:gd name="connsiteY9" fmla="*/ 3264090 h 4026189"/>
                <a:gd name="connsiteX10" fmla="*/ 3069051 w 4656944"/>
                <a:gd name="connsiteY10" fmla="*/ 3821235 h 4026189"/>
                <a:gd name="connsiteX11" fmla="*/ 2057107 w 4656944"/>
                <a:gd name="connsiteY11" fmla="*/ 4025583 h 4026189"/>
                <a:gd name="connsiteX12" fmla="*/ 2036916 w 4656944"/>
                <a:gd name="connsiteY12" fmla="*/ 4025322 h 4026189"/>
                <a:gd name="connsiteX13" fmla="*/ 2027036 w 4656944"/>
                <a:gd name="connsiteY13" fmla="*/ 4025149 h 4026189"/>
                <a:gd name="connsiteX14" fmla="*/ 2005458 w 4656944"/>
                <a:gd name="connsiteY14" fmla="*/ 4025928 h 4026189"/>
                <a:gd name="connsiteX15" fmla="*/ 2004937 w 4656944"/>
                <a:gd name="connsiteY15" fmla="*/ 4025928 h 4026189"/>
                <a:gd name="connsiteX16" fmla="*/ 2004418 w 4656944"/>
                <a:gd name="connsiteY16" fmla="*/ 4025928 h 4026189"/>
                <a:gd name="connsiteX17" fmla="*/ 1972700 w 4656944"/>
                <a:gd name="connsiteY17" fmla="*/ 4026102 h 4026189"/>
                <a:gd name="connsiteX18" fmla="*/ 1959526 w 4656944"/>
                <a:gd name="connsiteY18" fmla="*/ 4026189 h 4026189"/>
                <a:gd name="connsiteX19" fmla="*/ 1919922 w 4656944"/>
                <a:gd name="connsiteY19" fmla="*/ 4025583 h 4026189"/>
                <a:gd name="connsiteX20" fmla="*/ 1908656 w 4656944"/>
                <a:gd name="connsiteY20" fmla="*/ 4025322 h 4026189"/>
                <a:gd name="connsiteX21" fmla="*/ 1799030 w 4656944"/>
                <a:gd name="connsiteY21" fmla="*/ 4020902 h 4026189"/>
                <a:gd name="connsiteX22" fmla="*/ 1782305 w 4656944"/>
                <a:gd name="connsiteY22" fmla="*/ 4020036 h 4026189"/>
                <a:gd name="connsiteX23" fmla="*/ 1781784 w 4656944"/>
                <a:gd name="connsiteY23" fmla="*/ 4020036 h 4026189"/>
                <a:gd name="connsiteX24" fmla="*/ 1781265 w 4656944"/>
                <a:gd name="connsiteY24" fmla="*/ 4019949 h 4026189"/>
                <a:gd name="connsiteX25" fmla="*/ 1765839 w 4656944"/>
                <a:gd name="connsiteY25" fmla="*/ 4018649 h 4026189"/>
                <a:gd name="connsiteX26" fmla="*/ 1655000 w 4656944"/>
                <a:gd name="connsiteY26" fmla="*/ 4007816 h 4026189"/>
                <a:gd name="connsiteX27" fmla="*/ 1402382 w 4656944"/>
                <a:gd name="connsiteY27" fmla="*/ 3964573 h 4026189"/>
                <a:gd name="connsiteX28" fmla="*/ 1154617 w 4656944"/>
                <a:gd name="connsiteY28" fmla="*/ 3889696 h 4026189"/>
                <a:gd name="connsiteX29" fmla="*/ 918639 w 4656944"/>
                <a:gd name="connsiteY29" fmla="*/ 3780850 h 4026189"/>
                <a:gd name="connsiteX30" fmla="*/ 741589 w 4656944"/>
                <a:gd name="connsiteY30" fmla="*/ 3668278 h 4026189"/>
                <a:gd name="connsiteX31" fmla="*/ 103549 w 4656944"/>
                <a:gd name="connsiteY31" fmla="*/ 3140728 h 4026189"/>
                <a:gd name="connsiteX32" fmla="*/ 0 w 4656944"/>
                <a:gd name="connsiteY32" fmla="*/ 3015106 h 4026189"/>
                <a:gd name="connsiteX33" fmla="*/ 0 w 4656944"/>
                <a:gd name="connsiteY33" fmla="*/ 2484097 h 4026189"/>
                <a:gd name="connsiteX34" fmla="*/ 17188 w 4656944"/>
                <a:gd name="connsiteY34" fmla="*/ 2506324 h 4026189"/>
                <a:gd name="connsiteX35" fmla="*/ 75252 w 4656944"/>
                <a:gd name="connsiteY35" fmla="*/ 2580765 h 4026189"/>
                <a:gd name="connsiteX36" fmla="*/ 148653 w 4656944"/>
                <a:gd name="connsiteY36" fmla="*/ 2676699 h 4026189"/>
                <a:gd name="connsiteX37" fmla="*/ 186177 w 4656944"/>
                <a:gd name="connsiteY37" fmla="*/ 2727656 h 4026189"/>
                <a:gd name="connsiteX38" fmla="*/ 219802 w 4656944"/>
                <a:gd name="connsiteY38" fmla="*/ 2773414 h 4026189"/>
                <a:gd name="connsiteX39" fmla="*/ 219975 w 4656944"/>
                <a:gd name="connsiteY39" fmla="*/ 2773586 h 4026189"/>
                <a:gd name="connsiteX40" fmla="*/ 220149 w 4656944"/>
                <a:gd name="connsiteY40" fmla="*/ 2773760 h 4026189"/>
                <a:gd name="connsiteX41" fmla="*/ 278992 w 4656944"/>
                <a:gd name="connsiteY41" fmla="*/ 2851322 h 4026189"/>
                <a:gd name="connsiteX42" fmla="*/ 290344 w 4656944"/>
                <a:gd name="connsiteY42" fmla="*/ 2865967 h 4026189"/>
                <a:gd name="connsiteX43" fmla="*/ 296065 w 4656944"/>
                <a:gd name="connsiteY43" fmla="*/ 2873075 h 4026189"/>
                <a:gd name="connsiteX44" fmla="*/ 363834 w 4656944"/>
                <a:gd name="connsiteY44" fmla="*/ 2955229 h 4026189"/>
                <a:gd name="connsiteX45" fmla="*/ 519304 w 4656944"/>
                <a:gd name="connsiteY45" fmla="*/ 3123178 h 4026189"/>
                <a:gd name="connsiteX46" fmla="*/ 867075 w 4656944"/>
                <a:gd name="connsiteY46" fmla="*/ 3402488 h 4026189"/>
                <a:gd name="connsiteX47" fmla="*/ 1058596 w 4656944"/>
                <a:gd name="connsiteY47" fmla="*/ 3507088 h 4026189"/>
                <a:gd name="connsiteX48" fmla="*/ 1058770 w 4656944"/>
                <a:gd name="connsiteY48" fmla="*/ 3507175 h 4026189"/>
                <a:gd name="connsiteX49" fmla="*/ 1058943 w 4656944"/>
                <a:gd name="connsiteY49" fmla="*/ 3507262 h 4026189"/>
                <a:gd name="connsiteX50" fmla="*/ 1261123 w 4656944"/>
                <a:gd name="connsiteY50" fmla="*/ 3586297 h 4026189"/>
                <a:gd name="connsiteX51" fmla="*/ 1472230 w 4656944"/>
                <a:gd name="connsiteY51" fmla="*/ 3640980 h 4026189"/>
                <a:gd name="connsiteX52" fmla="*/ 1579344 w 4656944"/>
                <a:gd name="connsiteY52" fmla="*/ 3659005 h 4026189"/>
                <a:gd name="connsiteX53" fmla="*/ 1686890 w 4656944"/>
                <a:gd name="connsiteY53" fmla="*/ 3671225 h 4026189"/>
                <a:gd name="connsiteX54" fmla="*/ 1909524 w 4656944"/>
                <a:gd name="connsiteY54" fmla="*/ 3680931 h 4026189"/>
                <a:gd name="connsiteX55" fmla="*/ 1920703 w 4656944"/>
                <a:gd name="connsiteY55" fmla="*/ 3680931 h 4026189"/>
                <a:gd name="connsiteX56" fmla="*/ 1935434 w 4656944"/>
                <a:gd name="connsiteY56" fmla="*/ 3681018 h 4026189"/>
                <a:gd name="connsiteX57" fmla="*/ 1964120 w 4656944"/>
                <a:gd name="connsiteY57" fmla="*/ 3680584 h 4026189"/>
                <a:gd name="connsiteX58" fmla="*/ 1964379 w 4656944"/>
                <a:gd name="connsiteY58" fmla="*/ 3680584 h 4026189"/>
                <a:gd name="connsiteX59" fmla="*/ 1964639 w 4656944"/>
                <a:gd name="connsiteY59" fmla="*/ 3680584 h 4026189"/>
                <a:gd name="connsiteX60" fmla="*/ 1991591 w 4656944"/>
                <a:gd name="connsiteY60" fmla="*/ 3679891 h 4026189"/>
                <a:gd name="connsiteX61" fmla="*/ 2018717 w 4656944"/>
                <a:gd name="connsiteY61" fmla="*/ 3678503 h 4026189"/>
                <a:gd name="connsiteX62" fmla="*/ 2124963 w 4656944"/>
                <a:gd name="connsiteY62" fmla="*/ 3669231 h 4026189"/>
                <a:gd name="connsiteX63" fmla="*/ 2535738 w 4656944"/>
                <a:gd name="connsiteY63" fmla="*/ 3558218 h 4026189"/>
                <a:gd name="connsiteX64" fmla="*/ 2730812 w 4656944"/>
                <a:gd name="connsiteY64" fmla="*/ 3461503 h 4026189"/>
                <a:gd name="connsiteX65" fmla="*/ 2920080 w 4656944"/>
                <a:gd name="connsiteY65" fmla="*/ 3343298 h 4026189"/>
                <a:gd name="connsiteX66" fmla="*/ 3105101 w 4656944"/>
                <a:gd name="connsiteY66" fmla="*/ 3208887 h 4026189"/>
                <a:gd name="connsiteX67" fmla="*/ 3196443 w 4656944"/>
                <a:gd name="connsiteY67" fmla="*/ 3137650 h 4026189"/>
                <a:gd name="connsiteX68" fmla="*/ 3289603 w 4656944"/>
                <a:gd name="connsiteY68" fmla="*/ 3063123 h 4026189"/>
                <a:gd name="connsiteX69" fmla="*/ 3446634 w 4656944"/>
                <a:gd name="connsiteY69" fmla="*/ 2940150 h 4026189"/>
                <a:gd name="connsiteX70" fmla="*/ 3662420 w 4656944"/>
                <a:gd name="connsiteY70" fmla="*/ 2769601 h 4026189"/>
                <a:gd name="connsiteX71" fmla="*/ 3998319 w 4656944"/>
                <a:gd name="connsiteY71" fmla="*/ 2463860 h 4026189"/>
                <a:gd name="connsiteX72" fmla="*/ 4137238 w 4656944"/>
                <a:gd name="connsiteY72" fmla="*/ 2295217 h 4026189"/>
                <a:gd name="connsiteX73" fmla="*/ 4247124 w 4656944"/>
                <a:gd name="connsiteY73" fmla="*/ 2111582 h 4026189"/>
                <a:gd name="connsiteX74" fmla="*/ 4361949 w 4656944"/>
                <a:gd name="connsiteY74" fmla="*/ 1700374 h 4026189"/>
                <a:gd name="connsiteX75" fmla="*/ 4368449 w 4656944"/>
                <a:gd name="connsiteY75" fmla="*/ 1590747 h 4026189"/>
                <a:gd name="connsiteX76" fmla="*/ 4368536 w 4656944"/>
                <a:gd name="connsiteY76" fmla="*/ 1586502 h 4026189"/>
                <a:gd name="connsiteX77" fmla="*/ 4368796 w 4656944"/>
                <a:gd name="connsiteY77" fmla="*/ 1534158 h 4026189"/>
                <a:gd name="connsiteX78" fmla="*/ 4368710 w 4656944"/>
                <a:gd name="connsiteY78" fmla="*/ 1517606 h 4026189"/>
                <a:gd name="connsiteX79" fmla="*/ 4368189 w 4656944"/>
                <a:gd name="connsiteY79" fmla="*/ 1476095 h 4026189"/>
                <a:gd name="connsiteX80" fmla="*/ 4356749 w 4656944"/>
                <a:gd name="connsiteY80" fmla="*/ 1244884 h 4026189"/>
                <a:gd name="connsiteX81" fmla="*/ 4287074 w 4656944"/>
                <a:gd name="connsiteY81" fmla="*/ 787052 h 4026189"/>
                <a:gd name="connsiteX82" fmla="*/ 4147029 w 4656944"/>
                <a:gd name="connsiteY82" fmla="*/ 346032 h 4026189"/>
                <a:gd name="connsiteX83" fmla="*/ 4100319 w 4656944"/>
                <a:gd name="connsiteY83" fmla="*/ 240307 h 4026189"/>
                <a:gd name="connsiteX84" fmla="*/ 4048323 w 4656944"/>
                <a:gd name="connsiteY84" fmla="*/ 136833 h 4026189"/>
                <a:gd name="connsiteX85" fmla="*/ 0 w 4656944"/>
                <a:gd name="connsiteY85" fmla="*/ 0 h 4026189"/>
                <a:gd name="connsiteX86" fmla="*/ 278246 w 4656944"/>
                <a:gd name="connsiteY86" fmla="*/ 0 h 4026189"/>
                <a:gd name="connsiteX87" fmla="*/ 193425 w 4656944"/>
                <a:gd name="connsiteY87" fmla="*/ 86981 h 4026189"/>
                <a:gd name="connsiteX88" fmla="*/ 48300 w 4656944"/>
                <a:gd name="connsiteY88" fmla="*/ 263444 h 4026189"/>
                <a:gd name="connsiteX89" fmla="*/ 0 w 4656944"/>
                <a:gd name="connsiteY89" fmla="*/ 333888 h 402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56944" h="4026189">
                  <a:moveTo>
                    <a:pt x="1945140" y="3991264"/>
                  </a:moveTo>
                  <a:cubicBezTo>
                    <a:pt x="1949907" y="3991351"/>
                    <a:pt x="1954673" y="3991438"/>
                    <a:pt x="1959526" y="3991438"/>
                  </a:cubicBezTo>
                  <a:cubicBezTo>
                    <a:pt x="1963686" y="3991438"/>
                    <a:pt x="1967847" y="3991438"/>
                    <a:pt x="1972179" y="3991351"/>
                  </a:cubicBezTo>
                  <a:cubicBezTo>
                    <a:pt x="1962994" y="3991523"/>
                    <a:pt x="1954067" y="3991351"/>
                    <a:pt x="1945140" y="3991264"/>
                  </a:cubicBezTo>
                  <a:close/>
                  <a:moveTo>
                    <a:pt x="3966403" y="0"/>
                  </a:moveTo>
                  <a:lnTo>
                    <a:pt x="4231031" y="0"/>
                  </a:lnTo>
                  <a:lnTo>
                    <a:pt x="4309866" y="126953"/>
                  </a:lnTo>
                  <a:cubicBezTo>
                    <a:pt x="4536919" y="519962"/>
                    <a:pt x="4656944" y="969040"/>
                    <a:pt x="4656944" y="1425485"/>
                  </a:cubicBezTo>
                  <a:cubicBezTo>
                    <a:pt x="4656944" y="1776462"/>
                    <a:pt x="4588222" y="2116955"/>
                    <a:pt x="4452596" y="2437688"/>
                  </a:cubicBezTo>
                  <a:cubicBezTo>
                    <a:pt x="4321651" y="2747329"/>
                    <a:pt x="4134204" y="3025338"/>
                    <a:pt x="3895452" y="3264090"/>
                  </a:cubicBezTo>
                  <a:cubicBezTo>
                    <a:pt x="3656701" y="3502841"/>
                    <a:pt x="3378605" y="3690290"/>
                    <a:pt x="3069051" y="3821235"/>
                  </a:cubicBezTo>
                  <a:cubicBezTo>
                    <a:pt x="2748577" y="3956859"/>
                    <a:pt x="2408086" y="4025583"/>
                    <a:pt x="2057107" y="4025583"/>
                  </a:cubicBezTo>
                  <a:cubicBezTo>
                    <a:pt x="2050348" y="4025583"/>
                    <a:pt x="2043675" y="4025409"/>
                    <a:pt x="2036916" y="4025322"/>
                  </a:cubicBezTo>
                  <a:cubicBezTo>
                    <a:pt x="2033621" y="4025236"/>
                    <a:pt x="2030329" y="4025149"/>
                    <a:pt x="2027036" y="4025149"/>
                  </a:cubicBezTo>
                  <a:lnTo>
                    <a:pt x="2005458" y="4025928"/>
                  </a:lnTo>
                  <a:lnTo>
                    <a:pt x="2004937" y="4025928"/>
                  </a:lnTo>
                  <a:lnTo>
                    <a:pt x="2004418" y="4025928"/>
                  </a:lnTo>
                  <a:lnTo>
                    <a:pt x="1972700" y="4026102"/>
                  </a:lnTo>
                  <a:cubicBezTo>
                    <a:pt x="1968279" y="4026189"/>
                    <a:pt x="1963860" y="4026189"/>
                    <a:pt x="1959526" y="4026189"/>
                  </a:cubicBezTo>
                  <a:cubicBezTo>
                    <a:pt x="1946008" y="4026189"/>
                    <a:pt x="1932749" y="4025928"/>
                    <a:pt x="1919922" y="4025583"/>
                  </a:cubicBezTo>
                  <a:lnTo>
                    <a:pt x="1908656" y="4025322"/>
                  </a:lnTo>
                  <a:cubicBezTo>
                    <a:pt x="1871913" y="4024889"/>
                    <a:pt x="1834908" y="4022809"/>
                    <a:pt x="1799030" y="4020902"/>
                  </a:cubicBezTo>
                  <a:lnTo>
                    <a:pt x="1782305" y="4020036"/>
                  </a:lnTo>
                  <a:lnTo>
                    <a:pt x="1781784" y="4020036"/>
                  </a:lnTo>
                  <a:lnTo>
                    <a:pt x="1781265" y="4019949"/>
                  </a:lnTo>
                  <a:lnTo>
                    <a:pt x="1765839" y="4018649"/>
                  </a:lnTo>
                  <a:cubicBezTo>
                    <a:pt x="1729528" y="4015616"/>
                    <a:pt x="1692003" y="4012496"/>
                    <a:pt x="1655000" y="4007816"/>
                  </a:cubicBezTo>
                  <a:cubicBezTo>
                    <a:pt x="1564178" y="3996984"/>
                    <a:pt x="1481504" y="3982858"/>
                    <a:pt x="1402382" y="3964573"/>
                  </a:cubicBezTo>
                  <a:cubicBezTo>
                    <a:pt x="1317886" y="3945074"/>
                    <a:pt x="1234519" y="3919856"/>
                    <a:pt x="1154617" y="3889696"/>
                  </a:cubicBezTo>
                  <a:cubicBezTo>
                    <a:pt x="1075495" y="3859799"/>
                    <a:pt x="996114" y="3823228"/>
                    <a:pt x="918639" y="3780850"/>
                  </a:cubicBezTo>
                  <a:cubicBezTo>
                    <a:pt x="857543" y="3746706"/>
                    <a:pt x="797920" y="3708834"/>
                    <a:pt x="741589" y="3668278"/>
                  </a:cubicBezTo>
                  <a:cubicBezTo>
                    <a:pt x="501863" y="3527345"/>
                    <a:pt x="286341" y="3348667"/>
                    <a:pt x="103549" y="3140728"/>
                  </a:cubicBezTo>
                  <a:lnTo>
                    <a:pt x="0" y="3015106"/>
                  </a:lnTo>
                  <a:lnTo>
                    <a:pt x="0" y="2484097"/>
                  </a:lnTo>
                  <a:lnTo>
                    <a:pt x="17188" y="2506324"/>
                  </a:lnTo>
                  <a:cubicBezTo>
                    <a:pt x="36254" y="2530676"/>
                    <a:pt x="56012" y="2555807"/>
                    <a:pt x="75252" y="2580765"/>
                  </a:cubicBezTo>
                  <a:cubicBezTo>
                    <a:pt x="95443" y="2606851"/>
                    <a:pt x="122048" y="2641256"/>
                    <a:pt x="148653" y="2676699"/>
                  </a:cubicBezTo>
                  <a:cubicBezTo>
                    <a:pt x="161306" y="2693426"/>
                    <a:pt x="173958" y="2710844"/>
                    <a:pt x="186177" y="2727656"/>
                  </a:cubicBezTo>
                  <a:cubicBezTo>
                    <a:pt x="197791" y="2743602"/>
                    <a:pt x="208797" y="2758768"/>
                    <a:pt x="219802" y="2773414"/>
                  </a:cubicBezTo>
                  <a:lnTo>
                    <a:pt x="219975" y="2773586"/>
                  </a:lnTo>
                  <a:lnTo>
                    <a:pt x="220149" y="2773760"/>
                  </a:lnTo>
                  <a:cubicBezTo>
                    <a:pt x="239128" y="2799846"/>
                    <a:pt x="259407" y="2826017"/>
                    <a:pt x="278992" y="2851322"/>
                  </a:cubicBezTo>
                  <a:lnTo>
                    <a:pt x="290344" y="2865967"/>
                  </a:lnTo>
                  <a:lnTo>
                    <a:pt x="296065" y="2873075"/>
                  </a:lnTo>
                  <a:cubicBezTo>
                    <a:pt x="318075" y="2900286"/>
                    <a:pt x="340695" y="2928451"/>
                    <a:pt x="363834" y="2955229"/>
                  </a:cubicBezTo>
                  <a:cubicBezTo>
                    <a:pt x="414704" y="3014852"/>
                    <a:pt x="467047" y="3071355"/>
                    <a:pt x="519304" y="3123178"/>
                  </a:cubicBezTo>
                  <a:cubicBezTo>
                    <a:pt x="630577" y="3232979"/>
                    <a:pt x="747655" y="3327005"/>
                    <a:pt x="867075" y="3402488"/>
                  </a:cubicBezTo>
                  <a:cubicBezTo>
                    <a:pt x="934671" y="3444865"/>
                    <a:pt x="997241" y="3479096"/>
                    <a:pt x="1058596" y="3507088"/>
                  </a:cubicBezTo>
                  <a:lnTo>
                    <a:pt x="1058770" y="3507175"/>
                  </a:lnTo>
                  <a:lnTo>
                    <a:pt x="1058943" y="3507262"/>
                  </a:lnTo>
                  <a:cubicBezTo>
                    <a:pt x="1121339" y="3536639"/>
                    <a:pt x="1189368" y="3563245"/>
                    <a:pt x="1261123" y="3586297"/>
                  </a:cubicBezTo>
                  <a:cubicBezTo>
                    <a:pt x="1327160" y="3607528"/>
                    <a:pt x="1398222" y="3625987"/>
                    <a:pt x="1472230" y="3640980"/>
                  </a:cubicBezTo>
                  <a:cubicBezTo>
                    <a:pt x="1506288" y="3647739"/>
                    <a:pt x="1542426" y="3653805"/>
                    <a:pt x="1579344" y="3659005"/>
                  </a:cubicBezTo>
                  <a:cubicBezTo>
                    <a:pt x="1614008" y="3663857"/>
                    <a:pt x="1650232" y="3667931"/>
                    <a:pt x="1686890" y="3671225"/>
                  </a:cubicBezTo>
                  <a:cubicBezTo>
                    <a:pt x="1756999" y="3677637"/>
                    <a:pt x="1829794" y="3680757"/>
                    <a:pt x="1909524" y="3680931"/>
                  </a:cubicBezTo>
                  <a:lnTo>
                    <a:pt x="1920703" y="3680931"/>
                  </a:lnTo>
                  <a:cubicBezTo>
                    <a:pt x="1925642" y="3681018"/>
                    <a:pt x="1930496" y="3681018"/>
                    <a:pt x="1935434" y="3681018"/>
                  </a:cubicBezTo>
                  <a:cubicBezTo>
                    <a:pt x="1947307" y="3681018"/>
                    <a:pt x="1956146" y="3680931"/>
                    <a:pt x="1964120" y="3680584"/>
                  </a:cubicBezTo>
                  <a:lnTo>
                    <a:pt x="1964379" y="3680584"/>
                  </a:lnTo>
                  <a:lnTo>
                    <a:pt x="1964639" y="3680584"/>
                  </a:lnTo>
                  <a:lnTo>
                    <a:pt x="1991591" y="3679891"/>
                  </a:lnTo>
                  <a:lnTo>
                    <a:pt x="2018717" y="3678503"/>
                  </a:lnTo>
                  <a:cubicBezTo>
                    <a:pt x="2049567" y="3677118"/>
                    <a:pt x="2082412" y="3674257"/>
                    <a:pt x="2124963" y="3669231"/>
                  </a:cubicBezTo>
                  <a:cubicBezTo>
                    <a:pt x="2263187" y="3652332"/>
                    <a:pt x="2401412" y="3614981"/>
                    <a:pt x="2535738" y="3558218"/>
                  </a:cubicBezTo>
                  <a:cubicBezTo>
                    <a:pt x="2597354" y="3532480"/>
                    <a:pt x="2661136" y="3500848"/>
                    <a:pt x="2730812" y="3461503"/>
                  </a:cubicBezTo>
                  <a:cubicBezTo>
                    <a:pt x="2790781" y="3427879"/>
                    <a:pt x="2852657" y="3389229"/>
                    <a:pt x="2920080" y="3343298"/>
                  </a:cubicBezTo>
                  <a:cubicBezTo>
                    <a:pt x="2975543" y="3305514"/>
                    <a:pt x="3034385" y="3262790"/>
                    <a:pt x="3105101" y="3208887"/>
                  </a:cubicBezTo>
                  <a:cubicBezTo>
                    <a:pt x="3136127" y="3185315"/>
                    <a:pt x="3167411" y="3160616"/>
                    <a:pt x="3196443" y="3137650"/>
                  </a:cubicBezTo>
                  <a:lnTo>
                    <a:pt x="3289603" y="3063123"/>
                  </a:lnTo>
                  <a:cubicBezTo>
                    <a:pt x="3342033" y="3021525"/>
                    <a:pt x="3395243" y="2980187"/>
                    <a:pt x="3446634" y="2940150"/>
                  </a:cubicBezTo>
                  <a:cubicBezTo>
                    <a:pt x="3518216" y="2884427"/>
                    <a:pt x="3592311" y="2826798"/>
                    <a:pt x="3662420" y="2769601"/>
                  </a:cubicBezTo>
                  <a:cubicBezTo>
                    <a:pt x="3806018" y="2653389"/>
                    <a:pt x="3909664" y="2559013"/>
                    <a:pt x="3998319" y="2463860"/>
                  </a:cubicBezTo>
                  <a:cubicBezTo>
                    <a:pt x="4052308" y="2405537"/>
                    <a:pt x="4097806" y="2350333"/>
                    <a:pt x="4137238" y="2295217"/>
                  </a:cubicBezTo>
                  <a:cubicBezTo>
                    <a:pt x="4181694" y="2232560"/>
                    <a:pt x="4217572" y="2172592"/>
                    <a:pt x="4247124" y="2111582"/>
                  </a:cubicBezTo>
                  <a:cubicBezTo>
                    <a:pt x="4308913" y="1985577"/>
                    <a:pt x="4347564" y="1847178"/>
                    <a:pt x="4361949" y="1700374"/>
                  </a:cubicBezTo>
                  <a:cubicBezTo>
                    <a:pt x="4365329" y="1665537"/>
                    <a:pt x="4367496" y="1628532"/>
                    <a:pt x="4368449" y="1590747"/>
                  </a:cubicBezTo>
                  <a:lnTo>
                    <a:pt x="4368536" y="1586502"/>
                  </a:lnTo>
                  <a:cubicBezTo>
                    <a:pt x="4368796" y="1569516"/>
                    <a:pt x="4369057" y="1552097"/>
                    <a:pt x="4368796" y="1534158"/>
                  </a:cubicBezTo>
                  <a:cubicBezTo>
                    <a:pt x="4368796" y="1528612"/>
                    <a:pt x="4368710" y="1523152"/>
                    <a:pt x="4368710" y="1517606"/>
                  </a:cubicBezTo>
                  <a:cubicBezTo>
                    <a:pt x="4368710" y="1504000"/>
                    <a:pt x="4368623" y="1490047"/>
                    <a:pt x="4368189" y="1476095"/>
                  </a:cubicBezTo>
                  <a:cubicBezTo>
                    <a:pt x="4366715" y="1397060"/>
                    <a:pt x="4362817" y="1319238"/>
                    <a:pt x="4356749" y="1244884"/>
                  </a:cubicBezTo>
                  <a:cubicBezTo>
                    <a:pt x="4343144" y="1083520"/>
                    <a:pt x="4319745" y="929522"/>
                    <a:pt x="4287074" y="787052"/>
                  </a:cubicBezTo>
                  <a:cubicBezTo>
                    <a:pt x="4251284" y="631321"/>
                    <a:pt x="4204139" y="482958"/>
                    <a:pt x="4147029" y="346032"/>
                  </a:cubicBezTo>
                  <a:cubicBezTo>
                    <a:pt x="4132211" y="310328"/>
                    <a:pt x="4116439" y="274710"/>
                    <a:pt x="4100319" y="240307"/>
                  </a:cubicBezTo>
                  <a:cubicBezTo>
                    <a:pt x="4084547" y="207028"/>
                    <a:pt x="4067041" y="172277"/>
                    <a:pt x="4048323" y="136833"/>
                  </a:cubicBezTo>
                  <a:close/>
                  <a:moveTo>
                    <a:pt x="0" y="0"/>
                  </a:moveTo>
                  <a:lnTo>
                    <a:pt x="278246" y="0"/>
                  </a:lnTo>
                  <a:lnTo>
                    <a:pt x="193425" y="86981"/>
                  </a:lnTo>
                  <a:cubicBezTo>
                    <a:pt x="142241" y="144090"/>
                    <a:pt x="93754" y="203041"/>
                    <a:pt x="48300" y="263444"/>
                  </a:cubicBezTo>
                  <a:lnTo>
                    <a:pt x="0" y="33388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Immagine 41" descr="Immagine che contiene testo, linea, Carattere, diagramma">
            <a:extLst>
              <a:ext uri="{FF2B5EF4-FFF2-40B4-BE49-F238E27FC236}">
                <a16:creationId xmlns:a16="http://schemas.microsoft.com/office/drawing/2014/main" id="{E67FBADB-70B6-3E3D-228B-478417F06F34}"/>
              </a:ext>
            </a:extLst>
          </p:cNvPr>
          <p:cNvPicPr>
            <a:picLocks noChangeAspect="1"/>
          </p:cNvPicPr>
          <p:nvPr/>
        </p:nvPicPr>
        <p:blipFill>
          <a:blip r:embed="rId4">
            <a:alphaModFix/>
            <a:extLst>
              <a:ext uri="{28A0092B-C50C-407E-A947-70E740481C1C}">
                <a14:useLocalDpi xmlns:a14="http://schemas.microsoft.com/office/drawing/2010/main" val="0"/>
              </a:ext>
            </a:extLst>
          </a:blip>
          <a:srcRect l="10447" r="6944" b="4"/>
          <a:stretch>
            <a:fillRect/>
          </a:stretch>
        </p:blipFill>
        <p:spPr>
          <a:xfrm>
            <a:off x="3125968" y="2564970"/>
            <a:ext cx="3316388" cy="3278632"/>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grpSp>
        <p:nvGrpSpPr>
          <p:cNvPr id="60" name="Graphic 4">
            <a:extLst>
              <a:ext uri="{FF2B5EF4-FFF2-40B4-BE49-F238E27FC236}">
                <a16:creationId xmlns:a16="http://schemas.microsoft.com/office/drawing/2014/main" id="{DE51D1B5-E12D-46A1-B0B3-7BAB36C342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938" y="2543765"/>
            <a:ext cx="3375140" cy="3326212"/>
            <a:chOff x="3414665" y="738154"/>
            <a:chExt cx="5366579" cy="5378461"/>
          </a:xfrm>
          <a:solidFill>
            <a:schemeClr val="bg1">
              <a:alpha val="30000"/>
            </a:schemeClr>
          </a:solidFill>
        </p:grpSpPr>
        <p:sp>
          <p:nvSpPr>
            <p:cNvPr id="61" name="Freeform: Shape 60">
              <a:extLst>
                <a:ext uri="{FF2B5EF4-FFF2-40B4-BE49-F238E27FC236}">
                  <a16:creationId xmlns:a16="http://schemas.microsoft.com/office/drawing/2014/main" id="{DCD62F51-9CF9-43CF-BD8B-D030D671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67033" y="752474"/>
              <a:ext cx="5098846" cy="5278088"/>
            </a:xfrm>
            <a:custGeom>
              <a:avLst/>
              <a:gdLst>
                <a:gd name="connsiteX0" fmla="*/ 2413047 w 5098846"/>
                <a:gd name="connsiteY0" fmla="*/ 571500 h 5278088"/>
                <a:gd name="connsiteX1" fmla="*/ 2488866 w 5098846"/>
                <a:gd name="connsiteY1" fmla="*/ 572738 h 5278088"/>
                <a:gd name="connsiteX2" fmla="*/ 2498486 w 5098846"/>
                <a:gd name="connsiteY2" fmla="*/ 573024 h 5278088"/>
                <a:gd name="connsiteX3" fmla="*/ 2508107 w 5098846"/>
                <a:gd name="connsiteY3" fmla="*/ 573024 h 5278088"/>
                <a:gd name="connsiteX4" fmla="*/ 2513345 w 5098846"/>
                <a:gd name="connsiteY4" fmla="*/ 573024 h 5278088"/>
                <a:gd name="connsiteX5" fmla="*/ 3401742 w 5098846"/>
                <a:gd name="connsiteY5" fmla="*/ 751904 h 5278088"/>
                <a:gd name="connsiteX6" fmla="*/ 4014200 w 5098846"/>
                <a:gd name="connsiteY6" fmla="*/ 1210532 h 5278088"/>
                <a:gd name="connsiteX7" fmla="*/ 4395390 w 5098846"/>
                <a:gd name="connsiteY7" fmla="*/ 1879473 h 5278088"/>
                <a:gd name="connsiteX8" fmla="*/ 4527311 w 5098846"/>
                <a:gd name="connsiteY8" fmla="*/ 2668334 h 5278088"/>
                <a:gd name="connsiteX9" fmla="*/ 4399010 w 5098846"/>
                <a:gd name="connsiteY9" fmla="*/ 3439001 h 5278088"/>
                <a:gd name="connsiteX10" fmla="*/ 4025820 w 5098846"/>
                <a:gd name="connsiteY10" fmla="*/ 4084796 h 5278088"/>
                <a:gd name="connsiteX11" fmla="*/ 3412982 w 5098846"/>
                <a:gd name="connsiteY11" fmla="*/ 4529328 h 5278088"/>
                <a:gd name="connsiteX12" fmla="*/ 2496676 w 5098846"/>
                <a:gd name="connsiteY12" fmla="*/ 4705065 h 5278088"/>
                <a:gd name="connsiteX13" fmla="*/ 2489438 w 5098846"/>
                <a:gd name="connsiteY13" fmla="*/ 4705065 h 5278088"/>
                <a:gd name="connsiteX14" fmla="*/ 2479532 w 5098846"/>
                <a:gd name="connsiteY14" fmla="*/ 4705065 h 5278088"/>
                <a:gd name="connsiteX15" fmla="*/ 2469626 w 5098846"/>
                <a:gd name="connsiteY15" fmla="*/ 4705350 h 5278088"/>
                <a:gd name="connsiteX16" fmla="*/ 2389520 w 5098846"/>
                <a:gd name="connsiteY16" fmla="*/ 4706684 h 5278088"/>
                <a:gd name="connsiteX17" fmla="*/ 1585039 w 5098846"/>
                <a:gd name="connsiteY17" fmla="*/ 4538853 h 5278088"/>
                <a:gd name="connsiteX18" fmla="*/ 1036970 w 5098846"/>
                <a:gd name="connsiteY18" fmla="*/ 4105656 h 5278088"/>
                <a:gd name="connsiteX19" fmla="*/ 691880 w 5098846"/>
                <a:gd name="connsiteY19" fmla="*/ 3456718 h 5278088"/>
                <a:gd name="connsiteX20" fmla="*/ 571674 w 5098846"/>
                <a:gd name="connsiteY20" fmla="*/ 2673953 h 5278088"/>
                <a:gd name="connsiteX21" fmla="*/ 696166 w 5098846"/>
                <a:gd name="connsiteY21" fmla="*/ 1870710 h 5278088"/>
                <a:gd name="connsiteX22" fmla="*/ 1052782 w 5098846"/>
                <a:gd name="connsiteY22" fmla="*/ 1195959 h 5278088"/>
                <a:gd name="connsiteX23" fmla="*/ 1612090 w 5098846"/>
                <a:gd name="connsiteY23" fmla="*/ 744569 h 5278088"/>
                <a:gd name="connsiteX24" fmla="*/ 2413047 w 5098846"/>
                <a:gd name="connsiteY24" fmla="*/ 571500 h 5278088"/>
                <a:gd name="connsiteX25" fmla="*/ 2413047 w 5098846"/>
                <a:gd name="connsiteY25" fmla="*/ 0 h 5278088"/>
                <a:gd name="connsiteX26" fmla="*/ 2389425 w 5098846"/>
                <a:gd name="connsiteY26" fmla="*/ 5278089 h 5278088"/>
                <a:gd name="connsiteX27" fmla="*/ 2488104 w 5098846"/>
                <a:gd name="connsiteY27" fmla="*/ 5276469 h 5278088"/>
                <a:gd name="connsiteX28" fmla="*/ 2496676 w 5098846"/>
                <a:gd name="connsiteY28" fmla="*/ 5276469 h 5278088"/>
                <a:gd name="connsiteX29" fmla="*/ 2513441 w 5098846"/>
                <a:gd name="connsiteY29" fmla="*/ 1524 h 5278088"/>
                <a:gd name="connsiteX30" fmla="*/ 2507535 w 5098846"/>
                <a:gd name="connsiteY30" fmla="*/ 1524 h 5278088"/>
                <a:gd name="connsiteX31" fmla="*/ 2413047 w 5098846"/>
                <a:gd name="connsiteY31" fmla="*/ 0 h 5278088"/>
                <a:gd name="connsiteX32" fmla="*/ 2413047 w 5098846"/>
                <a:gd name="connsiteY32" fmla="*/ 0 h 52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98846" h="5278088">
                  <a:moveTo>
                    <a:pt x="2413047" y="571500"/>
                  </a:moveTo>
                  <a:cubicBezTo>
                    <a:pt x="2438384" y="571500"/>
                    <a:pt x="2463244" y="571881"/>
                    <a:pt x="2488866" y="572738"/>
                  </a:cubicBezTo>
                  <a:lnTo>
                    <a:pt x="2498486" y="573024"/>
                  </a:lnTo>
                  <a:lnTo>
                    <a:pt x="2508107" y="573024"/>
                  </a:lnTo>
                  <a:lnTo>
                    <a:pt x="2513345" y="573024"/>
                  </a:lnTo>
                  <a:cubicBezTo>
                    <a:pt x="2841101" y="573024"/>
                    <a:pt x="3139995" y="633222"/>
                    <a:pt x="3401742" y="751904"/>
                  </a:cubicBezTo>
                  <a:cubicBezTo>
                    <a:pt x="3637295" y="858774"/>
                    <a:pt x="3843416" y="1013079"/>
                    <a:pt x="4014200" y="1210532"/>
                  </a:cubicBezTo>
                  <a:cubicBezTo>
                    <a:pt x="4178601" y="1400651"/>
                    <a:pt x="4306903" y="1625727"/>
                    <a:pt x="4395390" y="1879473"/>
                  </a:cubicBezTo>
                  <a:cubicBezTo>
                    <a:pt x="4482925" y="2130362"/>
                    <a:pt x="4527311" y="2395728"/>
                    <a:pt x="4527311" y="2668334"/>
                  </a:cubicBezTo>
                  <a:cubicBezTo>
                    <a:pt x="4527311" y="2936843"/>
                    <a:pt x="4484163" y="3196114"/>
                    <a:pt x="4399010" y="3439001"/>
                  </a:cubicBezTo>
                  <a:cubicBezTo>
                    <a:pt x="4312808" y="3684937"/>
                    <a:pt x="4187269" y="3902202"/>
                    <a:pt x="4025820" y="4084796"/>
                  </a:cubicBezTo>
                  <a:cubicBezTo>
                    <a:pt x="3856751" y="4276058"/>
                    <a:pt x="3650535" y="4425601"/>
                    <a:pt x="3412982" y="4529328"/>
                  </a:cubicBezTo>
                  <a:cubicBezTo>
                    <a:pt x="3145710" y="4645914"/>
                    <a:pt x="2837481" y="4705065"/>
                    <a:pt x="2496676" y="4705065"/>
                  </a:cubicBezTo>
                  <a:lnTo>
                    <a:pt x="2489438" y="4705065"/>
                  </a:lnTo>
                  <a:lnTo>
                    <a:pt x="2479532" y="4705065"/>
                  </a:lnTo>
                  <a:lnTo>
                    <a:pt x="2469626" y="4705350"/>
                  </a:lnTo>
                  <a:cubicBezTo>
                    <a:pt x="2442765" y="4706207"/>
                    <a:pt x="2415809" y="4706684"/>
                    <a:pt x="2389520" y="4706684"/>
                  </a:cubicBezTo>
                  <a:cubicBezTo>
                    <a:pt x="2090245" y="4706684"/>
                    <a:pt x="1819640" y="4650200"/>
                    <a:pt x="1585039" y="4538853"/>
                  </a:cubicBezTo>
                  <a:cubicBezTo>
                    <a:pt x="1373774" y="4438555"/>
                    <a:pt x="1189370" y="4292823"/>
                    <a:pt x="1036970" y="4105656"/>
                  </a:cubicBezTo>
                  <a:cubicBezTo>
                    <a:pt x="888095" y="3922871"/>
                    <a:pt x="771985" y="3704463"/>
                    <a:pt x="691880" y="3456718"/>
                  </a:cubicBezTo>
                  <a:cubicBezTo>
                    <a:pt x="612060" y="3210020"/>
                    <a:pt x="571674" y="2946749"/>
                    <a:pt x="571674" y="2673953"/>
                  </a:cubicBezTo>
                  <a:cubicBezTo>
                    <a:pt x="571674" y="2396109"/>
                    <a:pt x="613584" y="2125790"/>
                    <a:pt x="696166" y="1870710"/>
                  </a:cubicBezTo>
                  <a:cubicBezTo>
                    <a:pt x="779224" y="1614011"/>
                    <a:pt x="899239" y="1387031"/>
                    <a:pt x="1052782" y="1195959"/>
                  </a:cubicBezTo>
                  <a:cubicBezTo>
                    <a:pt x="1209563" y="1000887"/>
                    <a:pt x="1397777" y="848963"/>
                    <a:pt x="1612090" y="744569"/>
                  </a:cubicBezTo>
                  <a:cubicBezTo>
                    <a:pt x="1847548" y="629698"/>
                    <a:pt x="2117105" y="571500"/>
                    <a:pt x="2413047" y="571500"/>
                  </a:cubicBezTo>
                  <a:moveTo>
                    <a:pt x="2413047" y="0"/>
                  </a:moveTo>
                  <a:cubicBezTo>
                    <a:pt x="-755635" y="0"/>
                    <a:pt x="-844694" y="5278089"/>
                    <a:pt x="2389425" y="5278089"/>
                  </a:cubicBezTo>
                  <a:cubicBezTo>
                    <a:pt x="2421810" y="5278089"/>
                    <a:pt x="2455052" y="5277517"/>
                    <a:pt x="2488104" y="5276469"/>
                  </a:cubicBezTo>
                  <a:cubicBezTo>
                    <a:pt x="2491152" y="5276469"/>
                    <a:pt x="2493629" y="5276469"/>
                    <a:pt x="2496676" y="5276469"/>
                  </a:cubicBezTo>
                  <a:cubicBezTo>
                    <a:pt x="6022832" y="5276469"/>
                    <a:pt x="5903674" y="1524"/>
                    <a:pt x="2513441" y="1524"/>
                  </a:cubicBezTo>
                  <a:cubicBezTo>
                    <a:pt x="2511536" y="1524"/>
                    <a:pt x="2509440" y="1524"/>
                    <a:pt x="2507535" y="1524"/>
                  </a:cubicBezTo>
                  <a:cubicBezTo>
                    <a:pt x="2475531" y="476"/>
                    <a:pt x="2444480" y="0"/>
                    <a:pt x="2413047" y="0"/>
                  </a:cubicBezTo>
                  <a:lnTo>
                    <a:pt x="2413047" y="0"/>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B245C1E2-FDA8-4E4F-92F2-DE5D880E6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78615" y="772453"/>
              <a:ext cx="5079154" cy="5190747"/>
            </a:xfrm>
            <a:custGeom>
              <a:avLst/>
              <a:gdLst>
                <a:gd name="connsiteX0" fmla="*/ 2498620 w 5079154"/>
                <a:gd name="connsiteY0" fmla="*/ 24 h 5190747"/>
                <a:gd name="connsiteX1" fmla="*/ 3484267 w 5079154"/>
                <a:gd name="connsiteY1" fmla="*/ 172045 h 5190747"/>
                <a:gd name="connsiteX2" fmla="*/ 3543417 w 5079154"/>
                <a:gd name="connsiteY2" fmla="*/ 195382 h 5190747"/>
                <a:gd name="connsiteX3" fmla="*/ 3573040 w 5079154"/>
                <a:gd name="connsiteY3" fmla="*/ 207002 h 5190747"/>
                <a:gd name="connsiteX4" fmla="*/ 3602091 w 5079154"/>
                <a:gd name="connsiteY4" fmla="*/ 220051 h 5190747"/>
                <a:gd name="connsiteX5" fmla="*/ 3660099 w 5079154"/>
                <a:gd name="connsiteY5" fmla="*/ 246531 h 5190747"/>
                <a:gd name="connsiteX6" fmla="*/ 3689150 w 5079154"/>
                <a:gd name="connsiteY6" fmla="*/ 259771 h 5190747"/>
                <a:gd name="connsiteX7" fmla="*/ 3717534 w 5079154"/>
                <a:gd name="connsiteY7" fmla="*/ 274439 h 5190747"/>
                <a:gd name="connsiteX8" fmla="*/ 3774303 w 5079154"/>
                <a:gd name="connsiteY8" fmla="*/ 303871 h 5190747"/>
                <a:gd name="connsiteX9" fmla="*/ 3802688 w 5079154"/>
                <a:gd name="connsiteY9" fmla="*/ 318635 h 5190747"/>
                <a:gd name="connsiteX10" fmla="*/ 3830310 w 5079154"/>
                <a:gd name="connsiteY10" fmla="*/ 334732 h 5190747"/>
                <a:gd name="connsiteX11" fmla="*/ 3885555 w 5079154"/>
                <a:gd name="connsiteY11" fmla="*/ 367308 h 5190747"/>
                <a:gd name="connsiteX12" fmla="*/ 3913178 w 5079154"/>
                <a:gd name="connsiteY12" fmla="*/ 383691 h 5190747"/>
                <a:gd name="connsiteX13" fmla="*/ 3939943 w 5079154"/>
                <a:gd name="connsiteY13" fmla="*/ 401312 h 5190747"/>
                <a:gd name="connsiteX14" fmla="*/ 4339612 w 5079154"/>
                <a:gd name="connsiteY14" fmla="*/ 724972 h 5190747"/>
                <a:gd name="connsiteX15" fmla="*/ 4664034 w 5079154"/>
                <a:gd name="connsiteY15" fmla="*/ 1126832 h 5190747"/>
                <a:gd name="connsiteX16" fmla="*/ 4902539 w 5079154"/>
                <a:gd name="connsiteY16" fmla="*/ 1585460 h 5190747"/>
                <a:gd name="connsiteX17" fmla="*/ 5047891 w 5079154"/>
                <a:gd name="connsiteY17" fmla="*/ 2081046 h 5190747"/>
                <a:gd name="connsiteX18" fmla="*/ 5075228 w 5079154"/>
                <a:gd name="connsiteY18" fmla="*/ 2337554 h 5190747"/>
                <a:gd name="connsiteX19" fmla="*/ 5077609 w 5079154"/>
                <a:gd name="connsiteY19" fmla="*/ 2401943 h 5190747"/>
                <a:gd name="connsiteX20" fmla="*/ 5078847 w 5079154"/>
                <a:gd name="connsiteY20" fmla="*/ 2466237 h 5190747"/>
                <a:gd name="connsiteX21" fmla="*/ 5078466 w 5079154"/>
                <a:gd name="connsiteY21" fmla="*/ 2530531 h 5190747"/>
                <a:gd name="connsiteX22" fmla="*/ 5076942 w 5079154"/>
                <a:gd name="connsiteY22" fmla="*/ 2594729 h 5190747"/>
                <a:gd name="connsiteX23" fmla="*/ 4999028 w 5079154"/>
                <a:gd name="connsiteY23" fmla="*/ 3099269 h 5190747"/>
                <a:gd name="connsiteX24" fmla="*/ 4968738 w 5079154"/>
                <a:gd name="connsiteY24" fmla="*/ 3222141 h 5190747"/>
                <a:gd name="connsiteX25" fmla="*/ 4952451 w 5079154"/>
                <a:gd name="connsiteY25" fmla="*/ 3283101 h 5190747"/>
                <a:gd name="connsiteX26" fmla="*/ 4936925 w 5079154"/>
                <a:gd name="connsiteY26" fmla="*/ 3344156 h 5190747"/>
                <a:gd name="connsiteX27" fmla="*/ 4919875 w 5079154"/>
                <a:gd name="connsiteY27" fmla="*/ 3404831 h 5190747"/>
                <a:gd name="connsiteX28" fmla="*/ 4903016 w 5079154"/>
                <a:gd name="connsiteY28" fmla="*/ 3465410 h 5190747"/>
                <a:gd name="connsiteX29" fmla="*/ 4865297 w 5079154"/>
                <a:gd name="connsiteY29" fmla="*/ 3585520 h 5190747"/>
                <a:gd name="connsiteX30" fmla="*/ 4671177 w 5079154"/>
                <a:gd name="connsiteY30" fmla="*/ 4052340 h 5190747"/>
                <a:gd name="connsiteX31" fmla="*/ 4386094 w 5079154"/>
                <a:gd name="connsiteY31" fmla="*/ 4476393 h 5190747"/>
                <a:gd name="connsiteX32" fmla="*/ 4343708 w 5079154"/>
                <a:gd name="connsiteY32" fmla="*/ 4524875 h 5190747"/>
                <a:gd name="connsiteX33" fmla="*/ 4298655 w 5079154"/>
                <a:gd name="connsiteY33" fmla="*/ 4570976 h 5190747"/>
                <a:gd name="connsiteX34" fmla="*/ 4252935 w 5079154"/>
                <a:gd name="connsiteY34" fmla="*/ 4616411 h 5190747"/>
                <a:gd name="connsiteX35" fmla="*/ 4204738 w 5079154"/>
                <a:gd name="connsiteY35" fmla="*/ 4659273 h 5190747"/>
                <a:gd name="connsiteX36" fmla="*/ 4180354 w 5079154"/>
                <a:gd name="connsiteY36" fmla="*/ 4680419 h 5190747"/>
                <a:gd name="connsiteX37" fmla="*/ 4155494 w 5079154"/>
                <a:gd name="connsiteY37" fmla="*/ 4700898 h 5190747"/>
                <a:gd name="connsiteX38" fmla="*/ 4103964 w 5079154"/>
                <a:gd name="connsiteY38" fmla="*/ 4739664 h 5190747"/>
                <a:gd name="connsiteX39" fmla="*/ 4078151 w 5079154"/>
                <a:gd name="connsiteY39" fmla="*/ 4759000 h 5190747"/>
                <a:gd name="connsiteX40" fmla="*/ 4051766 w 5079154"/>
                <a:gd name="connsiteY40" fmla="*/ 4777479 h 5190747"/>
                <a:gd name="connsiteX41" fmla="*/ 3997950 w 5079154"/>
                <a:gd name="connsiteY41" fmla="*/ 4812816 h 5190747"/>
                <a:gd name="connsiteX42" fmla="*/ 3970994 w 5079154"/>
                <a:gd name="connsiteY42" fmla="*/ 4830342 h 5190747"/>
                <a:gd name="connsiteX43" fmla="*/ 3957469 w 5079154"/>
                <a:gd name="connsiteY43" fmla="*/ 4839010 h 5190747"/>
                <a:gd name="connsiteX44" fmla="*/ 3943563 w 5079154"/>
                <a:gd name="connsiteY44" fmla="*/ 4847011 h 5190747"/>
                <a:gd name="connsiteX45" fmla="*/ 3887746 w 5079154"/>
                <a:gd name="connsiteY45" fmla="*/ 4878824 h 5190747"/>
                <a:gd name="connsiteX46" fmla="*/ 3859742 w 5079154"/>
                <a:gd name="connsiteY46" fmla="*/ 4894541 h 5190747"/>
                <a:gd name="connsiteX47" fmla="*/ 3845741 w 5079154"/>
                <a:gd name="connsiteY47" fmla="*/ 4902351 h 5190747"/>
                <a:gd name="connsiteX48" fmla="*/ 3831358 w 5079154"/>
                <a:gd name="connsiteY48" fmla="*/ 4909400 h 5190747"/>
                <a:gd name="connsiteX49" fmla="*/ 3773827 w 5079154"/>
                <a:gd name="connsiteY49" fmla="*/ 4937498 h 5190747"/>
                <a:gd name="connsiteX50" fmla="*/ 3745157 w 5079154"/>
                <a:gd name="connsiteY50" fmla="*/ 4951500 h 5190747"/>
                <a:gd name="connsiteX51" fmla="*/ 3716106 w 5079154"/>
                <a:gd name="connsiteY51" fmla="*/ 4964835 h 5190747"/>
                <a:gd name="connsiteX52" fmla="*/ 3657146 w 5079154"/>
                <a:gd name="connsiteY52" fmla="*/ 4989314 h 5190747"/>
                <a:gd name="connsiteX53" fmla="*/ 3598091 w 5079154"/>
                <a:gd name="connsiteY53" fmla="*/ 5013032 h 5190747"/>
                <a:gd name="connsiteX54" fmla="*/ 3538083 w 5079154"/>
                <a:gd name="connsiteY54" fmla="*/ 5033986 h 5190747"/>
                <a:gd name="connsiteX55" fmla="*/ 3478171 w 5079154"/>
                <a:gd name="connsiteY55" fmla="*/ 5054656 h 5190747"/>
                <a:gd name="connsiteX56" fmla="*/ 3417306 w 5079154"/>
                <a:gd name="connsiteY56" fmla="*/ 5072086 h 5190747"/>
                <a:gd name="connsiteX57" fmla="*/ 3356632 w 5079154"/>
                <a:gd name="connsiteY57" fmla="*/ 5089422 h 5190747"/>
                <a:gd name="connsiteX58" fmla="*/ 3295386 w 5079154"/>
                <a:gd name="connsiteY58" fmla="*/ 5103996 h 5190747"/>
                <a:gd name="connsiteX59" fmla="*/ 3172514 w 5079154"/>
                <a:gd name="connsiteY59" fmla="*/ 5129999 h 5190747"/>
                <a:gd name="connsiteX60" fmla="*/ 3110887 w 5079154"/>
                <a:gd name="connsiteY60" fmla="*/ 5141143 h 5190747"/>
                <a:gd name="connsiteX61" fmla="*/ 3080121 w 5079154"/>
                <a:gd name="connsiteY61" fmla="*/ 5146667 h 5190747"/>
                <a:gd name="connsiteX62" fmla="*/ 3049165 w 5079154"/>
                <a:gd name="connsiteY62" fmla="*/ 5150954 h 5190747"/>
                <a:gd name="connsiteX63" fmla="*/ 2555008 w 5079154"/>
                <a:gd name="connsiteY63" fmla="*/ 5189435 h 5190747"/>
                <a:gd name="connsiteX64" fmla="*/ 2431945 w 5079154"/>
                <a:gd name="connsiteY64" fmla="*/ 5190483 h 5190747"/>
                <a:gd name="connsiteX65" fmla="*/ 2370318 w 5079154"/>
                <a:gd name="connsiteY65" fmla="*/ 5190387 h 5190747"/>
                <a:gd name="connsiteX66" fmla="*/ 2308501 w 5079154"/>
                <a:gd name="connsiteY66" fmla="*/ 5189244 h 5190747"/>
                <a:gd name="connsiteX67" fmla="*/ 2184200 w 5079154"/>
                <a:gd name="connsiteY67" fmla="*/ 5183434 h 5190747"/>
                <a:gd name="connsiteX68" fmla="*/ 2059994 w 5079154"/>
                <a:gd name="connsiteY68" fmla="*/ 5172099 h 5190747"/>
                <a:gd name="connsiteX69" fmla="*/ 1568027 w 5079154"/>
                <a:gd name="connsiteY69" fmla="*/ 5069134 h 5190747"/>
                <a:gd name="connsiteX70" fmla="*/ 1537738 w 5079154"/>
                <a:gd name="connsiteY70" fmla="*/ 5059704 h 5190747"/>
                <a:gd name="connsiteX71" fmla="*/ 1507829 w 5079154"/>
                <a:gd name="connsiteY71" fmla="*/ 5048941 h 5190747"/>
                <a:gd name="connsiteX72" fmla="*/ 1448298 w 5079154"/>
                <a:gd name="connsiteY72" fmla="*/ 5026557 h 5190747"/>
                <a:gd name="connsiteX73" fmla="*/ 1418485 w 5079154"/>
                <a:gd name="connsiteY73" fmla="*/ 5015318 h 5190747"/>
                <a:gd name="connsiteX74" fmla="*/ 1389243 w 5079154"/>
                <a:gd name="connsiteY74" fmla="*/ 5002649 h 5190747"/>
                <a:gd name="connsiteX75" fmla="*/ 1331045 w 5079154"/>
                <a:gd name="connsiteY75" fmla="*/ 4976360 h 5190747"/>
                <a:gd name="connsiteX76" fmla="*/ 1106446 w 5079154"/>
                <a:gd name="connsiteY76" fmla="*/ 4853583 h 5190747"/>
                <a:gd name="connsiteX77" fmla="*/ 710777 w 5079154"/>
                <a:gd name="connsiteY77" fmla="*/ 4526495 h 5190747"/>
                <a:gd name="connsiteX78" fmla="*/ 400834 w 5079154"/>
                <a:gd name="connsiteY78" fmla="*/ 4116824 h 5190747"/>
                <a:gd name="connsiteX79" fmla="*/ 181092 w 5079154"/>
                <a:gd name="connsiteY79" fmla="*/ 3653719 h 5190747"/>
                <a:gd name="connsiteX80" fmla="*/ 47361 w 5079154"/>
                <a:gd name="connsiteY80" fmla="*/ 3159943 h 5190747"/>
                <a:gd name="connsiteX81" fmla="*/ 36026 w 5079154"/>
                <a:gd name="connsiteY81" fmla="*/ 3096887 h 5190747"/>
                <a:gd name="connsiteX82" fmla="*/ 26882 w 5079154"/>
                <a:gd name="connsiteY82" fmla="*/ 3033546 h 5190747"/>
                <a:gd name="connsiteX83" fmla="*/ 18596 w 5079154"/>
                <a:gd name="connsiteY83" fmla="*/ 2970110 h 5190747"/>
                <a:gd name="connsiteX84" fmla="*/ 12214 w 5079154"/>
                <a:gd name="connsiteY84" fmla="*/ 2906482 h 5190747"/>
                <a:gd name="connsiteX85" fmla="*/ 3451 w 5079154"/>
                <a:gd name="connsiteY85" fmla="*/ 2778848 h 5190747"/>
                <a:gd name="connsiteX86" fmla="*/ 22 w 5079154"/>
                <a:gd name="connsiteY86" fmla="*/ 2650927 h 5190747"/>
                <a:gd name="connsiteX87" fmla="*/ 42313 w 5079154"/>
                <a:gd name="connsiteY87" fmla="*/ 2141625 h 5190747"/>
                <a:gd name="connsiteX88" fmla="*/ 165662 w 5079154"/>
                <a:gd name="connsiteY88" fmla="*/ 1644896 h 5190747"/>
                <a:gd name="connsiteX89" fmla="*/ 370259 w 5079154"/>
                <a:gd name="connsiteY89" fmla="*/ 1173504 h 5190747"/>
                <a:gd name="connsiteX90" fmla="*/ 661247 w 5079154"/>
                <a:gd name="connsiteY90" fmla="*/ 746022 h 5190747"/>
                <a:gd name="connsiteX91" fmla="*/ 704015 w 5079154"/>
                <a:gd name="connsiteY91" fmla="*/ 696968 h 5190747"/>
                <a:gd name="connsiteX92" fmla="*/ 747353 w 5079154"/>
                <a:gd name="connsiteY92" fmla="*/ 648486 h 5190747"/>
                <a:gd name="connsiteX93" fmla="*/ 792121 w 5079154"/>
                <a:gd name="connsiteY93" fmla="*/ 601147 h 5190747"/>
                <a:gd name="connsiteX94" fmla="*/ 814505 w 5079154"/>
                <a:gd name="connsiteY94" fmla="*/ 577429 h 5190747"/>
                <a:gd name="connsiteX95" fmla="*/ 838031 w 5079154"/>
                <a:gd name="connsiteY95" fmla="*/ 554855 h 5190747"/>
                <a:gd name="connsiteX96" fmla="*/ 885942 w 5079154"/>
                <a:gd name="connsiteY96" fmla="*/ 510469 h 5190747"/>
                <a:gd name="connsiteX97" fmla="*/ 910326 w 5079154"/>
                <a:gd name="connsiteY97" fmla="*/ 488752 h 5190747"/>
                <a:gd name="connsiteX98" fmla="*/ 935948 w 5079154"/>
                <a:gd name="connsiteY98" fmla="*/ 468368 h 5190747"/>
                <a:gd name="connsiteX99" fmla="*/ 1040533 w 5079154"/>
                <a:gd name="connsiteY99" fmla="*/ 390073 h 5190747"/>
                <a:gd name="connsiteX100" fmla="*/ 1501638 w 5079154"/>
                <a:gd name="connsiteY100" fmla="*/ 152614 h 5190747"/>
                <a:gd name="connsiteX101" fmla="*/ 1997700 w 5079154"/>
                <a:gd name="connsiteY101" fmla="*/ 32599 h 5190747"/>
                <a:gd name="connsiteX102" fmla="*/ 2498620 w 5079154"/>
                <a:gd name="connsiteY102" fmla="*/ 24 h 5190747"/>
                <a:gd name="connsiteX103" fmla="*/ 2496620 w 5079154"/>
                <a:gd name="connsiteY103" fmla="*/ 193572 h 5190747"/>
                <a:gd name="connsiteX104" fmla="*/ 2037229 w 5079154"/>
                <a:gd name="connsiteY104" fmla="*/ 241483 h 5190747"/>
                <a:gd name="connsiteX105" fmla="*/ 1613081 w 5079154"/>
                <a:gd name="connsiteY105" fmla="*/ 404646 h 5190747"/>
                <a:gd name="connsiteX106" fmla="*/ 1245892 w 5079154"/>
                <a:gd name="connsiteY106" fmla="*/ 657725 h 5190747"/>
                <a:gd name="connsiteX107" fmla="*/ 1163310 w 5079154"/>
                <a:gd name="connsiteY107" fmla="*/ 731639 h 5190747"/>
                <a:gd name="connsiteX108" fmla="*/ 1142831 w 5079154"/>
                <a:gd name="connsiteY108" fmla="*/ 750118 h 5190747"/>
                <a:gd name="connsiteX109" fmla="*/ 1123019 w 5079154"/>
                <a:gd name="connsiteY109" fmla="*/ 769453 h 5190747"/>
                <a:gd name="connsiteX110" fmla="*/ 1083014 w 5079154"/>
                <a:gd name="connsiteY110" fmla="*/ 807744 h 5190747"/>
                <a:gd name="connsiteX111" fmla="*/ 1062917 w 5079154"/>
                <a:gd name="connsiteY111" fmla="*/ 826794 h 5190747"/>
                <a:gd name="connsiteX112" fmla="*/ 1043676 w 5079154"/>
                <a:gd name="connsiteY112" fmla="*/ 846701 h 5190747"/>
                <a:gd name="connsiteX113" fmla="*/ 1005100 w 5079154"/>
                <a:gd name="connsiteY113" fmla="*/ 886516 h 5190747"/>
                <a:gd name="connsiteX114" fmla="*/ 968143 w 5079154"/>
                <a:gd name="connsiteY114" fmla="*/ 927949 h 5190747"/>
                <a:gd name="connsiteX115" fmla="*/ 932138 w 5079154"/>
                <a:gd name="connsiteY115" fmla="*/ 970336 h 5190747"/>
                <a:gd name="connsiteX116" fmla="*/ 514467 w 5079154"/>
                <a:gd name="connsiteY116" fmla="*/ 1759006 h 5190747"/>
                <a:gd name="connsiteX117" fmla="*/ 413693 w 5079154"/>
                <a:gd name="connsiteY117" fmla="*/ 2199918 h 5190747"/>
                <a:gd name="connsiteX118" fmla="*/ 380546 w 5079154"/>
                <a:gd name="connsiteY118" fmla="*/ 2651689 h 5190747"/>
                <a:gd name="connsiteX119" fmla="*/ 380260 w 5079154"/>
                <a:gd name="connsiteY119" fmla="*/ 2708363 h 5190747"/>
                <a:gd name="connsiteX120" fmla="*/ 381403 w 5079154"/>
                <a:gd name="connsiteY120" fmla="*/ 2765036 h 5190747"/>
                <a:gd name="connsiteX121" fmla="*/ 383117 w 5079154"/>
                <a:gd name="connsiteY121" fmla="*/ 2821710 h 5190747"/>
                <a:gd name="connsiteX122" fmla="*/ 384546 w 5079154"/>
                <a:gd name="connsiteY122" fmla="*/ 2849999 h 5190747"/>
                <a:gd name="connsiteX123" fmla="*/ 386261 w 5079154"/>
                <a:gd name="connsiteY123" fmla="*/ 2878289 h 5190747"/>
                <a:gd name="connsiteX124" fmla="*/ 389499 w 5079154"/>
                <a:gd name="connsiteY124" fmla="*/ 2934867 h 5190747"/>
                <a:gd name="connsiteX125" fmla="*/ 394547 w 5079154"/>
                <a:gd name="connsiteY125" fmla="*/ 2991255 h 5190747"/>
                <a:gd name="connsiteX126" fmla="*/ 399691 w 5079154"/>
                <a:gd name="connsiteY126" fmla="*/ 3047738 h 5190747"/>
                <a:gd name="connsiteX127" fmla="*/ 406644 w 5079154"/>
                <a:gd name="connsiteY127" fmla="*/ 3103936 h 5190747"/>
                <a:gd name="connsiteX128" fmla="*/ 500370 w 5079154"/>
                <a:gd name="connsiteY128" fmla="*/ 3546753 h 5190747"/>
                <a:gd name="connsiteX129" fmla="*/ 670677 w 5079154"/>
                <a:gd name="connsiteY129" fmla="*/ 3964710 h 5190747"/>
                <a:gd name="connsiteX130" fmla="*/ 920042 w 5079154"/>
                <a:gd name="connsiteY130" fmla="*/ 4339233 h 5190747"/>
                <a:gd name="connsiteX131" fmla="*/ 1248464 w 5079154"/>
                <a:gd name="connsiteY131" fmla="*/ 4646700 h 5190747"/>
                <a:gd name="connsiteX132" fmla="*/ 1294374 w 5079154"/>
                <a:gd name="connsiteY132" fmla="*/ 4679657 h 5190747"/>
                <a:gd name="connsiteX133" fmla="*/ 1317329 w 5079154"/>
                <a:gd name="connsiteY133" fmla="*/ 4696230 h 5190747"/>
                <a:gd name="connsiteX134" fmla="*/ 1341237 w 5079154"/>
                <a:gd name="connsiteY134" fmla="*/ 4711375 h 5190747"/>
                <a:gd name="connsiteX135" fmla="*/ 1388957 w 5079154"/>
                <a:gd name="connsiteY135" fmla="*/ 4742046 h 5190747"/>
                <a:gd name="connsiteX136" fmla="*/ 1412960 w 5079154"/>
                <a:gd name="connsiteY136" fmla="*/ 4757190 h 5190747"/>
                <a:gd name="connsiteX137" fmla="*/ 1437725 w 5079154"/>
                <a:gd name="connsiteY137" fmla="*/ 4771097 h 5190747"/>
                <a:gd name="connsiteX138" fmla="*/ 1487351 w 5079154"/>
                <a:gd name="connsiteY138" fmla="*/ 4798910 h 5190747"/>
                <a:gd name="connsiteX139" fmla="*/ 1512402 w 5079154"/>
                <a:gd name="connsiteY139" fmla="*/ 4812626 h 5190747"/>
                <a:gd name="connsiteX140" fmla="*/ 1538024 w 5079154"/>
                <a:gd name="connsiteY140" fmla="*/ 4825199 h 5190747"/>
                <a:gd name="connsiteX141" fmla="*/ 1589364 w 5079154"/>
                <a:gd name="connsiteY141" fmla="*/ 4850345 h 5190747"/>
                <a:gd name="connsiteX142" fmla="*/ 1615176 w 5079154"/>
                <a:gd name="connsiteY142" fmla="*/ 4862632 h 5190747"/>
                <a:gd name="connsiteX143" fmla="*/ 1641560 w 5079154"/>
                <a:gd name="connsiteY143" fmla="*/ 4873681 h 5190747"/>
                <a:gd name="connsiteX144" fmla="*/ 2083616 w 5079154"/>
                <a:gd name="connsiteY144" fmla="*/ 5005602 h 5190747"/>
                <a:gd name="connsiteX145" fmla="*/ 2199059 w 5079154"/>
                <a:gd name="connsiteY145" fmla="*/ 5021985 h 5190747"/>
                <a:gd name="connsiteX146" fmla="*/ 2315645 w 5079154"/>
                <a:gd name="connsiteY146" fmla="*/ 5031224 h 5190747"/>
                <a:gd name="connsiteX147" fmla="*/ 2374414 w 5079154"/>
                <a:gd name="connsiteY147" fmla="*/ 5033415 h 5190747"/>
                <a:gd name="connsiteX148" fmla="*/ 2433374 w 5079154"/>
                <a:gd name="connsiteY148" fmla="*/ 5034273 h 5190747"/>
                <a:gd name="connsiteX149" fmla="*/ 2551579 w 5079154"/>
                <a:gd name="connsiteY149" fmla="*/ 5033130 h 5190747"/>
                <a:gd name="connsiteX150" fmla="*/ 2669499 w 5079154"/>
                <a:gd name="connsiteY150" fmla="*/ 5027700 h 5190747"/>
                <a:gd name="connsiteX151" fmla="*/ 2727982 w 5079154"/>
                <a:gd name="connsiteY151" fmla="*/ 5022747 h 5190747"/>
                <a:gd name="connsiteX152" fmla="*/ 2757224 w 5079154"/>
                <a:gd name="connsiteY152" fmla="*/ 5020270 h 5190747"/>
                <a:gd name="connsiteX153" fmla="*/ 2771797 w 5079154"/>
                <a:gd name="connsiteY153" fmla="*/ 5018937 h 5190747"/>
                <a:gd name="connsiteX154" fmla="*/ 2786275 w 5079154"/>
                <a:gd name="connsiteY154" fmla="*/ 5016842 h 5190747"/>
                <a:gd name="connsiteX155" fmla="*/ 2902099 w 5079154"/>
                <a:gd name="connsiteY155" fmla="*/ 4999792 h 5190747"/>
                <a:gd name="connsiteX156" fmla="*/ 3016494 w 5079154"/>
                <a:gd name="connsiteY156" fmla="*/ 4976170 h 5190747"/>
                <a:gd name="connsiteX157" fmla="*/ 3452263 w 5079154"/>
                <a:gd name="connsiteY157" fmla="*/ 4822627 h 5190747"/>
                <a:gd name="connsiteX158" fmla="*/ 3503889 w 5079154"/>
                <a:gd name="connsiteY158" fmla="*/ 4797767 h 5190747"/>
                <a:gd name="connsiteX159" fmla="*/ 3554085 w 5079154"/>
                <a:gd name="connsiteY159" fmla="*/ 4770430 h 5190747"/>
                <a:gd name="connsiteX160" fmla="*/ 3603996 w 5079154"/>
                <a:gd name="connsiteY160" fmla="*/ 4742903 h 5190747"/>
                <a:gd name="connsiteX161" fmla="*/ 3628475 w 5079154"/>
                <a:gd name="connsiteY161" fmla="*/ 4728425 h 5190747"/>
                <a:gd name="connsiteX162" fmla="*/ 3652669 w 5079154"/>
                <a:gd name="connsiteY162" fmla="*/ 4713375 h 5190747"/>
                <a:gd name="connsiteX163" fmla="*/ 3700866 w 5079154"/>
                <a:gd name="connsiteY163" fmla="*/ 4683467 h 5190747"/>
                <a:gd name="connsiteX164" fmla="*/ 3712867 w 5079154"/>
                <a:gd name="connsiteY164" fmla="*/ 4675942 h 5190747"/>
                <a:gd name="connsiteX165" fmla="*/ 3724488 w 5079154"/>
                <a:gd name="connsiteY165" fmla="*/ 4667750 h 5190747"/>
                <a:gd name="connsiteX166" fmla="*/ 3747633 w 5079154"/>
                <a:gd name="connsiteY166" fmla="*/ 4651463 h 5190747"/>
                <a:gd name="connsiteX167" fmla="*/ 3794115 w 5079154"/>
                <a:gd name="connsiteY167" fmla="*/ 4619268 h 5190747"/>
                <a:gd name="connsiteX168" fmla="*/ 3805736 w 5079154"/>
                <a:gd name="connsiteY168" fmla="*/ 4611267 h 5190747"/>
                <a:gd name="connsiteX169" fmla="*/ 3816880 w 5079154"/>
                <a:gd name="connsiteY169" fmla="*/ 4602599 h 5190747"/>
                <a:gd name="connsiteX170" fmla="*/ 3839168 w 5079154"/>
                <a:gd name="connsiteY170" fmla="*/ 4585264 h 5190747"/>
                <a:gd name="connsiteX171" fmla="*/ 3883841 w 5079154"/>
                <a:gd name="connsiteY171" fmla="*/ 4550879 h 5190747"/>
                <a:gd name="connsiteX172" fmla="*/ 3905558 w 5079154"/>
                <a:gd name="connsiteY172" fmla="*/ 4532972 h 5190747"/>
                <a:gd name="connsiteX173" fmla="*/ 3926989 w 5079154"/>
                <a:gd name="connsiteY173" fmla="*/ 4514684 h 5190747"/>
                <a:gd name="connsiteX174" fmla="*/ 3969851 w 5079154"/>
                <a:gd name="connsiteY174" fmla="*/ 4478393 h 5190747"/>
                <a:gd name="connsiteX175" fmla="*/ 4011381 w 5079154"/>
                <a:gd name="connsiteY175" fmla="*/ 4440579 h 5190747"/>
                <a:gd name="connsiteX176" fmla="*/ 4053291 w 5079154"/>
                <a:gd name="connsiteY176" fmla="*/ 4403146 h 5190747"/>
                <a:gd name="connsiteX177" fmla="*/ 4093581 w 5079154"/>
                <a:gd name="connsiteY177" fmla="*/ 4363998 h 5190747"/>
                <a:gd name="connsiteX178" fmla="*/ 4134063 w 5079154"/>
                <a:gd name="connsiteY178" fmla="*/ 4324946 h 5190747"/>
                <a:gd name="connsiteX179" fmla="*/ 4172639 w 5079154"/>
                <a:gd name="connsiteY179" fmla="*/ 4283988 h 5190747"/>
                <a:gd name="connsiteX180" fmla="*/ 4450483 w 5079154"/>
                <a:gd name="connsiteY180" fmla="*/ 3926610 h 5190747"/>
                <a:gd name="connsiteX181" fmla="*/ 4647746 w 5079154"/>
                <a:gd name="connsiteY181" fmla="*/ 3513035 h 5190747"/>
                <a:gd name="connsiteX182" fmla="*/ 4664796 w 5079154"/>
                <a:gd name="connsiteY182" fmla="*/ 3457980 h 5190747"/>
                <a:gd name="connsiteX183" fmla="*/ 4681083 w 5079154"/>
                <a:gd name="connsiteY183" fmla="*/ 3402640 h 5190747"/>
                <a:gd name="connsiteX184" fmla="*/ 4707753 w 5079154"/>
                <a:gd name="connsiteY184" fmla="*/ 3290340 h 5190747"/>
                <a:gd name="connsiteX185" fmla="*/ 4726041 w 5079154"/>
                <a:gd name="connsiteY185" fmla="*/ 3176326 h 5190747"/>
                <a:gd name="connsiteX186" fmla="*/ 4735090 w 5079154"/>
                <a:gd name="connsiteY186" fmla="*/ 3061169 h 5190747"/>
                <a:gd name="connsiteX187" fmla="*/ 4713659 w 5079154"/>
                <a:gd name="connsiteY187" fmla="*/ 2603302 h 5190747"/>
                <a:gd name="connsiteX188" fmla="*/ 4707658 w 5079154"/>
                <a:gd name="connsiteY188" fmla="*/ 2546914 h 5190747"/>
                <a:gd name="connsiteX189" fmla="*/ 4700991 w 5079154"/>
                <a:gd name="connsiteY189" fmla="*/ 2490716 h 5190747"/>
                <a:gd name="connsiteX190" fmla="*/ 4692894 w 5079154"/>
                <a:gd name="connsiteY190" fmla="*/ 2434805 h 5190747"/>
                <a:gd name="connsiteX191" fmla="*/ 4684036 w 5079154"/>
                <a:gd name="connsiteY191" fmla="*/ 2379083 h 5190747"/>
                <a:gd name="connsiteX192" fmla="*/ 4673940 w 5079154"/>
                <a:gd name="connsiteY192" fmla="*/ 2323648 h 5190747"/>
                <a:gd name="connsiteX193" fmla="*/ 4669177 w 5079154"/>
                <a:gd name="connsiteY193" fmla="*/ 2295930 h 5190747"/>
                <a:gd name="connsiteX194" fmla="*/ 4663367 w 5079154"/>
                <a:gd name="connsiteY194" fmla="*/ 2268403 h 5190747"/>
                <a:gd name="connsiteX195" fmla="*/ 4652127 w 5079154"/>
                <a:gd name="connsiteY195" fmla="*/ 2213348 h 5190747"/>
                <a:gd name="connsiteX196" fmla="*/ 4646793 w 5079154"/>
                <a:gd name="connsiteY196" fmla="*/ 2185821 h 5190747"/>
                <a:gd name="connsiteX197" fmla="*/ 4640602 w 5079154"/>
                <a:gd name="connsiteY197" fmla="*/ 2158484 h 5190747"/>
                <a:gd name="connsiteX198" fmla="*/ 4526969 w 5079154"/>
                <a:gd name="connsiteY198" fmla="*/ 1725668 h 5190747"/>
                <a:gd name="connsiteX199" fmla="*/ 4348947 w 5079154"/>
                <a:gd name="connsiteY199" fmla="*/ 1315426 h 5190747"/>
                <a:gd name="connsiteX200" fmla="*/ 4322277 w 5079154"/>
                <a:gd name="connsiteY200" fmla="*/ 1266087 h 5190747"/>
                <a:gd name="connsiteX201" fmla="*/ 4293416 w 5079154"/>
                <a:gd name="connsiteY201" fmla="*/ 1218176 h 5190747"/>
                <a:gd name="connsiteX202" fmla="*/ 4264555 w 5079154"/>
                <a:gd name="connsiteY202" fmla="*/ 1170075 h 5190747"/>
                <a:gd name="connsiteX203" fmla="*/ 4233599 w 5079154"/>
                <a:gd name="connsiteY203" fmla="*/ 1123403 h 5190747"/>
                <a:gd name="connsiteX204" fmla="*/ 4202262 w 5079154"/>
                <a:gd name="connsiteY204" fmla="*/ 1076825 h 5190747"/>
                <a:gd name="connsiteX205" fmla="*/ 4169115 w 5079154"/>
                <a:gd name="connsiteY205" fmla="*/ 1031582 h 5190747"/>
                <a:gd name="connsiteX206" fmla="*/ 4152541 w 5079154"/>
                <a:gd name="connsiteY206" fmla="*/ 1008912 h 5190747"/>
                <a:gd name="connsiteX207" fmla="*/ 4144254 w 5079154"/>
                <a:gd name="connsiteY207" fmla="*/ 997577 h 5190747"/>
                <a:gd name="connsiteX208" fmla="*/ 4135396 w 5079154"/>
                <a:gd name="connsiteY208" fmla="*/ 986719 h 5190747"/>
                <a:gd name="connsiteX209" fmla="*/ 4099963 w 5079154"/>
                <a:gd name="connsiteY209" fmla="*/ 943190 h 5190747"/>
                <a:gd name="connsiteX210" fmla="*/ 3779256 w 5079154"/>
                <a:gd name="connsiteY210" fmla="*/ 627721 h 5190747"/>
                <a:gd name="connsiteX211" fmla="*/ 3593519 w 5079154"/>
                <a:gd name="connsiteY211" fmla="*/ 497705 h 5190747"/>
                <a:gd name="connsiteX212" fmla="*/ 3392827 w 5079154"/>
                <a:gd name="connsiteY212" fmla="*/ 389882 h 5190747"/>
                <a:gd name="connsiteX213" fmla="*/ 2957534 w 5079154"/>
                <a:gd name="connsiteY213" fmla="*/ 245102 h 5190747"/>
                <a:gd name="connsiteX214" fmla="*/ 2901051 w 5079154"/>
                <a:gd name="connsiteY214" fmla="*/ 232910 h 5190747"/>
                <a:gd name="connsiteX215" fmla="*/ 2843901 w 5079154"/>
                <a:gd name="connsiteY215" fmla="*/ 223861 h 5190747"/>
                <a:gd name="connsiteX216" fmla="*/ 2729030 w 5079154"/>
                <a:gd name="connsiteY216" fmla="*/ 208240 h 5190747"/>
                <a:gd name="connsiteX217" fmla="*/ 2671213 w 5079154"/>
                <a:gd name="connsiteY217" fmla="*/ 202716 h 5190747"/>
                <a:gd name="connsiteX218" fmla="*/ 2613206 w 5079154"/>
                <a:gd name="connsiteY218" fmla="*/ 198430 h 5190747"/>
                <a:gd name="connsiteX219" fmla="*/ 2496620 w 5079154"/>
                <a:gd name="connsiteY219" fmla="*/ 193572 h 519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5079154" h="5190747">
                  <a:moveTo>
                    <a:pt x="2498620" y="24"/>
                  </a:moveTo>
                  <a:cubicBezTo>
                    <a:pt x="2829900" y="881"/>
                    <a:pt x="3167084" y="51649"/>
                    <a:pt x="3484267" y="172045"/>
                  </a:cubicBezTo>
                  <a:lnTo>
                    <a:pt x="3543417" y="195382"/>
                  </a:lnTo>
                  <a:lnTo>
                    <a:pt x="3573040" y="207002"/>
                  </a:lnTo>
                  <a:cubicBezTo>
                    <a:pt x="3582756" y="211193"/>
                    <a:pt x="3592376" y="215670"/>
                    <a:pt x="3602091" y="220051"/>
                  </a:cubicBezTo>
                  <a:lnTo>
                    <a:pt x="3660099" y="246531"/>
                  </a:lnTo>
                  <a:lnTo>
                    <a:pt x="3689150" y="259771"/>
                  </a:lnTo>
                  <a:cubicBezTo>
                    <a:pt x="3698770" y="264343"/>
                    <a:pt x="3708009" y="269486"/>
                    <a:pt x="3717534" y="274439"/>
                  </a:cubicBezTo>
                  <a:lnTo>
                    <a:pt x="3774303" y="303871"/>
                  </a:lnTo>
                  <a:lnTo>
                    <a:pt x="3802688" y="318635"/>
                  </a:lnTo>
                  <a:cubicBezTo>
                    <a:pt x="3812022" y="323779"/>
                    <a:pt x="3821071" y="329398"/>
                    <a:pt x="3830310" y="334732"/>
                  </a:cubicBezTo>
                  <a:lnTo>
                    <a:pt x="3885555" y="367308"/>
                  </a:lnTo>
                  <a:lnTo>
                    <a:pt x="3913178" y="383691"/>
                  </a:lnTo>
                  <a:lnTo>
                    <a:pt x="3939943" y="401312"/>
                  </a:lnTo>
                  <a:cubicBezTo>
                    <a:pt x="4083580" y="494371"/>
                    <a:pt x="4218168" y="602957"/>
                    <a:pt x="4339612" y="724972"/>
                  </a:cubicBezTo>
                  <a:cubicBezTo>
                    <a:pt x="4460675" y="847368"/>
                    <a:pt x="4570117" y="982051"/>
                    <a:pt x="4664034" y="1126832"/>
                  </a:cubicBezTo>
                  <a:cubicBezTo>
                    <a:pt x="4758331" y="1271421"/>
                    <a:pt x="4837674" y="1425631"/>
                    <a:pt x="4902539" y="1585460"/>
                  </a:cubicBezTo>
                  <a:cubicBezTo>
                    <a:pt x="4966357" y="1745576"/>
                    <a:pt x="5019316" y="1910930"/>
                    <a:pt x="5047891" y="2081046"/>
                  </a:cubicBezTo>
                  <a:cubicBezTo>
                    <a:pt x="5062369" y="2166009"/>
                    <a:pt x="5070847" y="2251829"/>
                    <a:pt x="5075228" y="2337554"/>
                  </a:cubicBezTo>
                  <a:cubicBezTo>
                    <a:pt x="5076942" y="2358986"/>
                    <a:pt x="5077228" y="2380417"/>
                    <a:pt x="5077609" y="2401943"/>
                  </a:cubicBezTo>
                  <a:lnTo>
                    <a:pt x="5078847" y="2466237"/>
                  </a:lnTo>
                  <a:cubicBezTo>
                    <a:pt x="5079609" y="2487668"/>
                    <a:pt x="5078752" y="2509099"/>
                    <a:pt x="5078466" y="2530531"/>
                  </a:cubicBezTo>
                  <a:lnTo>
                    <a:pt x="5076942" y="2594729"/>
                  </a:lnTo>
                  <a:cubicBezTo>
                    <a:pt x="5071037" y="2765894"/>
                    <a:pt x="5038557" y="2934962"/>
                    <a:pt x="4999028" y="3099269"/>
                  </a:cubicBezTo>
                  <a:cubicBezTo>
                    <a:pt x="4988550" y="3140321"/>
                    <a:pt x="4978359" y="3181279"/>
                    <a:pt x="4968738" y="3222141"/>
                  </a:cubicBezTo>
                  <a:lnTo>
                    <a:pt x="4952451" y="3283101"/>
                  </a:lnTo>
                  <a:lnTo>
                    <a:pt x="4936925" y="3344156"/>
                  </a:lnTo>
                  <a:lnTo>
                    <a:pt x="4919875" y="3404831"/>
                  </a:lnTo>
                  <a:cubicBezTo>
                    <a:pt x="4914256" y="3425024"/>
                    <a:pt x="4909207" y="3445407"/>
                    <a:pt x="4903016" y="3465410"/>
                  </a:cubicBezTo>
                  <a:cubicBezTo>
                    <a:pt x="4890252" y="3505415"/>
                    <a:pt x="4878537" y="3545705"/>
                    <a:pt x="4865297" y="3585520"/>
                  </a:cubicBezTo>
                  <a:cubicBezTo>
                    <a:pt x="4811957" y="3744682"/>
                    <a:pt x="4749378" y="3901655"/>
                    <a:pt x="4671177" y="4052340"/>
                  </a:cubicBezTo>
                  <a:cubicBezTo>
                    <a:pt x="4593073" y="4202835"/>
                    <a:pt x="4498870" y="4346948"/>
                    <a:pt x="4386094" y="4476393"/>
                  </a:cubicBezTo>
                  <a:cubicBezTo>
                    <a:pt x="4371997" y="4492490"/>
                    <a:pt x="4358091" y="4508969"/>
                    <a:pt x="4343708" y="4524875"/>
                  </a:cubicBezTo>
                  <a:lnTo>
                    <a:pt x="4298655" y="4570976"/>
                  </a:lnTo>
                  <a:cubicBezTo>
                    <a:pt x="4283605" y="4586312"/>
                    <a:pt x="4268651" y="4601742"/>
                    <a:pt x="4252935" y="4616411"/>
                  </a:cubicBezTo>
                  <a:cubicBezTo>
                    <a:pt x="4237028" y="4630793"/>
                    <a:pt x="4221026" y="4645176"/>
                    <a:pt x="4204738" y="4659273"/>
                  </a:cubicBezTo>
                  <a:lnTo>
                    <a:pt x="4180354" y="4680419"/>
                  </a:lnTo>
                  <a:cubicBezTo>
                    <a:pt x="4172163" y="4687372"/>
                    <a:pt x="4164257" y="4694706"/>
                    <a:pt x="4155494" y="4700898"/>
                  </a:cubicBezTo>
                  <a:lnTo>
                    <a:pt x="4103964" y="4739664"/>
                  </a:lnTo>
                  <a:lnTo>
                    <a:pt x="4078151" y="4759000"/>
                  </a:lnTo>
                  <a:cubicBezTo>
                    <a:pt x="4069578" y="4765477"/>
                    <a:pt x="4060910" y="4771764"/>
                    <a:pt x="4051766" y="4777479"/>
                  </a:cubicBezTo>
                  <a:lnTo>
                    <a:pt x="3997950" y="4812816"/>
                  </a:lnTo>
                  <a:lnTo>
                    <a:pt x="3970994" y="4830342"/>
                  </a:lnTo>
                  <a:lnTo>
                    <a:pt x="3957469" y="4839010"/>
                  </a:lnTo>
                  <a:lnTo>
                    <a:pt x="3943563" y="4847011"/>
                  </a:lnTo>
                  <a:lnTo>
                    <a:pt x="3887746" y="4878824"/>
                  </a:lnTo>
                  <a:lnTo>
                    <a:pt x="3859742" y="4894541"/>
                  </a:lnTo>
                  <a:lnTo>
                    <a:pt x="3845741" y="4902351"/>
                  </a:lnTo>
                  <a:lnTo>
                    <a:pt x="3831358" y="4909400"/>
                  </a:lnTo>
                  <a:lnTo>
                    <a:pt x="3773827" y="4937498"/>
                  </a:lnTo>
                  <a:lnTo>
                    <a:pt x="3745157" y="4951500"/>
                  </a:lnTo>
                  <a:cubicBezTo>
                    <a:pt x="3735632" y="4956263"/>
                    <a:pt x="3726012" y="4960835"/>
                    <a:pt x="3716106" y="4964835"/>
                  </a:cubicBezTo>
                  <a:lnTo>
                    <a:pt x="3657146" y="4989314"/>
                  </a:lnTo>
                  <a:cubicBezTo>
                    <a:pt x="3637429" y="4997220"/>
                    <a:pt x="3618093" y="5005983"/>
                    <a:pt x="3598091" y="5013032"/>
                  </a:cubicBezTo>
                  <a:lnTo>
                    <a:pt x="3538083" y="5033986"/>
                  </a:lnTo>
                  <a:cubicBezTo>
                    <a:pt x="3518081" y="5040845"/>
                    <a:pt x="3498174" y="5047989"/>
                    <a:pt x="3478171" y="5054656"/>
                  </a:cubicBezTo>
                  <a:lnTo>
                    <a:pt x="3417306" y="5072086"/>
                  </a:lnTo>
                  <a:lnTo>
                    <a:pt x="3356632" y="5089422"/>
                  </a:lnTo>
                  <a:cubicBezTo>
                    <a:pt x="3336344" y="5094756"/>
                    <a:pt x="3315770" y="5099138"/>
                    <a:pt x="3295386" y="5103996"/>
                  </a:cubicBezTo>
                  <a:cubicBezTo>
                    <a:pt x="3254524" y="5113330"/>
                    <a:pt x="3213948" y="5123712"/>
                    <a:pt x="3172514" y="5129999"/>
                  </a:cubicBezTo>
                  <a:lnTo>
                    <a:pt x="3110887" y="5141143"/>
                  </a:lnTo>
                  <a:lnTo>
                    <a:pt x="3080121" y="5146667"/>
                  </a:lnTo>
                  <a:cubicBezTo>
                    <a:pt x="3069834" y="5148286"/>
                    <a:pt x="3059547" y="5149525"/>
                    <a:pt x="3049165" y="5150954"/>
                  </a:cubicBezTo>
                  <a:cubicBezTo>
                    <a:pt x="2884859" y="5176481"/>
                    <a:pt x="2718838" y="5186958"/>
                    <a:pt x="2555008" y="5189435"/>
                  </a:cubicBezTo>
                  <a:cubicBezTo>
                    <a:pt x="2514050" y="5190197"/>
                    <a:pt x="2473093" y="5191244"/>
                    <a:pt x="2431945" y="5190483"/>
                  </a:cubicBezTo>
                  <a:lnTo>
                    <a:pt x="2370318" y="5190387"/>
                  </a:lnTo>
                  <a:cubicBezTo>
                    <a:pt x="2349744" y="5190292"/>
                    <a:pt x="2329266" y="5190577"/>
                    <a:pt x="2308501" y="5189244"/>
                  </a:cubicBezTo>
                  <a:lnTo>
                    <a:pt x="2184200" y="5183434"/>
                  </a:lnTo>
                  <a:lnTo>
                    <a:pt x="2059994" y="5172099"/>
                  </a:lnTo>
                  <a:cubicBezTo>
                    <a:pt x="1894544" y="5153335"/>
                    <a:pt x="1729095" y="5121236"/>
                    <a:pt x="1568027" y="5069134"/>
                  </a:cubicBezTo>
                  <a:lnTo>
                    <a:pt x="1537738" y="5059704"/>
                  </a:lnTo>
                  <a:cubicBezTo>
                    <a:pt x="1527546" y="5056751"/>
                    <a:pt x="1517831" y="5052465"/>
                    <a:pt x="1507829" y="5048941"/>
                  </a:cubicBezTo>
                  <a:lnTo>
                    <a:pt x="1448298" y="5026557"/>
                  </a:lnTo>
                  <a:lnTo>
                    <a:pt x="1418485" y="5015318"/>
                  </a:lnTo>
                  <a:cubicBezTo>
                    <a:pt x="1408484" y="5011698"/>
                    <a:pt x="1398959" y="5006840"/>
                    <a:pt x="1389243" y="5002649"/>
                  </a:cubicBezTo>
                  <a:lnTo>
                    <a:pt x="1331045" y="4976360"/>
                  </a:lnTo>
                  <a:cubicBezTo>
                    <a:pt x="1253702" y="4940737"/>
                    <a:pt x="1178645" y="4899494"/>
                    <a:pt x="1106446" y="4853583"/>
                  </a:cubicBezTo>
                  <a:cubicBezTo>
                    <a:pt x="962047" y="4761667"/>
                    <a:pt x="829268" y="4650796"/>
                    <a:pt x="710777" y="4526495"/>
                  </a:cubicBezTo>
                  <a:cubicBezTo>
                    <a:pt x="592667" y="4401813"/>
                    <a:pt x="488940" y="4263795"/>
                    <a:pt x="400834" y="4116824"/>
                  </a:cubicBezTo>
                  <a:cubicBezTo>
                    <a:pt x="312728" y="3969758"/>
                    <a:pt x="239671" y="3814215"/>
                    <a:pt x="181092" y="3653719"/>
                  </a:cubicBezTo>
                  <a:cubicBezTo>
                    <a:pt x="122418" y="3493223"/>
                    <a:pt x="78127" y="3327773"/>
                    <a:pt x="47361" y="3159943"/>
                  </a:cubicBezTo>
                  <a:cubicBezTo>
                    <a:pt x="43646" y="3138988"/>
                    <a:pt x="39265" y="3118033"/>
                    <a:pt x="36026" y="3096887"/>
                  </a:cubicBezTo>
                  <a:lnTo>
                    <a:pt x="26882" y="3033546"/>
                  </a:lnTo>
                  <a:cubicBezTo>
                    <a:pt x="24120" y="3012400"/>
                    <a:pt x="20596" y="2991350"/>
                    <a:pt x="18596" y="2970110"/>
                  </a:cubicBezTo>
                  <a:lnTo>
                    <a:pt x="12214" y="2906482"/>
                  </a:lnTo>
                  <a:cubicBezTo>
                    <a:pt x="7261" y="2864096"/>
                    <a:pt x="5737" y="2821424"/>
                    <a:pt x="3451" y="2778848"/>
                  </a:cubicBezTo>
                  <a:cubicBezTo>
                    <a:pt x="689" y="2736271"/>
                    <a:pt x="308" y="2693599"/>
                    <a:pt x="22" y="2650927"/>
                  </a:cubicBezTo>
                  <a:cubicBezTo>
                    <a:pt x="-645" y="2480334"/>
                    <a:pt x="13928" y="2309837"/>
                    <a:pt x="42313" y="2141625"/>
                  </a:cubicBezTo>
                  <a:cubicBezTo>
                    <a:pt x="70507" y="1973414"/>
                    <a:pt x="111369" y="1807202"/>
                    <a:pt x="165662" y="1644896"/>
                  </a:cubicBezTo>
                  <a:cubicBezTo>
                    <a:pt x="219954" y="1482685"/>
                    <a:pt x="287963" y="1324666"/>
                    <a:pt x="370259" y="1173504"/>
                  </a:cubicBezTo>
                  <a:cubicBezTo>
                    <a:pt x="452459" y="1022438"/>
                    <a:pt x="549519" y="878515"/>
                    <a:pt x="661247" y="746022"/>
                  </a:cubicBezTo>
                  <a:lnTo>
                    <a:pt x="704015" y="696968"/>
                  </a:lnTo>
                  <a:cubicBezTo>
                    <a:pt x="718302" y="680680"/>
                    <a:pt x="732113" y="664012"/>
                    <a:pt x="747353" y="648486"/>
                  </a:cubicBezTo>
                  <a:lnTo>
                    <a:pt x="792121" y="601147"/>
                  </a:lnTo>
                  <a:lnTo>
                    <a:pt x="814505" y="577429"/>
                  </a:lnTo>
                  <a:cubicBezTo>
                    <a:pt x="822125" y="569619"/>
                    <a:pt x="830221" y="562380"/>
                    <a:pt x="838031" y="554855"/>
                  </a:cubicBezTo>
                  <a:cubicBezTo>
                    <a:pt x="853843" y="539901"/>
                    <a:pt x="869845" y="525137"/>
                    <a:pt x="885942" y="510469"/>
                  </a:cubicBezTo>
                  <a:cubicBezTo>
                    <a:pt x="894038" y="503230"/>
                    <a:pt x="902039" y="495800"/>
                    <a:pt x="910326" y="488752"/>
                  </a:cubicBezTo>
                  <a:lnTo>
                    <a:pt x="935948" y="468368"/>
                  </a:lnTo>
                  <a:cubicBezTo>
                    <a:pt x="970334" y="441508"/>
                    <a:pt x="1004147" y="414171"/>
                    <a:pt x="1040533" y="390073"/>
                  </a:cubicBezTo>
                  <a:cubicBezTo>
                    <a:pt x="1183313" y="290155"/>
                    <a:pt x="1339713" y="210907"/>
                    <a:pt x="1501638" y="152614"/>
                  </a:cubicBezTo>
                  <a:cubicBezTo>
                    <a:pt x="1663658" y="93940"/>
                    <a:pt x="1830822" y="56602"/>
                    <a:pt x="1997700" y="32599"/>
                  </a:cubicBezTo>
                  <a:cubicBezTo>
                    <a:pt x="2164864" y="9073"/>
                    <a:pt x="2332599" y="-548"/>
                    <a:pt x="2498620" y="24"/>
                  </a:cubicBezTo>
                  <a:close/>
                  <a:moveTo>
                    <a:pt x="2496620" y="193572"/>
                  </a:moveTo>
                  <a:cubicBezTo>
                    <a:pt x="2340886" y="190714"/>
                    <a:pt x="2186486" y="205859"/>
                    <a:pt x="2037229" y="241483"/>
                  </a:cubicBezTo>
                  <a:cubicBezTo>
                    <a:pt x="1887972" y="276820"/>
                    <a:pt x="1745383" y="333494"/>
                    <a:pt x="1613081" y="404646"/>
                  </a:cubicBezTo>
                  <a:cubicBezTo>
                    <a:pt x="1480683" y="475893"/>
                    <a:pt x="1358477" y="561904"/>
                    <a:pt x="1245892" y="657725"/>
                  </a:cubicBezTo>
                  <a:cubicBezTo>
                    <a:pt x="1216841" y="680490"/>
                    <a:pt x="1190837" y="707160"/>
                    <a:pt x="1163310" y="731639"/>
                  </a:cubicBezTo>
                  <a:lnTo>
                    <a:pt x="1142831" y="750118"/>
                  </a:lnTo>
                  <a:cubicBezTo>
                    <a:pt x="1136069" y="756404"/>
                    <a:pt x="1129687" y="763072"/>
                    <a:pt x="1123019" y="769453"/>
                  </a:cubicBezTo>
                  <a:cubicBezTo>
                    <a:pt x="1109780" y="782312"/>
                    <a:pt x="1096540" y="795171"/>
                    <a:pt x="1083014" y="807744"/>
                  </a:cubicBezTo>
                  <a:cubicBezTo>
                    <a:pt x="1076347" y="814126"/>
                    <a:pt x="1069394" y="820222"/>
                    <a:pt x="1062917" y="826794"/>
                  </a:cubicBezTo>
                  <a:lnTo>
                    <a:pt x="1043676" y="846701"/>
                  </a:lnTo>
                  <a:lnTo>
                    <a:pt x="1005100" y="886516"/>
                  </a:lnTo>
                  <a:cubicBezTo>
                    <a:pt x="991860" y="899470"/>
                    <a:pt x="980240" y="913948"/>
                    <a:pt x="968143" y="927949"/>
                  </a:cubicBezTo>
                  <a:lnTo>
                    <a:pt x="932138" y="970336"/>
                  </a:lnTo>
                  <a:cubicBezTo>
                    <a:pt x="744020" y="1200269"/>
                    <a:pt x="605526" y="1472113"/>
                    <a:pt x="514467" y="1759006"/>
                  </a:cubicBezTo>
                  <a:cubicBezTo>
                    <a:pt x="468842" y="1902547"/>
                    <a:pt x="435219" y="2050376"/>
                    <a:pt x="413693" y="2199918"/>
                  </a:cubicBezTo>
                  <a:cubicBezTo>
                    <a:pt x="392261" y="2349556"/>
                    <a:pt x="381689" y="2500622"/>
                    <a:pt x="380546" y="2651689"/>
                  </a:cubicBezTo>
                  <a:lnTo>
                    <a:pt x="380260" y="2708363"/>
                  </a:lnTo>
                  <a:cubicBezTo>
                    <a:pt x="379688" y="2727317"/>
                    <a:pt x="381117" y="2746082"/>
                    <a:pt x="381403" y="2765036"/>
                  </a:cubicBezTo>
                  <a:lnTo>
                    <a:pt x="383117" y="2821710"/>
                  </a:lnTo>
                  <a:cubicBezTo>
                    <a:pt x="383213" y="2831140"/>
                    <a:pt x="383879" y="2840570"/>
                    <a:pt x="384546" y="2849999"/>
                  </a:cubicBezTo>
                  <a:lnTo>
                    <a:pt x="386261" y="2878289"/>
                  </a:lnTo>
                  <a:lnTo>
                    <a:pt x="389499" y="2934867"/>
                  </a:lnTo>
                  <a:cubicBezTo>
                    <a:pt x="390452" y="2953727"/>
                    <a:pt x="392928" y="2972491"/>
                    <a:pt x="394547" y="2991255"/>
                  </a:cubicBezTo>
                  <a:lnTo>
                    <a:pt x="399691" y="3047738"/>
                  </a:lnTo>
                  <a:cubicBezTo>
                    <a:pt x="401501" y="3066598"/>
                    <a:pt x="404358" y="3085172"/>
                    <a:pt x="406644" y="3103936"/>
                  </a:cubicBezTo>
                  <a:cubicBezTo>
                    <a:pt x="425599" y="3253859"/>
                    <a:pt x="456650" y="3402354"/>
                    <a:pt x="500370" y="3546753"/>
                  </a:cubicBezTo>
                  <a:cubicBezTo>
                    <a:pt x="544090" y="3691152"/>
                    <a:pt x="600668" y="3831550"/>
                    <a:pt x="670677" y="3964710"/>
                  </a:cubicBezTo>
                  <a:cubicBezTo>
                    <a:pt x="740591" y="4097870"/>
                    <a:pt x="823458" y="4224171"/>
                    <a:pt x="920042" y="4339233"/>
                  </a:cubicBezTo>
                  <a:cubicBezTo>
                    <a:pt x="1016720" y="4454105"/>
                    <a:pt x="1127115" y="4557356"/>
                    <a:pt x="1248464" y="4646700"/>
                  </a:cubicBezTo>
                  <a:lnTo>
                    <a:pt x="1294374" y="4679657"/>
                  </a:lnTo>
                  <a:lnTo>
                    <a:pt x="1317329" y="4696230"/>
                  </a:lnTo>
                  <a:lnTo>
                    <a:pt x="1341237" y="4711375"/>
                  </a:lnTo>
                  <a:lnTo>
                    <a:pt x="1388957" y="4742046"/>
                  </a:lnTo>
                  <a:cubicBezTo>
                    <a:pt x="1396958" y="4747094"/>
                    <a:pt x="1404769" y="4752523"/>
                    <a:pt x="1412960" y="4757190"/>
                  </a:cubicBezTo>
                  <a:lnTo>
                    <a:pt x="1437725" y="4771097"/>
                  </a:lnTo>
                  <a:lnTo>
                    <a:pt x="1487351" y="4798910"/>
                  </a:lnTo>
                  <a:cubicBezTo>
                    <a:pt x="1495733" y="4803387"/>
                    <a:pt x="1503734" y="4808625"/>
                    <a:pt x="1512402" y="4812626"/>
                  </a:cubicBezTo>
                  <a:lnTo>
                    <a:pt x="1538024" y="4825199"/>
                  </a:lnTo>
                  <a:lnTo>
                    <a:pt x="1589364" y="4850345"/>
                  </a:lnTo>
                  <a:cubicBezTo>
                    <a:pt x="1598031" y="4854345"/>
                    <a:pt x="1606318" y="4859108"/>
                    <a:pt x="1615176" y="4862632"/>
                  </a:cubicBezTo>
                  <a:lnTo>
                    <a:pt x="1641560" y="4873681"/>
                  </a:lnTo>
                  <a:cubicBezTo>
                    <a:pt x="1781864" y="4934355"/>
                    <a:pt x="1930549" y="4979218"/>
                    <a:pt x="2083616" y="5005602"/>
                  </a:cubicBezTo>
                  <a:lnTo>
                    <a:pt x="2199059" y="5021985"/>
                  </a:lnTo>
                  <a:cubicBezTo>
                    <a:pt x="2237825" y="5025604"/>
                    <a:pt x="2276688" y="5028176"/>
                    <a:pt x="2315645" y="5031224"/>
                  </a:cubicBezTo>
                  <a:cubicBezTo>
                    <a:pt x="2334981" y="5033225"/>
                    <a:pt x="2354697" y="5033034"/>
                    <a:pt x="2374414" y="5033415"/>
                  </a:cubicBezTo>
                  <a:lnTo>
                    <a:pt x="2433374" y="5034273"/>
                  </a:lnTo>
                  <a:cubicBezTo>
                    <a:pt x="2472617" y="5035129"/>
                    <a:pt x="2512146" y="5033892"/>
                    <a:pt x="2551579" y="5033130"/>
                  </a:cubicBezTo>
                  <a:cubicBezTo>
                    <a:pt x="2591013" y="5031891"/>
                    <a:pt x="2630637" y="5031701"/>
                    <a:pt x="2669499" y="5027700"/>
                  </a:cubicBezTo>
                  <a:lnTo>
                    <a:pt x="2727982" y="5022747"/>
                  </a:lnTo>
                  <a:lnTo>
                    <a:pt x="2757224" y="5020270"/>
                  </a:lnTo>
                  <a:lnTo>
                    <a:pt x="2771797" y="5018937"/>
                  </a:lnTo>
                  <a:lnTo>
                    <a:pt x="2786275" y="5016842"/>
                  </a:lnTo>
                  <a:lnTo>
                    <a:pt x="2902099" y="4999792"/>
                  </a:lnTo>
                  <a:cubicBezTo>
                    <a:pt x="2940485" y="4992839"/>
                    <a:pt x="2978394" y="4984076"/>
                    <a:pt x="3016494" y="4976170"/>
                  </a:cubicBezTo>
                  <a:cubicBezTo>
                    <a:pt x="3167942" y="4940737"/>
                    <a:pt x="3314246" y="4888540"/>
                    <a:pt x="3452263" y="4822627"/>
                  </a:cubicBezTo>
                  <a:lnTo>
                    <a:pt x="3503889" y="4797767"/>
                  </a:lnTo>
                  <a:cubicBezTo>
                    <a:pt x="3521033" y="4789385"/>
                    <a:pt x="3537416" y="4779479"/>
                    <a:pt x="3554085" y="4770430"/>
                  </a:cubicBezTo>
                  <a:lnTo>
                    <a:pt x="3603996" y="4742903"/>
                  </a:lnTo>
                  <a:cubicBezTo>
                    <a:pt x="3612474" y="4738616"/>
                    <a:pt x="3620475" y="4733568"/>
                    <a:pt x="3628475" y="4728425"/>
                  </a:cubicBezTo>
                  <a:lnTo>
                    <a:pt x="3652669" y="4713375"/>
                  </a:lnTo>
                  <a:lnTo>
                    <a:pt x="3700866" y="4683467"/>
                  </a:lnTo>
                  <a:lnTo>
                    <a:pt x="3712867" y="4675942"/>
                  </a:lnTo>
                  <a:lnTo>
                    <a:pt x="3724488" y="4667750"/>
                  </a:lnTo>
                  <a:lnTo>
                    <a:pt x="3747633" y="4651463"/>
                  </a:lnTo>
                  <a:lnTo>
                    <a:pt x="3794115" y="4619268"/>
                  </a:lnTo>
                  <a:lnTo>
                    <a:pt x="3805736" y="4611267"/>
                  </a:lnTo>
                  <a:lnTo>
                    <a:pt x="3816880" y="4602599"/>
                  </a:lnTo>
                  <a:lnTo>
                    <a:pt x="3839168" y="4585264"/>
                  </a:lnTo>
                  <a:lnTo>
                    <a:pt x="3883841" y="4550879"/>
                  </a:lnTo>
                  <a:cubicBezTo>
                    <a:pt x="3891366" y="4545354"/>
                    <a:pt x="3898509" y="4539163"/>
                    <a:pt x="3905558" y="4532972"/>
                  </a:cubicBezTo>
                  <a:lnTo>
                    <a:pt x="3926989" y="4514684"/>
                  </a:lnTo>
                  <a:lnTo>
                    <a:pt x="3969851" y="4478393"/>
                  </a:lnTo>
                  <a:cubicBezTo>
                    <a:pt x="3984234" y="4466392"/>
                    <a:pt x="3997379" y="4452962"/>
                    <a:pt x="4011381" y="4440579"/>
                  </a:cubicBezTo>
                  <a:cubicBezTo>
                    <a:pt x="4025192" y="4427911"/>
                    <a:pt x="4039193" y="4415529"/>
                    <a:pt x="4053291" y="4403146"/>
                  </a:cubicBezTo>
                  <a:cubicBezTo>
                    <a:pt x="4067102" y="4390573"/>
                    <a:pt x="4079960" y="4376857"/>
                    <a:pt x="4093581" y="4363998"/>
                  </a:cubicBezTo>
                  <a:lnTo>
                    <a:pt x="4134063" y="4324946"/>
                  </a:lnTo>
                  <a:lnTo>
                    <a:pt x="4172639" y="4283988"/>
                  </a:lnTo>
                  <a:cubicBezTo>
                    <a:pt x="4275223" y="4174546"/>
                    <a:pt x="4369425" y="4055579"/>
                    <a:pt x="4450483" y="3926610"/>
                  </a:cubicBezTo>
                  <a:cubicBezTo>
                    <a:pt x="4531541" y="3797832"/>
                    <a:pt x="4599359" y="3658957"/>
                    <a:pt x="4647746" y="3513035"/>
                  </a:cubicBezTo>
                  <a:cubicBezTo>
                    <a:pt x="4654604" y="3495032"/>
                    <a:pt x="4659176" y="3476268"/>
                    <a:pt x="4664796" y="3457980"/>
                  </a:cubicBezTo>
                  <a:lnTo>
                    <a:pt x="4681083" y="3402640"/>
                  </a:lnTo>
                  <a:cubicBezTo>
                    <a:pt x="4690704" y="3365397"/>
                    <a:pt x="4699181" y="3327869"/>
                    <a:pt x="4707753" y="3290340"/>
                  </a:cubicBezTo>
                  <a:cubicBezTo>
                    <a:pt x="4714802" y="3252431"/>
                    <a:pt x="4720517" y="3214331"/>
                    <a:pt x="4726041" y="3176326"/>
                  </a:cubicBezTo>
                  <a:cubicBezTo>
                    <a:pt x="4729566" y="3137845"/>
                    <a:pt x="4733090" y="3099554"/>
                    <a:pt x="4735090" y="3061169"/>
                  </a:cubicBezTo>
                  <a:cubicBezTo>
                    <a:pt x="4741281" y="2906959"/>
                    <a:pt x="4727280" y="2753702"/>
                    <a:pt x="4713659" y="2603302"/>
                  </a:cubicBezTo>
                  <a:lnTo>
                    <a:pt x="4707658" y="2546914"/>
                  </a:lnTo>
                  <a:cubicBezTo>
                    <a:pt x="4705658" y="2528149"/>
                    <a:pt x="4704134" y="2509385"/>
                    <a:pt x="4700991" y="2490716"/>
                  </a:cubicBezTo>
                  <a:lnTo>
                    <a:pt x="4692894" y="2434805"/>
                  </a:lnTo>
                  <a:cubicBezTo>
                    <a:pt x="4690227" y="2416136"/>
                    <a:pt x="4687656" y="2397562"/>
                    <a:pt x="4684036" y="2379083"/>
                  </a:cubicBezTo>
                  <a:lnTo>
                    <a:pt x="4673940" y="2323648"/>
                  </a:lnTo>
                  <a:lnTo>
                    <a:pt x="4669177" y="2295930"/>
                  </a:lnTo>
                  <a:cubicBezTo>
                    <a:pt x="4667463" y="2286691"/>
                    <a:pt x="4665272" y="2277547"/>
                    <a:pt x="4663367" y="2268403"/>
                  </a:cubicBezTo>
                  <a:cubicBezTo>
                    <a:pt x="4659366" y="2250115"/>
                    <a:pt x="4655747" y="2231732"/>
                    <a:pt x="4652127" y="2213348"/>
                  </a:cubicBezTo>
                  <a:lnTo>
                    <a:pt x="4646793" y="2185821"/>
                  </a:lnTo>
                  <a:lnTo>
                    <a:pt x="4640602" y="2158484"/>
                  </a:lnTo>
                  <a:cubicBezTo>
                    <a:pt x="4608979" y="2012561"/>
                    <a:pt x="4575737" y="1866829"/>
                    <a:pt x="4526969" y="1725668"/>
                  </a:cubicBezTo>
                  <a:cubicBezTo>
                    <a:pt x="4479344" y="1584222"/>
                    <a:pt x="4419813" y="1446776"/>
                    <a:pt x="4348947" y="1315426"/>
                  </a:cubicBezTo>
                  <a:lnTo>
                    <a:pt x="4322277" y="1266087"/>
                  </a:lnTo>
                  <a:lnTo>
                    <a:pt x="4293416" y="1218176"/>
                  </a:lnTo>
                  <a:cubicBezTo>
                    <a:pt x="4283796" y="1202174"/>
                    <a:pt x="4274557" y="1185887"/>
                    <a:pt x="4264555" y="1170075"/>
                  </a:cubicBezTo>
                  <a:lnTo>
                    <a:pt x="4233599" y="1123403"/>
                  </a:lnTo>
                  <a:cubicBezTo>
                    <a:pt x="4223121" y="1107972"/>
                    <a:pt x="4213406" y="1091875"/>
                    <a:pt x="4202262" y="1076825"/>
                  </a:cubicBezTo>
                  <a:lnTo>
                    <a:pt x="4169115" y="1031582"/>
                  </a:lnTo>
                  <a:lnTo>
                    <a:pt x="4152541" y="1008912"/>
                  </a:lnTo>
                  <a:lnTo>
                    <a:pt x="4144254" y="997577"/>
                  </a:lnTo>
                  <a:lnTo>
                    <a:pt x="4135396" y="986719"/>
                  </a:lnTo>
                  <a:lnTo>
                    <a:pt x="4099963" y="943190"/>
                  </a:lnTo>
                  <a:cubicBezTo>
                    <a:pt x="4004999" y="827461"/>
                    <a:pt x="3897938" y="720781"/>
                    <a:pt x="3779256" y="627721"/>
                  </a:cubicBezTo>
                  <a:cubicBezTo>
                    <a:pt x="3719916" y="581144"/>
                    <a:pt x="3657908" y="537710"/>
                    <a:pt x="3593519" y="497705"/>
                  </a:cubicBezTo>
                  <a:cubicBezTo>
                    <a:pt x="3528844" y="458367"/>
                    <a:pt x="3462074" y="421791"/>
                    <a:pt x="3392827" y="389882"/>
                  </a:cubicBezTo>
                  <a:cubicBezTo>
                    <a:pt x="3254715" y="325398"/>
                    <a:pt x="3108125" y="277487"/>
                    <a:pt x="2957534" y="245102"/>
                  </a:cubicBezTo>
                  <a:lnTo>
                    <a:pt x="2901051" y="232910"/>
                  </a:lnTo>
                  <a:cubicBezTo>
                    <a:pt x="2882097" y="229576"/>
                    <a:pt x="2862951" y="226909"/>
                    <a:pt x="2843901" y="223861"/>
                  </a:cubicBezTo>
                  <a:cubicBezTo>
                    <a:pt x="2805706" y="218146"/>
                    <a:pt x="2767701" y="211193"/>
                    <a:pt x="2729030" y="208240"/>
                  </a:cubicBezTo>
                  <a:lnTo>
                    <a:pt x="2671213" y="202716"/>
                  </a:lnTo>
                  <a:cubicBezTo>
                    <a:pt x="2651973" y="200906"/>
                    <a:pt x="2632732" y="198811"/>
                    <a:pt x="2613206" y="198430"/>
                  </a:cubicBezTo>
                  <a:lnTo>
                    <a:pt x="2496620" y="193572"/>
                  </a:lnTo>
                  <a:close/>
                </a:path>
              </a:pathLst>
            </a:custGeom>
            <a:grpFill/>
            <a:ln w="9525" cap="flat">
              <a:noFill/>
              <a:prstDash val="solid"/>
              <a:miter/>
            </a:ln>
          </p:spPr>
          <p:txBody>
            <a:bodyPr rtlCol="0" anchor="ctr"/>
            <a:lstStyle/>
            <a:p>
              <a:endParaRPr lang="en-US" dirty="0"/>
            </a:p>
          </p:txBody>
        </p:sp>
        <p:sp useBgFill="1">
          <p:nvSpPr>
            <p:cNvPr id="63" name="Freeform: Shape 62">
              <a:extLst>
                <a:ext uri="{FF2B5EF4-FFF2-40B4-BE49-F238E27FC236}">
                  <a16:creationId xmlns:a16="http://schemas.microsoft.com/office/drawing/2014/main" id="{F00387E4-31F7-4BBB-A9C7-508D62215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14665" y="738154"/>
              <a:ext cx="5366579" cy="5378461"/>
            </a:xfrm>
            <a:custGeom>
              <a:avLst/>
              <a:gdLst>
                <a:gd name="connsiteX0" fmla="*/ 2659998 w 5366579"/>
                <a:gd name="connsiteY0" fmla="*/ 1557 h 5378461"/>
                <a:gd name="connsiteX1" fmla="*/ 3683078 w 5366579"/>
                <a:gd name="connsiteY1" fmla="*/ 158815 h 5378461"/>
                <a:gd name="connsiteX2" fmla="*/ 3744609 w 5366579"/>
                <a:gd name="connsiteY2" fmla="*/ 181294 h 5378461"/>
                <a:gd name="connsiteX3" fmla="*/ 3775470 w 5366579"/>
                <a:gd name="connsiteY3" fmla="*/ 192438 h 5378461"/>
                <a:gd name="connsiteX4" fmla="*/ 3806141 w 5366579"/>
                <a:gd name="connsiteY4" fmla="*/ 204154 h 5378461"/>
                <a:gd name="connsiteX5" fmla="*/ 3927109 w 5366579"/>
                <a:gd name="connsiteY5" fmla="*/ 255874 h 5378461"/>
                <a:gd name="connsiteX6" fmla="*/ 4045695 w 5366579"/>
                <a:gd name="connsiteY6" fmla="*/ 313786 h 5378461"/>
                <a:gd name="connsiteX7" fmla="*/ 4161233 w 5366579"/>
                <a:gd name="connsiteY7" fmla="*/ 378461 h 5378461"/>
                <a:gd name="connsiteX8" fmla="*/ 4585095 w 5366579"/>
                <a:gd name="connsiteY8" fmla="*/ 700597 h 5378461"/>
                <a:gd name="connsiteX9" fmla="*/ 5176217 w 5366579"/>
                <a:gd name="connsiteY9" fmla="*/ 1590232 h 5378461"/>
                <a:gd name="connsiteX10" fmla="*/ 5366432 w 5366579"/>
                <a:gd name="connsiteY10" fmla="*/ 2641982 h 5378461"/>
                <a:gd name="connsiteX11" fmla="*/ 4594239 w 5366579"/>
                <a:gd name="connsiteY11" fmla="*/ 4567938 h 5378461"/>
                <a:gd name="connsiteX12" fmla="*/ 4193332 w 5366579"/>
                <a:gd name="connsiteY12" fmla="*/ 4906456 h 5378461"/>
                <a:gd name="connsiteX13" fmla="*/ 4166376 w 5366579"/>
                <a:gd name="connsiteY13" fmla="*/ 4925220 h 5378461"/>
                <a:gd name="connsiteX14" fmla="*/ 4138563 w 5366579"/>
                <a:gd name="connsiteY14" fmla="*/ 4942651 h 5378461"/>
                <a:gd name="connsiteX15" fmla="*/ 4082652 w 5366579"/>
                <a:gd name="connsiteY15" fmla="*/ 4977132 h 5378461"/>
                <a:gd name="connsiteX16" fmla="*/ 4054743 w 5366579"/>
                <a:gd name="connsiteY16" fmla="*/ 4994467 h 5378461"/>
                <a:gd name="connsiteX17" fmla="*/ 4026073 w 5366579"/>
                <a:gd name="connsiteY17" fmla="*/ 5010469 h 5378461"/>
                <a:gd name="connsiteX18" fmla="*/ 3968447 w 5366579"/>
                <a:gd name="connsiteY18" fmla="*/ 5042092 h 5378461"/>
                <a:gd name="connsiteX19" fmla="*/ 3939586 w 5366579"/>
                <a:gd name="connsiteY19" fmla="*/ 5057904 h 5378461"/>
                <a:gd name="connsiteX20" fmla="*/ 3910059 w 5366579"/>
                <a:gd name="connsiteY20" fmla="*/ 5072286 h 5378461"/>
                <a:gd name="connsiteX21" fmla="*/ 3850813 w 5366579"/>
                <a:gd name="connsiteY21" fmla="*/ 5100671 h 5378461"/>
                <a:gd name="connsiteX22" fmla="*/ 3730417 w 5366579"/>
                <a:gd name="connsiteY22" fmla="*/ 5153439 h 5378461"/>
                <a:gd name="connsiteX23" fmla="*/ 3227116 w 5366579"/>
                <a:gd name="connsiteY23" fmla="*/ 5305172 h 5378461"/>
                <a:gd name="connsiteX24" fmla="*/ 3162346 w 5366579"/>
                <a:gd name="connsiteY24" fmla="*/ 5317841 h 5378461"/>
                <a:gd name="connsiteX25" fmla="*/ 3097386 w 5366579"/>
                <a:gd name="connsiteY25" fmla="*/ 5329175 h 5378461"/>
                <a:gd name="connsiteX26" fmla="*/ 2966893 w 5366579"/>
                <a:gd name="connsiteY26" fmla="*/ 5348225 h 5378461"/>
                <a:gd name="connsiteX27" fmla="*/ 2835543 w 5366579"/>
                <a:gd name="connsiteY27" fmla="*/ 5360798 h 5378461"/>
                <a:gd name="connsiteX28" fmla="*/ 2802682 w 5366579"/>
                <a:gd name="connsiteY28" fmla="*/ 5363751 h 5378461"/>
                <a:gd name="connsiteX29" fmla="*/ 2770107 w 5366579"/>
                <a:gd name="connsiteY29" fmla="*/ 5365276 h 5378461"/>
                <a:gd name="connsiteX30" fmla="*/ 2704956 w 5366579"/>
                <a:gd name="connsiteY30" fmla="*/ 5368323 h 5378461"/>
                <a:gd name="connsiteX31" fmla="*/ 2574273 w 5366579"/>
                <a:gd name="connsiteY31" fmla="*/ 5374419 h 5378461"/>
                <a:gd name="connsiteX32" fmla="*/ 2442637 w 5366579"/>
                <a:gd name="connsiteY32" fmla="*/ 5378134 h 5378461"/>
                <a:gd name="connsiteX33" fmla="*/ 2376057 w 5366579"/>
                <a:gd name="connsiteY33" fmla="*/ 5377563 h 5378461"/>
                <a:gd name="connsiteX34" fmla="*/ 2309382 w 5366579"/>
                <a:gd name="connsiteY34" fmla="*/ 5375943 h 5378461"/>
                <a:gd name="connsiteX35" fmla="*/ 2175937 w 5366579"/>
                <a:gd name="connsiteY35" fmla="*/ 5367180 h 5378461"/>
                <a:gd name="connsiteX36" fmla="*/ 2042778 w 5366579"/>
                <a:gd name="connsiteY36" fmla="*/ 5350988 h 5378461"/>
                <a:gd name="connsiteX37" fmla="*/ 2009631 w 5366579"/>
                <a:gd name="connsiteY37" fmla="*/ 5345749 h 5378461"/>
                <a:gd name="connsiteX38" fmla="*/ 1976484 w 5366579"/>
                <a:gd name="connsiteY38" fmla="*/ 5339843 h 5378461"/>
                <a:gd name="connsiteX39" fmla="*/ 1910190 w 5366579"/>
                <a:gd name="connsiteY39" fmla="*/ 5327842 h 5378461"/>
                <a:gd name="connsiteX40" fmla="*/ 1844372 w 5366579"/>
                <a:gd name="connsiteY40" fmla="*/ 5312983 h 5378461"/>
                <a:gd name="connsiteX41" fmla="*/ 1778745 w 5366579"/>
                <a:gd name="connsiteY41" fmla="*/ 5296885 h 5378461"/>
                <a:gd name="connsiteX42" fmla="*/ 1745979 w 5366579"/>
                <a:gd name="connsiteY42" fmla="*/ 5288503 h 5378461"/>
                <a:gd name="connsiteX43" fmla="*/ 1713594 w 5366579"/>
                <a:gd name="connsiteY43" fmla="*/ 5278502 h 5378461"/>
                <a:gd name="connsiteX44" fmla="*/ 1648919 w 5366579"/>
                <a:gd name="connsiteY44" fmla="*/ 5258214 h 5378461"/>
                <a:gd name="connsiteX45" fmla="*/ 1616629 w 5366579"/>
                <a:gd name="connsiteY45" fmla="*/ 5247927 h 5378461"/>
                <a:gd name="connsiteX46" fmla="*/ 1584911 w 5366579"/>
                <a:gd name="connsiteY46" fmla="*/ 5235926 h 5378461"/>
                <a:gd name="connsiteX47" fmla="*/ 1521379 w 5366579"/>
                <a:gd name="connsiteY47" fmla="*/ 5211827 h 5378461"/>
                <a:gd name="connsiteX48" fmla="*/ 1489661 w 5366579"/>
                <a:gd name="connsiteY48" fmla="*/ 5199540 h 5378461"/>
                <a:gd name="connsiteX49" fmla="*/ 1458705 w 5366579"/>
                <a:gd name="connsiteY49" fmla="*/ 5185443 h 5378461"/>
                <a:gd name="connsiteX50" fmla="*/ 1396697 w 5366579"/>
                <a:gd name="connsiteY50" fmla="*/ 5157249 h 5378461"/>
                <a:gd name="connsiteX51" fmla="*/ 1365741 w 5366579"/>
                <a:gd name="connsiteY51" fmla="*/ 5142962 h 5378461"/>
                <a:gd name="connsiteX52" fmla="*/ 1335546 w 5366579"/>
                <a:gd name="connsiteY52" fmla="*/ 5127055 h 5378461"/>
                <a:gd name="connsiteX53" fmla="*/ 1275253 w 5366579"/>
                <a:gd name="connsiteY53" fmla="*/ 5095051 h 5378461"/>
                <a:gd name="connsiteX54" fmla="*/ 1245345 w 5366579"/>
                <a:gd name="connsiteY54" fmla="*/ 5078573 h 5378461"/>
                <a:gd name="connsiteX55" fmla="*/ 1216198 w 5366579"/>
                <a:gd name="connsiteY55" fmla="*/ 5060761 h 5378461"/>
                <a:gd name="connsiteX56" fmla="*/ 1158000 w 5366579"/>
                <a:gd name="connsiteY56" fmla="*/ 5024947 h 5378461"/>
                <a:gd name="connsiteX57" fmla="*/ 737567 w 5366579"/>
                <a:gd name="connsiteY57" fmla="*/ 4676713 h 5378461"/>
                <a:gd name="connsiteX58" fmla="*/ 409050 w 5366579"/>
                <a:gd name="connsiteY58" fmla="*/ 4241706 h 5378461"/>
                <a:gd name="connsiteX59" fmla="*/ 177973 w 5366579"/>
                <a:gd name="connsiteY59" fmla="*/ 3750121 h 5378461"/>
                <a:gd name="connsiteX60" fmla="*/ 42813 w 5366579"/>
                <a:gd name="connsiteY60" fmla="*/ 3226055 h 5378461"/>
                <a:gd name="connsiteX61" fmla="*/ 46 w 5366579"/>
                <a:gd name="connsiteY61" fmla="*/ 2687988 h 5378461"/>
                <a:gd name="connsiteX62" fmla="*/ 47862 w 5366579"/>
                <a:gd name="connsiteY62" fmla="*/ 2151064 h 5378461"/>
                <a:gd name="connsiteX63" fmla="*/ 184926 w 5366579"/>
                <a:gd name="connsiteY63" fmla="*/ 1629761 h 5378461"/>
                <a:gd name="connsiteX64" fmla="*/ 747949 w 5366579"/>
                <a:gd name="connsiteY64" fmla="*/ 718789 h 5378461"/>
                <a:gd name="connsiteX65" fmla="*/ 1161334 w 5366579"/>
                <a:gd name="connsiteY65" fmla="*/ 381128 h 5378461"/>
                <a:gd name="connsiteX66" fmla="*/ 1635393 w 5366579"/>
                <a:gd name="connsiteY66" fmla="*/ 149766 h 5378461"/>
                <a:gd name="connsiteX67" fmla="*/ 2659998 w 5366579"/>
                <a:gd name="connsiteY67" fmla="*/ 1557 h 5378461"/>
                <a:gd name="connsiteX68" fmla="*/ 2659712 w 5366579"/>
                <a:gd name="connsiteY68" fmla="*/ 30132 h 5378461"/>
                <a:gd name="connsiteX69" fmla="*/ 2149267 w 5366579"/>
                <a:gd name="connsiteY69" fmla="*/ 68708 h 5378461"/>
                <a:gd name="connsiteX70" fmla="*/ 2086402 w 5366579"/>
                <a:gd name="connsiteY70" fmla="*/ 80329 h 5378461"/>
                <a:gd name="connsiteX71" fmla="*/ 2024394 w 5366579"/>
                <a:gd name="connsiteY71" fmla="*/ 95664 h 5378461"/>
                <a:gd name="connsiteX72" fmla="*/ 1962577 w 5366579"/>
                <a:gd name="connsiteY72" fmla="*/ 111285 h 5378461"/>
                <a:gd name="connsiteX73" fmla="*/ 1901712 w 5366579"/>
                <a:gd name="connsiteY73" fmla="*/ 130144 h 5378461"/>
                <a:gd name="connsiteX74" fmla="*/ 1841038 w 5366579"/>
                <a:gd name="connsiteY74" fmla="*/ 149575 h 5378461"/>
                <a:gd name="connsiteX75" fmla="*/ 1825893 w 5366579"/>
                <a:gd name="connsiteY75" fmla="*/ 154528 h 5378461"/>
                <a:gd name="connsiteX76" fmla="*/ 1811034 w 5366579"/>
                <a:gd name="connsiteY76" fmla="*/ 160243 h 5378461"/>
                <a:gd name="connsiteX77" fmla="*/ 1781412 w 5366579"/>
                <a:gd name="connsiteY77" fmla="*/ 171864 h 5378461"/>
                <a:gd name="connsiteX78" fmla="*/ 1722357 w 5366579"/>
                <a:gd name="connsiteY78" fmla="*/ 195200 h 5378461"/>
                <a:gd name="connsiteX79" fmla="*/ 1707593 w 5366579"/>
                <a:gd name="connsiteY79" fmla="*/ 201010 h 5378461"/>
                <a:gd name="connsiteX80" fmla="*/ 1693210 w 5366579"/>
                <a:gd name="connsiteY80" fmla="*/ 207678 h 5378461"/>
                <a:gd name="connsiteX81" fmla="*/ 1664445 w 5366579"/>
                <a:gd name="connsiteY81" fmla="*/ 221108 h 5378461"/>
                <a:gd name="connsiteX82" fmla="*/ 1237629 w 5366579"/>
                <a:gd name="connsiteY82" fmla="*/ 486856 h 5378461"/>
                <a:gd name="connsiteX83" fmla="*/ 891396 w 5366579"/>
                <a:gd name="connsiteY83" fmla="*/ 843567 h 5378461"/>
                <a:gd name="connsiteX84" fmla="*/ 629839 w 5366579"/>
                <a:gd name="connsiteY84" fmla="*/ 1261715 h 5378461"/>
                <a:gd name="connsiteX85" fmla="*/ 576975 w 5366579"/>
                <a:gd name="connsiteY85" fmla="*/ 1372871 h 5378461"/>
                <a:gd name="connsiteX86" fmla="*/ 529160 w 5366579"/>
                <a:gd name="connsiteY86" fmla="*/ 1486219 h 5378461"/>
                <a:gd name="connsiteX87" fmla="*/ 485821 w 5366579"/>
                <a:gd name="connsiteY87" fmla="*/ 1601376 h 5378461"/>
                <a:gd name="connsiteX88" fmla="*/ 447531 w 5366579"/>
                <a:gd name="connsiteY88" fmla="*/ 1718248 h 5378461"/>
                <a:gd name="connsiteX89" fmla="*/ 339041 w 5366579"/>
                <a:gd name="connsiteY89" fmla="*/ 2197641 h 5378461"/>
                <a:gd name="connsiteX90" fmla="*/ 305608 w 5366579"/>
                <a:gd name="connsiteY90" fmla="*/ 2687988 h 5378461"/>
                <a:gd name="connsiteX91" fmla="*/ 460770 w 5366579"/>
                <a:gd name="connsiteY91" fmla="*/ 3652299 h 5378461"/>
                <a:gd name="connsiteX92" fmla="*/ 936163 w 5366579"/>
                <a:gd name="connsiteY92" fmla="*/ 4493738 h 5378461"/>
                <a:gd name="connsiteX93" fmla="*/ 1727024 w 5366579"/>
                <a:gd name="connsiteY93" fmla="*/ 5041997 h 5378461"/>
                <a:gd name="connsiteX94" fmla="*/ 1784364 w 5366579"/>
                <a:gd name="connsiteY94" fmla="*/ 5063523 h 5378461"/>
                <a:gd name="connsiteX95" fmla="*/ 1813035 w 5366579"/>
                <a:gd name="connsiteY95" fmla="*/ 5074477 h 5378461"/>
                <a:gd name="connsiteX96" fmla="*/ 1842181 w 5366579"/>
                <a:gd name="connsiteY96" fmla="*/ 5083907 h 5378461"/>
                <a:gd name="connsiteX97" fmla="*/ 1900760 w 5366579"/>
                <a:gd name="connsiteY97" fmla="*/ 5102290 h 5378461"/>
                <a:gd name="connsiteX98" fmla="*/ 1959815 w 5366579"/>
                <a:gd name="connsiteY98" fmla="*/ 5119625 h 5378461"/>
                <a:gd name="connsiteX99" fmla="*/ 2019537 w 5366579"/>
                <a:gd name="connsiteY99" fmla="*/ 5134866 h 5378461"/>
                <a:gd name="connsiteX100" fmla="*/ 2049445 w 5366579"/>
                <a:gd name="connsiteY100" fmla="*/ 5142581 h 5378461"/>
                <a:gd name="connsiteX101" fmla="*/ 2079544 w 5366579"/>
                <a:gd name="connsiteY101" fmla="*/ 5149629 h 5378461"/>
                <a:gd name="connsiteX102" fmla="*/ 2201178 w 5366579"/>
                <a:gd name="connsiteY102" fmla="*/ 5173442 h 5378461"/>
                <a:gd name="connsiteX103" fmla="*/ 2324337 w 5366579"/>
                <a:gd name="connsiteY103" fmla="*/ 5190587 h 5378461"/>
                <a:gd name="connsiteX104" fmla="*/ 2386344 w 5366579"/>
                <a:gd name="connsiteY104" fmla="*/ 5196873 h 5378461"/>
                <a:gd name="connsiteX105" fmla="*/ 2448638 w 5366579"/>
                <a:gd name="connsiteY105" fmla="*/ 5202207 h 5378461"/>
                <a:gd name="connsiteX106" fmla="*/ 2574844 w 5366579"/>
                <a:gd name="connsiteY106" fmla="*/ 5208303 h 5378461"/>
                <a:gd name="connsiteX107" fmla="*/ 2702003 w 5366579"/>
                <a:gd name="connsiteY107" fmla="*/ 5212209 h 5378461"/>
                <a:gd name="connsiteX108" fmla="*/ 2765725 w 5366579"/>
                <a:gd name="connsiteY108" fmla="*/ 5213828 h 5378461"/>
                <a:gd name="connsiteX109" fmla="*/ 2797634 w 5366579"/>
                <a:gd name="connsiteY109" fmla="*/ 5214685 h 5378461"/>
                <a:gd name="connsiteX110" fmla="*/ 2829162 w 5366579"/>
                <a:gd name="connsiteY110" fmla="*/ 5214113 h 5378461"/>
                <a:gd name="connsiteX111" fmla="*/ 2955273 w 5366579"/>
                <a:gd name="connsiteY111" fmla="*/ 5211256 h 5378461"/>
                <a:gd name="connsiteX112" fmla="*/ 3081098 w 5366579"/>
                <a:gd name="connsiteY112" fmla="*/ 5201922 h 5378461"/>
                <a:gd name="connsiteX113" fmla="*/ 3143772 w 5366579"/>
                <a:gd name="connsiteY113" fmla="*/ 5194968 h 5378461"/>
                <a:gd name="connsiteX114" fmla="*/ 3206352 w 5366579"/>
                <a:gd name="connsiteY114" fmla="*/ 5186777 h 5378461"/>
                <a:gd name="connsiteX115" fmla="*/ 3330843 w 5366579"/>
                <a:gd name="connsiteY115" fmla="*/ 5165727 h 5378461"/>
                <a:gd name="connsiteX116" fmla="*/ 3392851 w 5366579"/>
                <a:gd name="connsiteY116" fmla="*/ 5153725 h 5378461"/>
                <a:gd name="connsiteX117" fmla="*/ 3454097 w 5366579"/>
                <a:gd name="connsiteY117" fmla="*/ 5138580 h 5378461"/>
                <a:gd name="connsiteX118" fmla="*/ 3515343 w 5366579"/>
                <a:gd name="connsiteY118" fmla="*/ 5123150 h 5378461"/>
                <a:gd name="connsiteX119" fmla="*/ 3575731 w 5366579"/>
                <a:gd name="connsiteY119" fmla="*/ 5104766 h 5378461"/>
                <a:gd name="connsiteX120" fmla="*/ 3636120 w 5366579"/>
                <a:gd name="connsiteY120" fmla="*/ 5086002 h 5378461"/>
                <a:gd name="connsiteX121" fmla="*/ 3651169 w 5366579"/>
                <a:gd name="connsiteY121" fmla="*/ 5081240 h 5378461"/>
                <a:gd name="connsiteX122" fmla="*/ 3665933 w 5366579"/>
                <a:gd name="connsiteY122" fmla="*/ 5075620 h 5378461"/>
                <a:gd name="connsiteX123" fmla="*/ 3695460 w 5366579"/>
                <a:gd name="connsiteY123" fmla="*/ 5064380 h 5378461"/>
                <a:gd name="connsiteX124" fmla="*/ 4526898 w 5366579"/>
                <a:gd name="connsiteY124" fmla="*/ 4505644 h 5378461"/>
                <a:gd name="connsiteX125" fmla="*/ 4569094 w 5366579"/>
                <a:gd name="connsiteY125" fmla="*/ 4458590 h 5378461"/>
                <a:gd name="connsiteX126" fmla="*/ 4608813 w 5366579"/>
                <a:gd name="connsiteY126" fmla="*/ 4409441 h 5378461"/>
                <a:gd name="connsiteX127" fmla="*/ 4648056 w 5366579"/>
                <a:gd name="connsiteY127" fmla="*/ 4360007 h 5378461"/>
                <a:gd name="connsiteX128" fmla="*/ 4684822 w 5366579"/>
                <a:gd name="connsiteY128" fmla="*/ 4308667 h 5378461"/>
                <a:gd name="connsiteX129" fmla="*/ 4721017 w 5366579"/>
                <a:gd name="connsiteY129" fmla="*/ 4257041 h 5378461"/>
                <a:gd name="connsiteX130" fmla="*/ 4754545 w 5366579"/>
                <a:gd name="connsiteY130" fmla="*/ 4203606 h 5378461"/>
                <a:gd name="connsiteX131" fmla="*/ 4787692 w 5366579"/>
                <a:gd name="connsiteY131" fmla="*/ 4149980 h 5378461"/>
                <a:gd name="connsiteX132" fmla="*/ 4818268 w 5366579"/>
                <a:gd name="connsiteY132" fmla="*/ 4094831 h 5378461"/>
                <a:gd name="connsiteX133" fmla="*/ 5011244 w 5366579"/>
                <a:gd name="connsiteY133" fmla="*/ 3631630 h 5378461"/>
                <a:gd name="connsiteX134" fmla="*/ 5111352 w 5366579"/>
                <a:gd name="connsiteY134" fmla="*/ 3142426 h 5378461"/>
                <a:gd name="connsiteX135" fmla="*/ 5122877 w 5366579"/>
                <a:gd name="connsiteY135" fmla="*/ 3018410 h 5378461"/>
                <a:gd name="connsiteX136" fmla="*/ 5129259 w 5366579"/>
                <a:gd name="connsiteY136" fmla="*/ 2894204 h 5378461"/>
                <a:gd name="connsiteX137" fmla="*/ 5131069 w 5366579"/>
                <a:gd name="connsiteY137" fmla="*/ 2769998 h 5378461"/>
                <a:gd name="connsiteX138" fmla="*/ 5129735 w 5366579"/>
                <a:gd name="connsiteY138" fmla="*/ 2707990 h 5378461"/>
                <a:gd name="connsiteX139" fmla="*/ 5128116 w 5366579"/>
                <a:gd name="connsiteY139" fmla="*/ 2646078 h 5378461"/>
                <a:gd name="connsiteX140" fmla="*/ 5124687 w 5366579"/>
                <a:gd name="connsiteY140" fmla="*/ 2584165 h 5378461"/>
                <a:gd name="connsiteX141" fmla="*/ 5120401 w 5366579"/>
                <a:gd name="connsiteY141" fmla="*/ 2522444 h 5378461"/>
                <a:gd name="connsiteX142" fmla="*/ 5114876 w 5366579"/>
                <a:gd name="connsiteY142" fmla="*/ 2460817 h 5378461"/>
                <a:gd name="connsiteX143" fmla="*/ 5112209 w 5366579"/>
                <a:gd name="connsiteY143" fmla="*/ 2430051 h 5378461"/>
                <a:gd name="connsiteX144" fmla="*/ 5108399 w 5366579"/>
                <a:gd name="connsiteY144" fmla="*/ 2399381 h 5378461"/>
                <a:gd name="connsiteX145" fmla="*/ 5070108 w 5366579"/>
                <a:gd name="connsiteY145" fmla="*/ 2155255 h 5378461"/>
                <a:gd name="connsiteX146" fmla="*/ 4939140 w 5366579"/>
                <a:gd name="connsiteY146" fmla="*/ 1680338 h 5378461"/>
                <a:gd name="connsiteX147" fmla="*/ 4452888 w 5366579"/>
                <a:gd name="connsiteY147" fmla="*/ 826517 h 5378461"/>
                <a:gd name="connsiteX148" fmla="*/ 4091605 w 5366579"/>
                <a:gd name="connsiteY148" fmla="*/ 482855 h 5378461"/>
                <a:gd name="connsiteX149" fmla="*/ 3989211 w 5366579"/>
                <a:gd name="connsiteY149" fmla="*/ 409703 h 5378461"/>
                <a:gd name="connsiteX150" fmla="*/ 3882531 w 5366579"/>
                <a:gd name="connsiteY150" fmla="*/ 342171 h 5378461"/>
                <a:gd name="connsiteX151" fmla="*/ 3771565 w 5366579"/>
                <a:gd name="connsiteY151" fmla="*/ 281211 h 5378461"/>
                <a:gd name="connsiteX152" fmla="*/ 3656884 w 5366579"/>
                <a:gd name="connsiteY152" fmla="*/ 226633 h 5378461"/>
                <a:gd name="connsiteX153" fmla="*/ 3642406 w 5366579"/>
                <a:gd name="connsiteY153" fmla="*/ 219965 h 5378461"/>
                <a:gd name="connsiteX154" fmla="*/ 3627642 w 5366579"/>
                <a:gd name="connsiteY154" fmla="*/ 214060 h 5378461"/>
                <a:gd name="connsiteX155" fmla="*/ 3598115 w 5366579"/>
                <a:gd name="connsiteY155" fmla="*/ 202249 h 5378461"/>
                <a:gd name="connsiteX156" fmla="*/ 3538965 w 5366579"/>
                <a:gd name="connsiteY156" fmla="*/ 178627 h 5378461"/>
                <a:gd name="connsiteX157" fmla="*/ 3478767 w 5366579"/>
                <a:gd name="connsiteY157" fmla="*/ 157576 h 5378461"/>
                <a:gd name="connsiteX158" fmla="*/ 3418092 w 5366579"/>
                <a:gd name="connsiteY158" fmla="*/ 137764 h 5378461"/>
                <a:gd name="connsiteX159" fmla="*/ 3387708 w 5366579"/>
                <a:gd name="connsiteY159" fmla="*/ 127954 h 5378461"/>
                <a:gd name="connsiteX160" fmla="*/ 3356847 w 5366579"/>
                <a:gd name="connsiteY160" fmla="*/ 119762 h 5378461"/>
                <a:gd name="connsiteX161" fmla="*/ 3295029 w 5366579"/>
                <a:gd name="connsiteY161" fmla="*/ 103570 h 5378461"/>
                <a:gd name="connsiteX162" fmla="*/ 3170061 w 5366579"/>
                <a:gd name="connsiteY162" fmla="*/ 76233 h 5378461"/>
                <a:gd name="connsiteX163" fmla="*/ 2659712 w 5366579"/>
                <a:gd name="connsiteY163" fmla="*/ 30132 h 537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5366579" h="5378461">
                  <a:moveTo>
                    <a:pt x="2659998" y="1557"/>
                  </a:moveTo>
                  <a:cubicBezTo>
                    <a:pt x="3004422" y="1843"/>
                    <a:pt x="3351989" y="45943"/>
                    <a:pt x="3683078" y="158815"/>
                  </a:cubicBezTo>
                  <a:lnTo>
                    <a:pt x="3744609" y="181294"/>
                  </a:lnTo>
                  <a:lnTo>
                    <a:pt x="3775470" y="192438"/>
                  </a:lnTo>
                  <a:cubicBezTo>
                    <a:pt x="3785758" y="196248"/>
                    <a:pt x="3796140" y="199582"/>
                    <a:pt x="3806141" y="204154"/>
                  </a:cubicBezTo>
                  <a:cubicBezTo>
                    <a:pt x="3846336" y="221394"/>
                    <a:pt x="3887008" y="237967"/>
                    <a:pt x="3927109" y="255874"/>
                  </a:cubicBezTo>
                  <a:cubicBezTo>
                    <a:pt x="3966542" y="275115"/>
                    <a:pt x="4006452" y="293784"/>
                    <a:pt x="4045695" y="313786"/>
                  </a:cubicBezTo>
                  <a:cubicBezTo>
                    <a:pt x="4084080" y="335313"/>
                    <a:pt x="4123133" y="356078"/>
                    <a:pt x="4161233" y="378461"/>
                  </a:cubicBezTo>
                  <a:cubicBezTo>
                    <a:pt x="4312966" y="469234"/>
                    <a:pt x="4455746" y="577248"/>
                    <a:pt x="4585095" y="700597"/>
                  </a:cubicBezTo>
                  <a:cubicBezTo>
                    <a:pt x="4843890" y="947485"/>
                    <a:pt x="5045915" y="1255619"/>
                    <a:pt x="5176217" y="1590232"/>
                  </a:cubicBezTo>
                  <a:cubicBezTo>
                    <a:pt x="5307281" y="1924940"/>
                    <a:pt x="5370051" y="2284700"/>
                    <a:pt x="5366432" y="2641982"/>
                  </a:cubicBezTo>
                  <a:cubicBezTo>
                    <a:pt x="5359859" y="3357215"/>
                    <a:pt x="5080015" y="4061588"/>
                    <a:pt x="4594239" y="4567938"/>
                  </a:cubicBezTo>
                  <a:cubicBezTo>
                    <a:pt x="4472796" y="4694430"/>
                    <a:pt x="4338112" y="4807967"/>
                    <a:pt x="4193332" y="4906456"/>
                  </a:cubicBezTo>
                  <a:lnTo>
                    <a:pt x="4166376" y="4925220"/>
                  </a:lnTo>
                  <a:cubicBezTo>
                    <a:pt x="4157328" y="4931316"/>
                    <a:pt x="4147803" y="4936841"/>
                    <a:pt x="4138563" y="4942651"/>
                  </a:cubicBezTo>
                  <a:lnTo>
                    <a:pt x="4082652" y="4977132"/>
                  </a:lnTo>
                  <a:lnTo>
                    <a:pt x="4054743" y="4994467"/>
                  </a:lnTo>
                  <a:cubicBezTo>
                    <a:pt x="4045314" y="5000087"/>
                    <a:pt x="4035598" y="5005135"/>
                    <a:pt x="4026073" y="5010469"/>
                  </a:cubicBezTo>
                  <a:lnTo>
                    <a:pt x="3968447" y="5042092"/>
                  </a:lnTo>
                  <a:lnTo>
                    <a:pt x="3939586" y="5057904"/>
                  </a:lnTo>
                  <a:cubicBezTo>
                    <a:pt x="3929966" y="5063142"/>
                    <a:pt x="3919869" y="5067524"/>
                    <a:pt x="3910059" y="5072286"/>
                  </a:cubicBezTo>
                  <a:lnTo>
                    <a:pt x="3850813" y="5100671"/>
                  </a:lnTo>
                  <a:cubicBezTo>
                    <a:pt x="3811761" y="5120768"/>
                    <a:pt x="3770708" y="5136199"/>
                    <a:pt x="3730417" y="5153439"/>
                  </a:cubicBezTo>
                  <a:cubicBezTo>
                    <a:pt x="3568016" y="5219543"/>
                    <a:pt x="3399138" y="5269644"/>
                    <a:pt x="3227116" y="5305172"/>
                  </a:cubicBezTo>
                  <a:lnTo>
                    <a:pt x="3162346" y="5317841"/>
                  </a:lnTo>
                  <a:cubicBezTo>
                    <a:pt x="3140725" y="5322032"/>
                    <a:pt x="3119198" y="5326603"/>
                    <a:pt x="3097386" y="5329175"/>
                  </a:cubicBezTo>
                  <a:lnTo>
                    <a:pt x="2966893" y="5348225"/>
                  </a:lnTo>
                  <a:lnTo>
                    <a:pt x="2835543" y="5360798"/>
                  </a:lnTo>
                  <a:cubicBezTo>
                    <a:pt x="2824590" y="5361751"/>
                    <a:pt x="2813636" y="5362989"/>
                    <a:pt x="2802682" y="5363751"/>
                  </a:cubicBezTo>
                  <a:lnTo>
                    <a:pt x="2770107" y="5365276"/>
                  </a:lnTo>
                  <a:lnTo>
                    <a:pt x="2704956" y="5368323"/>
                  </a:lnTo>
                  <a:lnTo>
                    <a:pt x="2574273" y="5374419"/>
                  </a:lnTo>
                  <a:cubicBezTo>
                    <a:pt x="2530553" y="5375943"/>
                    <a:pt x="2487214" y="5379563"/>
                    <a:pt x="2442637" y="5378134"/>
                  </a:cubicBezTo>
                  <a:lnTo>
                    <a:pt x="2376057" y="5377563"/>
                  </a:lnTo>
                  <a:cubicBezTo>
                    <a:pt x="2353864" y="5377086"/>
                    <a:pt x="2331576" y="5377943"/>
                    <a:pt x="2309382" y="5375943"/>
                  </a:cubicBezTo>
                  <a:lnTo>
                    <a:pt x="2175937" y="5367180"/>
                  </a:lnTo>
                  <a:lnTo>
                    <a:pt x="2042778" y="5350988"/>
                  </a:lnTo>
                  <a:cubicBezTo>
                    <a:pt x="2031633" y="5349844"/>
                    <a:pt x="2020584" y="5347654"/>
                    <a:pt x="2009631" y="5345749"/>
                  </a:cubicBezTo>
                  <a:lnTo>
                    <a:pt x="1976484" y="5339843"/>
                  </a:lnTo>
                  <a:lnTo>
                    <a:pt x="1910190" y="5327842"/>
                  </a:lnTo>
                  <a:cubicBezTo>
                    <a:pt x="1887996" y="5324318"/>
                    <a:pt x="1866279" y="5318222"/>
                    <a:pt x="1844372" y="5312983"/>
                  </a:cubicBezTo>
                  <a:lnTo>
                    <a:pt x="1778745" y="5296885"/>
                  </a:lnTo>
                  <a:cubicBezTo>
                    <a:pt x="1767791" y="5294028"/>
                    <a:pt x="1756742" y="5291838"/>
                    <a:pt x="1745979" y="5288503"/>
                  </a:cubicBezTo>
                  <a:lnTo>
                    <a:pt x="1713594" y="5278502"/>
                  </a:lnTo>
                  <a:lnTo>
                    <a:pt x="1648919" y="5258214"/>
                  </a:lnTo>
                  <a:cubicBezTo>
                    <a:pt x="1638156" y="5254785"/>
                    <a:pt x="1627297" y="5251547"/>
                    <a:pt x="1616629" y="5247927"/>
                  </a:cubicBezTo>
                  <a:lnTo>
                    <a:pt x="1584911" y="5235926"/>
                  </a:lnTo>
                  <a:lnTo>
                    <a:pt x="1521379" y="5211827"/>
                  </a:lnTo>
                  <a:cubicBezTo>
                    <a:pt x="1510806" y="5207732"/>
                    <a:pt x="1500138" y="5203827"/>
                    <a:pt x="1489661" y="5199540"/>
                  </a:cubicBezTo>
                  <a:lnTo>
                    <a:pt x="1458705" y="5185443"/>
                  </a:lnTo>
                  <a:lnTo>
                    <a:pt x="1396697" y="5157249"/>
                  </a:lnTo>
                  <a:cubicBezTo>
                    <a:pt x="1386410" y="5152487"/>
                    <a:pt x="1375932" y="5148010"/>
                    <a:pt x="1365741" y="5142962"/>
                  </a:cubicBezTo>
                  <a:lnTo>
                    <a:pt x="1335546" y="5127055"/>
                  </a:lnTo>
                  <a:lnTo>
                    <a:pt x="1275253" y="5095051"/>
                  </a:lnTo>
                  <a:cubicBezTo>
                    <a:pt x="1265347" y="5089527"/>
                    <a:pt x="1254965" y="5084573"/>
                    <a:pt x="1245345" y="5078573"/>
                  </a:cubicBezTo>
                  <a:lnTo>
                    <a:pt x="1216198" y="5060761"/>
                  </a:lnTo>
                  <a:lnTo>
                    <a:pt x="1158000" y="5024947"/>
                  </a:lnTo>
                  <a:cubicBezTo>
                    <a:pt x="1004457" y="4926744"/>
                    <a:pt x="862916" y="4809111"/>
                    <a:pt x="737567" y="4676713"/>
                  </a:cubicBezTo>
                  <a:cubicBezTo>
                    <a:pt x="612218" y="4544220"/>
                    <a:pt x="502299" y="4397630"/>
                    <a:pt x="409050" y="4241706"/>
                  </a:cubicBezTo>
                  <a:cubicBezTo>
                    <a:pt x="315895" y="4085687"/>
                    <a:pt x="238552" y="3920714"/>
                    <a:pt x="177973" y="3750121"/>
                  </a:cubicBezTo>
                  <a:cubicBezTo>
                    <a:pt x="116727" y="3579814"/>
                    <a:pt x="72436" y="3403982"/>
                    <a:pt x="42813" y="3226055"/>
                  </a:cubicBezTo>
                  <a:cubicBezTo>
                    <a:pt x="12905" y="3048223"/>
                    <a:pt x="-906" y="2868011"/>
                    <a:pt x="46" y="2687988"/>
                  </a:cubicBezTo>
                  <a:cubicBezTo>
                    <a:pt x="999" y="2508061"/>
                    <a:pt x="16810" y="2328229"/>
                    <a:pt x="47862" y="2151064"/>
                  </a:cubicBezTo>
                  <a:cubicBezTo>
                    <a:pt x="78818" y="1973899"/>
                    <a:pt x="123300" y="1798925"/>
                    <a:pt x="184926" y="1629761"/>
                  </a:cubicBezTo>
                  <a:cubicBezTo>
                    <a:pt x="307037" y="1291433"/>
                    <a:pt x="498013" y="975964"/>
                    <a:pt x="747949" y="718789"/>
                  </a:cubicBezTo>
                  <a:cubicBezTo>
                    <a:pt x="872822" y="590297"/>
                    <a:pt x="1011887" y="476664"/>
                    <a:pt x="1161334" y="381128"/>
                  </a:cubicBezTo>
                  <a:cubicBezTo>
                    <a:pt x="1310781" y="285688"/>
                    <a:pt x="1470420" y="208345"/>
                    <a:pt x="1635393" y="149766"/>
                  </a:cubicBezTo>
                  <a:cubicBezTo>
                    <a:pt x="1965816" y="31846"/>
                    <a:pt x="2315669" y="-8825"/>
                    <a:pt x="2659998" y="1557"/>
                  </a:cubicBezTo>
                  <a:close/>
                  <a:moveTo>
                    <a:pt x="2659712" y="30132"/>
                  </a:moveTo>
                  <a:cubicBezTo>
                    <a:pt x="2488167" y="25750"/>
                    <a:pt x="2317002" y="37466"/>
                    <a:pt x="2149267" y="68708"/>
                  </a:cubicBezTo>
                  <a:lnTo>
                    <a:pt x="2086402" y="80329"/>
                  </a:lnTo>
                  <a:lnTo>
                    <a:pt x="2024394" y="95664"/>
                  </a:lnTo>
                  <a:lnTo>
                    <a:pt x="1962577" y="111285"/>
                  </a:lnTo>
                  <a:cubicBezTo>
                    <a:pt x="1942003" y="116619"/>
                    <a:pt x="1922001" y="123953"/>
                    <a:pt x="1901712" y="130144"/>
                  </a:cubicBezTo>
                  <a:lnTo>
                    <a:pt x="1841038" y="149575"/>
                  </a:lnTo>
                  <a:cubicBezTo>
                    <a:pt x="1835990" y="151195"/>
                    <a:pt x="1830942" y="152719"/>
                    <a:pt x="1825893" y="154528"/>
                  </a:cubicBezTo>
                  <a:lnTo>
                    <a:pt x="1811034" y="160243"/>
                  </a:lnTo>
                  <a:lnTo>
                    <a:pt x="1781412" y="171864"/>
                  </a:lnTo>
                  <a:lnTo>
                    <a:pt x="1722357" y="195200"/>
                  </a:lnTo>
                  <a:lnTo>
                    <a:pt x="1707593" y="201010"/>
                  </a:lnTo>
                  <a:lnTo>
                    <a:pt x="1693210" y="207678"/>
                  </a:lnTo>
                  <a:lnTo>
                    <a:pt x="1664445" y="221108"/>
                  </a:lnTo>
                  <a:cubicBezTo>
                    <a:pt x="1510711" y="291403"/>
                    <a:pt x="1367074" y="381319"/>
                    <a:pt x="1237629" y="486856"/>
                  </a:cubicBezTo>
                  <a:cubicBezTo>
                    <a:pt x="1107994" y="592202"/>
                    <a:pt x="992361" y="712789"/>
                    <a:pt x="891396" y="843567"/>
                  </a:cubicBezTo>
                  <a:cubicBezTo>
                    <a:pt x="790335" y="974345"/>
                    <a:pt x="703467" y="1114934"/>
                    <a:pt x="629839" y="1261715"/>
                  </a:cubicBezTo>
                  <a:cubicBezTo>
                    <a:pt x="611646" y="1298576"/>
                    <a:pt x="594692" y="1336009"/>
                    <a:pt x="576975" y="1372871"/>
                  </a:cubicBezTo>
                  <a:cubicBezTo>
                    <a:pt x="560592" y="1410495"/>
                    <a:pt x="545162" y="1448595"/>
                    <a:pt x="529160" y="1486219"/>
                  </a:cubicBezTo>
                  <a:lnTo>
                    <a:pt x="485821" y="1601376"/>
                  </a:lnTo>
                  <a:lnTo>
                    <a:pt x="447531" y="1718248"/>
                  </a:lnTo>
                  <a:cubicBezTo>
                    <a:pt x="399429" y="1875029"/>
                    <a:pt x="362377" y="2035240"/>
                    <a:pt x="339041" y="2197641"/>
                  </a:cubicBezTo>
                  <a:cubicBezTo>
                    <a:pt x="315800" y="2360042"/>
                    <a:pt x="304560" y="2524063"/>
                    <a:pt x="305608" y="2687988"/>
                  </a:cubicBezTo>
                  <a:cubicBezTo>
                    <a:pt x="307989" y="3015648"/>
                    <a:pt x="357900" y="3343022"/>
                    <a:pt x="460770" y="3652299"/>
                  </a:cubicBezTo>
                  <a:cubicBezTo>
                    <a:pt x="563736" y="3961004"/>
                    <a:pt x="721089" y="4251993"/>
                    <a:pt x="936163" y="4493738"/>
                  </a:cubicBezTo>
                  <a:cubicBezTo>
                    <a:pt x="1150857" y="4735673"/>
                    <a:pt x="1423653" y="4922553"/>
                    <a:pt x="1727024" y="5041997"/>
                  </a:cubicBezTo>
                  <a:lnTo>
                    <a:pt x="1784364" y="5063523"/>
                  </a:lnTo>
                  <a:lnTo>
                    <a:pt x="1813035" y="5074477"/>
                  </a:lnTo>
                  <a:cubicBezTo>
                    <a:pt x="1822560" y="5078097"/>
                    <a:pt x="1832466" y="5080763"/>
                    <a:pt x="1842181" y="5083907"/>
                  </a:cubicBezTo>
                  <a:lnTo>
                    <a:pt x="1900760" y="5102290"/>
                  </a:lnTo>
                  <a:cubicBezTo>
                    <a:pt x="1920381" y="5108291"/>
                    <a:pt x="1939717" y="5115149"/>
                    <a:pt x="1959815" y="5119625"/>
                  </a:cubicBezTo>
                  <a:lnTo>
                    <a:pt x="2019537" y="5134866"/>
                  </a:lnTo>
                  <a:lnTo>
                    <a:pt x="2049445" y="5142581"/>
                  </a:lnTo>
                  <a:cubicBezTo>
                    <a:pt x="2059446" y="5145152"/>
                    <a:pt x="2069352" y="5147915"/>
                    <a:pt x="2079544" y="5149629"/>
                  </a:cubicBezTo>
                  <a:lnTo>
                    <a:pt x="2201178" y="5173442"/>
                  </a:lnTo>
                  <a:lnTo>
                    <a:pt x="2324337" y="5190587"/>
                  </a:lnTo>
                  <a:cubicBezTo>
                    <a:pt x="2344815" y="5194016"/>
                    <a:pt x="2365675" y="5194778"/>
                    <a:pt x="2386344" y="5196873"/>
                  </a:cubicBezTo>
                  <a:lnTo>
                    <a:pt x="2448638" y="5202207"/>
                  </a:lnTo>
                  <a:cubicBezTo>
                    <a:pt x="2489881" y="5206779"/>
                    <a:pt x="2532649" y="5206589"/>
                    <a:pt x="2574844" y="5208303"/>
                  </a:cubicBezTo>
                  <a:lnTo>
                    <a:pt x="2702003" y="5212209"/>
                  </a:lnTo>
                  <a:lnTo>
                    <a:pt x="2765725" y="5213828"/>
                  </a:lnTo>
                  <a:lnTo>
                    <a:pt x="2797634" y="5214685"/>
                  </a:lnTo>
                  <a:cubicBezTo>
                    <a:pt x="2808207" y="5214780"/>
                    <a:pt x="2818684" y="5214304"/>
                    <a:pt x="2829162" y="5214113"/>
                  </a:cubicBezTo>
                  <a:lnTo>
                    <a:pt x="2955273" y="5211256"/>
                  </a:lnTo>
                  <a:lnTo>
                    <a:pt x="3081098" y="5201922"/>
                  </a:lnTo>
                  <a:cubicBezTo>
                    <a:pt x="3102148" y="5200779"/>
                    <a:pt x="3122913" y="5197635"/>
                    <a:pt x="3143772" y="5194968"/>
                  </a:cubicBezTo>
                  <a:lnTo>
                    <a:pt x="3206352" y="5186777"/>
                  </a:lnTo>
                  <a:cubicBezTo>
                    <a:pt x="3248357" y="5182395"/>
                    <a:pt x="3289410" y="5173347"/>
                    <a:pt x="3330843" y="5165727"/>
                  </a:cubicBezTo>
                  <a:cubicBezTo>
                    <a:pt x="3351513" y="5161726"/>
                    <a:pt x="3372277" y="5158107"/>
                    <a:pt x="3392851" y="5153725"/>
                  </a:cubicBezTo>
                  <a:lnTo>
                    <a:pt x="3454097" y="5138580"/>
                  </a:lnTo>
                  <a:lnTo>
                    <a:pt x="3515343" y="5123150"/>
                  </a:lnTo>
                  <a:cubicBezTo>
                    <a:pt x="3535726" y="5117626"/>
                    <a:pt x="3555634" y="5110863"/>
                    <a:pt x="3575731" y="5104766"/>
                  </a:cubicBezTo>
                  <a:lnTo>
                    <a:pt x="3636120" y="5086002"/>
                  </a:lnTo>
                  <a:lnTo>
                    <a:pt x="3651169" y="5081240"/>
                  </a:lnTo>
                  <a:lnTo>
                    <a:pt x="3665933" y="5075620"/>
                  </a:lnTo>
                  <a:lnTo>
                    <a:pt x="3695460" y="5064380"/>
                  </a:lnTo>
                  <a:cubicBezTo>
                    <a:pt x="4011691" y="4948080"/>
                    <a:pt x="4301346" y="4756437"/>
                    <a:pt x="4526898" y="4505644"/>
                  </a:cubicBezTo>
                  <a:lnTo>
                    <a:pt x="4569094" y="4458590"/>
                  </a:lnTo>
                  <a:cubicBezTo>
                    <a:pt x="4582905" y="4442684"/>
                    <a:pt x="4595478" y="4425729"/>
                    <a:pt x="4608813" y="4409441"/>
                  </a:cubicBezTo>
                  <a:lnTo>
                    <a:pt x="4648056" y="4360007"/>
                  </a:lnTo>
                  <a:cubicBezTo>
                    <a:pt x="4660534" y="4343052"/>
                    <a:pt x="4672535" y="4325812"/>
                    <a:pt x="4684822" y="4308667"/>
                  </a:cubicBezTo>
                  <a:cubicBezTo>
                    <a:pt x="4697014" y="4291522"/>
                    <a:pt x="4709206" y="4274377"/>
                    <a:pt x="4721017" y="4257041"/>
                  </a:cubicBezTo>
                  <a:lnTo>
                    <a:pt x="4754545" y="4203606"/>
                  </a:lnTo>
                  <a:cubicBezTo>
                    <a:pt x="4765594" y="4185699"/>
                    <a:pt x="4777310" y="4168268"/>
                    <a:pt x="4787692" y="4149980"/>
                  </a:cubicBezTo>
                  <a:lnTo>
                    <a:pt x="4818268" y="4094831"/>
                  </a:lnTo>
                  <a:cubicBezTo>
                    <a:pt x="4899040" y="3947574"/>
                    <a:pt x="4963143" y="3791650"/>
                    <a:pt x="5011244" y="3631630"/>
                  </a:cubicBezTo>
                  <a:cubicBezTo>
                    <a:pt x="5059440" y="3471610"/>
                    <a:pt x="5092683" y="3307589"/>
                    <a:pt x="5111352" y="3142426"/>
                  </a:cubicBezTo>
                  <a:lnTo>
                    <a:pt x="5122877" y="3018410"/>
                  </a:lnTo>
                  <a:cubicBezTo>
                    <a:pt x="5124972" y="2976977"/>
                    <a:pt x="5127735" y="2935543"/>
                    <a:pt x="5129259" y="2894204"/>
                  </a:cubicBezTo>
                  <a:cubicBezTo>
                    <a:pt x="5129735" y="2852771"/>
                    <a:pt x="5131354" y="2811432"/>
                    <a:pt x="5131069" y="2769998"/>
                  </a:cubicBezTo>
                  <a:lnTo>
                    <a:pt x="5129735" y="2707990"/>
                  </a:lnTo>
                  <a:cubicBezTo>
                    <a:pt x="5129163" y="2687321"/>
                    <a:pt x="5129735" y="2666652"/>
                    <a:pt x="5128116" y="2646078"/>
                  </a:cubicBezTo>
                  <a:lnTo>
                    <a:pt x="5124687" y="2584165"/>
                  </a:lnTo>
                  <a:cubicBezTo>
                    <a:pt x="5123449" y="2563592"/>
                    <a:pt x="5122782" y="2542922"/>
                    <a:pt x="5120401" y="2522444"/>
                  </a:cubicBezTo>
                  <a:lnTo>
                    <a:pt x="5114876" y="2460817"/>
                  </a:lnTo>
                  <a:lnTo>
                    <a:pt x="5112209" y="2430051"/>
                  </a:lnTo>
                  <a:cubicBezTo>
                    <a:pt x="5111352" y="2419764"/>
                    <a:pt x="5109637" y="2409572"/>
                    <a:pt x="5108399" y="2399381"/>
                  </a:cubicBezTo>
                  <a:cubicBezTo>
                    <a:pt x="5098398" y="2317561"/>
                    <a:pt x="5085920" y="2236027"/>
                    <a:pt x="5070108" y="2155255"/>
                  </a:cubicBezTo>
                  <a:cubicBezTo>
                    <a:pt x="5038676" y="1993711"/>
                    <a:pt x="4995051" y="1834738"/>
                    <a:pt x="4939140" y="1680338"/>
                  </a:cubicBezTo>
                  <a:cubicBezTo>
                    <a:pt x="4827126" y="1371824"/>
                    <a:pt x="4667392" y="1079406"/>
                    <a:pt x="4452888" y="826517"/>
                  </a:cubicBezTo>
                  <a:cubicBezTo>
                    <a:pt x="4345923" y="700025"/>
                    <a:pt x="4225241" y="583915"/>
                    <a:pt x="4091605" y="482855"/>
                  </a:cubicBezTo>
                  <a:cubicBezTo>
                    <a:pt x="4058077" y="457805"/>
                    <a:pt x="4023406" y="434183"/>
                    <a:pt x="3989211" y="409703"/>
                  </a:cubicBezTo>
                  <a:cubicBezTo>
                    <a:pt x="3954159" y="386653"/>
                    <a:pt x="3918155" y="364840"/>
                    <a:pt x="3882531" y="342171"/>
                  </a:cubicBezTo>
                  <a:cubicBezTo>
                    <a:pt x="3846051" y="321025"/>
                    <a:pt x="3808617" y="301594"/>
                    <a:pt x="3771565" y="281211"/>
                  </a:cubicBezTo>
                  <a:cubicBezTo>
                    <a:pt x="3733942" y="262066"/>
                    <a:pt x="3695270" y="244730"/>
                    <a:pt x="3656884" y="226633"/>
                  </a:cubicBezTo>
                  <a:lnTo>
                    <a:pt x="3642406" y="219965"/>
                  </a:lnTo>
                  <a:lnTo>
                    <a:pt x="3627642" y="214060"/>
                  </a:lnTo>
                  <a:lnTo>
                    <a:pt x="3598115" y="202249"/>
                  </a:lnTo>
                  <a:lnTo>
                    <a:pt x="3538965" y="178627"/>
                  </a:lnTo>
                  <a:cubicBezTo>
                    <a:pt x="3519438" y="170149"/>
                    <a:pt x="3498960" y="164434"/>
                    <a:pt x="3478767" y="157576"/>
                  </a:cubicBezTo>
                  <a:lnTo>
                    <a:pt x="3418092" y="137764"/>
                  </a:lnTo>
                  <a:lnTo>
                    <a:pt x="3387708" y="127954"/>
                  </a:lnTo>
                  <a:lnTo>
                    <a:pt x="3356847" y="119762"/>
                  </a:lnTo>
                  <a:lnTo>
                    <a:pt x="3295029" y="103570"/>
                  </a:lnTo>
                  <a:cubicBezTo>
                    <a:pt x="3253977" y="91759"/>
                    <a:pt x="3211876" y="84710"/>
                    <a:pt x="3170061" y="76233"/>
                  </a:cubicBezTo>
                  <a:cubicBezTo>
                    <a:pt x="3002326" y="43848"/>
                    <a:pt x="2831257" y="29560"/>
                    <a:pt x="2659712" y="30132"/>
                  </a:cubicBezTo>
                  <a:close/>
                </a:path>
              </a:pathLst>
            </a:custGeom>
            <a:ln w="9525" cap="flat">
              <a:noFill/>
              <a:prstDash val="solid"/>
              <a:miter/>
            </a:ln>
          </p:spPr>
          <p:txBody>
            <a:bodyPr rtlCol="0" anchor="ctr"/>
            <a:lstStyle/>
            <a:p>
              <a:endParaRPr lang="en-US"/>
            </a:p>
          </p:txBody>
        </p:sp>
      </p:grpSp>
      <p:grpSp>
        <p:nvGrpSpPr>
          <p:cNvPr id="65" name="Group 64">
            <a:extLst>
              <a:ext uri="{FF2B5EF4-FFF2-40B4-BE49-F238E27FC236}">
                <a16:creationId xmlns:a16="http://schemas.microsoft.com/office/drawing/2014/main" id="{51AC3D20-E4ED-49E6-AADF-E32D5427E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 y="3757558"/>
            <a:ext cx="3606713" cy="3109922"/>
            <a:chOff x="6642" y="3804226"/>
            <a:chExt cx="3664532" cy="3063253"/>
          </a:xfrm>
        </p:grpSpPr>
        <p:sp>
          <p:nvSpPr>
            <p:cNvPr id="66" name="Freeform: Shape 65">
              <a:extLst>
                <a:ext uri="{FF2B5EF4-FFF2-40B4-BE49-F238E27FC236}">
                  <a16:creationId xmlns:a16="http://schemas.microsoft.com/office/drawing/2014/main" id="{21CA964C-EED3-4447-826F-685E33AEC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3938592"/>
              <a:ext cx="3481139" cy="2928886"/>
            </a:xfrm>
            <a:custGeom>
              <a:avLst/>
              <a:gdLst>
                <a:gd name="connsiteX0" fmla="*/ 0 w 3481139"/>
                <a:gd name="connsiteY0" fmla="*/ 2638819 h 2928886"/>
                <a:gd name="connsiteX1" fmla="*/ 31090 w 3481139"/>
                <a:gd name="connsiteY1" fmla="*/ 2704150 h 2928886"/>
                <a:gd name="connsiteX2" fmla="*/ 120149 w 3481139"/>
                <a:gd name="connsiteY2" fmla="*/ 2845955 h 2928886"/>
                <a:gd name="connsiteX3" fmla="*/ 185501 w 3481139"/>
                <a:gd name="connsiteY3" fmla="*/ 2928886 h 2928886"/>
                <a:gd name="connsiteX4" fmla="*/ 0 w 3481139"/>
                <a:gd name="connsiteY4" fmla="*/ 2928886 h 2928886"/>
                <a:gd name="connsiteX5" fmla="*/ 1421035 w 3481139"/>
                <a:gd name="connsiteY5" fmla="*/ 1378 h 2928886"/>
                <a:gd name="connsiteX6" fmla="*/ 2605678 w 3481139"/>
                <a:gd name="connsiteY6" fmla="*/ 348168 h 2928886"/>
                <a:gd name="connsiteX7" fmla="*/ 3411215 w 3481139"/>
                <a:gd name="connsiteY7" fmla="*/ 1492067 h 2928886"/>
                <a:gd name="connsiteX8" fmla="*/ 3306857 w 3481139"/>
                <a:gd name="connsiteY8" fmla="*/ 2839295 h 2928886"/>
                <a:gd name="connsiteX9" fmla="*/ 3261670 w 3481139"/>
                <a:gd name="connsiteY9" fmla="*/ 2928886 h 2928886"/>
                <a:gd name="connsiteX10" fmla="*/ 2857174 w 3481139"/>
                <a:gd name="connsiteY10" fmla="*/ 2928886 h 2928886"/>
                <a:gd name="connsiteX11" fmla="*/ 2915377 w 3481139"/>
                <a:gd name="connsiteY11" fmla="*/ 2836712 h 2928886"/>
                <a:gd name="connsiteX12" fmla="*/ 3115608 w 3481139"/>
                <a:gd name="connsiteY12" fmla="*/ 2239047 h 2928886"/>
                <a:gd name="connsiteX13" fmla="*/ 3072115 w 3481139"/>
                <a:gd name="connsiteY13" fmla="*/ 1582856 h 2928886"/>
                <a:gd name="connsiteX14" fmla="*/ 2816844 w 3481139"/>
                <a:gd name="connsiteY14" fmla="*/ 1040240 h 2928886"/>
                <a:gd name="connsiteX15" fmla="*/ 2406710 w 3481139"/>
                <a:gd name="connsiteY15" fmla="*/ 637298 h 2928886"/>
                <a:gd name="connsiteX16" fmla="*/ 1778438 w 3481139"/>
                <a:gd name="connsiteY16" fmla="*/ 376813 h 2928886"/>
                <a:gd name="connsiteX17" fmla="*/ 1082136 w 3481139"/>
                <a:gd name="connsiteY17" fmla="*/ 405400 h 2928886"/>
                <a:gd name="connsiteX18" fmla="*/ 770453 w 3481139"/>
                <a:gd name="connsiteY18" fmla="*/ 610712 h 2928886"/>
                <a:gd name="connsiteX19" fmla="*/ 504311 w 3481139"/>
                <a:gd name="connsiteY19" fmla="*/ 1053517 h 2928886"/>
                <a:gd name="connsiteX20" fmla="*/ 370837 w 3481139"/>
                <a:gd name="connsiteY20" fmla="*/ 1303660 h 2928886"/>
                <a:gd name="connsiteX21" fmla="*/ 18332 w 3481139"/>
                <a:gd name="connsiteY21" fmla="*/ 1735234 h 2928886"/>
                <a:gd name="connsiteX22" fmla="*/ 0 w 3481139"/>
                <a:gd name="connsiteY22" fmla="*/ 1752611 h 2928886"/>
                <a:gd name="connsiteX23" fmla="*/ 0 w 3481139"/>
                <a:gd name="connsiteY23" fmla="*/ 1233485 h 2928886"/>
                <a:gd name="connsiteX24" fmla="*/ 18046 w 3481139"/>
                <a:gd name="connsiteY24" fmla="*/ 1208183 h 2928886"/>
                <a:gd name="connsiteX25" fmla="*/ 65393 w 3481139"/>
                <a:gd name="connsiteY25" fmla="*/ 1130865 h 2928886"/>
                <a:gd name="connsiteX26" fmla="*/ 991384 w 3481139"/>
                <a:gd name="connsiteY26" fmla="*/ 66436 h 2928886"/>
                <a:gd name="connsiteX27" fmla="*/ 1421035 w 3481139"/>
                <a:gd name="connsiteY27" fmla="*/ 1378 h 292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81139" h="2928886">
                  <a:moveTo>
                    <a:pt x="0" y="2638819"/>
                  </a:moveTo>
                  <a:lnTo>
                    <a:pt x="31090" y="2704150"/>
                  </a:lnTo>
                  <a:cubicBezTo>
                    <a:pt x="57644" y="2752264"/>
                    <a:pt x="87419" y="2799634"/>
                    <a:pt x="120149" y="2845955"/>
                  </a:cubicBezTo>
                  <a:lnTo>
                    <a:pt x="185501" y="2928886"/>
                  </a:lnTo>
                  <a:lnTo>
                    <a:pt x="0" y="2928886"/>
                  </a:lnTo>
                  <a:close/>
                  <a:moveTo>
                    <a:pt x="1421035" y="1378"/>
                  </a:moveTo>
                  <a:cubicBezTo>
                    <a:pt x="1848323" y="-14790"/>
                    <a:pt x="2262193" y="111988"/>
                    <a:pt x="2605678" y="348168"/>
                  </a:cubicBezTo>
                  <a:cubicBezTo>
                    <a:pt x="2986690" y="610157"/>
                    <a:pt x="3281171" y="1006736"/>
                    <a:pt x="3411215" y="1492067"/>
                  </a:cubicBezTo>
                  <a:cubicBezTo>
                    <a:pt x="3536497" y="1959627"/>
                    <a:pt x="3488465" y="2432119"/>
                    <a:pt x="3306857" y="2839295"/>
                  </a:cubicBezTo>
                  <a:lnTo>
                    <a:pt x="3261670" y="2928886"/>
                  </a:lnTo>
                  <a:lnTo>
                    <a:pt x="2857174" y="2928886"/>
                  </a:lnTo>
                  <a:lnTo>
                    <a:pt x="2915377" y="2836712"/>
                  </a:lnTo>
                  <a:cubicBezTo>
                    <a:pt x="3020179" y="2651516"/>
                    <a:pt x="3087510" y="2450417"/>
                    <a:pt x="3115608" y="2239047"/>
                  </a:cubicBezTo>
                  <a:cubicBezTo>
                    <a:pt x="3144700" y="2019998"/>
                    <a:pt x="3130088" y="1799215"/>
                    <a:pt x="3072115" y="1582856"/>
                  </a:cubicBezTo>
                  <a:cubicBezTo>
                    <a:pt x="3019429" y="1386229"/>
                    <a:pt x="2933521" y="1203663"/>
                    <a:pt x="2816844" y="1040240"/>
                  </a:cubicBezTo>
                  <a:cubicBezTo>
                    <a:pt x="2704247" y="882558"/>
                    <a:pt x="2566242" y="746942"/>
                    <a:pt x="2406710" y="637298"/>
                  </a:cubicBezTo>
                  <a:cubicBezTo>
                    <a:pt x="2218030" y="507559"/>
                    <a:pt x="2000748" y="417531"/>
                    <a:pt x="1778438" y="376813"/>
                  </a:cubicBezTo>
                  <a:cubicBezTo>
                    <a:pt x="1545966" y="334240"/>
                    <a:pt x="1311716" y="343884"/>
                    <a:pt x="1082136" y="405400"/>
                  </a:cubicBezTo>
                  <a:cubicBezTo>
                    <a:pt x="957109" y="438901"/>
                    <a:pt x="861000" y="502225"/>
                    <a:pt x="770453" y="610712"/>
                  </a:cubicBezTo>
                  <a:cubicBezTo>
                    <a:pt x="672863" y="727627"/>
                    <a:pt x="591021" y="885960"/>
                    <a:pt x="504311" y="1053517"/>
                  </a:cubicBezTo>
                  <a:cubicBezTo>
                    <a:pt x="462225" y="1134849"/>
                    <a:pt x="418774" y="1218945"/>
                    <a:pt x="370837" y="1303660"/>
                  </a:cubicBezTo>
                  <a:cubicBezTo>
                    <a:pt x="249038" y="1518990"/>
                    <a:pt x="115673" y="1643965"/>
                    <a:pt x="18332" y="1735234"/>
                  </a:cubicBezTo>
                  <a:lnTo>
                    <a:pt x="0" y="1752611"/>
                  </a:lnTo>
                  <a:lnTo>
                    <a:pt x="0" y="1233485"/>
                  </a:lnTo>
                  <a:lnTo>
                    <a:pt x="18046" y="1208183"/>
                  </a:lnTo>
                  <a:cubicBezTo>
                    <a:pt x="33947" y="1184196"/>
                    <a:pt x="49756" y="1158514"/>
                    <a:pt x="65393" y="1130865"/>
                  </a:cubicBezTo>
                  <a:cubicBezTo>
                    <a:pt x="315656" y="688463"/>
                    <a:pt x="466320" y="207127"/>
                    <a:pt x="991384" y="66436"/>
                  </a:cubicBezTo>
                  <a:cubicBezTo>
                    <a:pt x="1134686" y="28039"/>
                    <a:pt x="1278606" y="6767"/>
                    <a:pt x="1421035" y="137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54482870-6C00-4014-90C6-638B19BB5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3938592"/>
              <a:ext cx="3481139" cy="2928886"/>
            </a:xfrm>
            <a:custGeom>
              <a:avLst/>
              <a:gdLst>
                <a:gd name="connsiteX0" fmla="*/ 0 w 3481139"/>
                <a:gd name="connsiteY0" fmla="*/ 2454676 h 2928886"/>
                <a:gd name="connsiteX1" fmla="*/ 23037 w 3481139"/>
                <a:gd name="connsiteY1" fmla="*/ 2524361 h 2928886"/>
                <a:gd name="connsiteX2" fmla="*/ 92498 w 3481139"/>
                <a:gd name="connsiteY2" fmla="*/ 2670254 h 2928886"/>
                <a:gd name="connsiteX3" fmla="*/ 177819 w 3481139"/>
                <a:gd name="connsiteY3" fmla="*/ 2806016 h 2928886"/>
                <a:gd name="connsiteX4" fmla="*/ 274733 w 3481139"/>
                <a:gd name="connsiteY4" fmla="*/ 2928886 h 2928886"/>
                <a:gd name="connsiteX5" fmla="*/ 0 w 3481139"/>
                <a:gd name="connsiteY5" fmla="*/ 2928886 h 2928886"/>
                <a:gd name="connsiteX6" fmla="*/ 1421035 w 3481139"/>
                <a:gd name="connsiteY6" fmla="*/ 1378 h 2928886"/>
                <a:gd name="connsiteX7" fmla="*/ 2605678 w 3481139"/>
                <a:gd name="connsiteY7" fmla="*/ 348168 h 2928886"/>
                <a:gd name="connsiteX8" fmla="*/ 3411215 w 3481139"/>
                <a:gd name="connsiteY8" fmla="*/ 1492067 h 2928886"/>
                <a:gd name="connsiteX9" fmla="*/ 3306857 w 3481139"/>
                <a:gd name="connsiteY9" fmla="*/ 2839295 h 2928886"/>
                <a:gd name="connsiteX10" fmla="*/ 3261670 w 3481139"/>
                <a:gd name="connsiteY10" fmla="*/ 2928886 h 2928886"/>
                <a:gd name="connsiteX11" fmla="*/ 2774329 w 3481139"/>
                <a:gd name="connsiteY11" fmla="*/ 2928886 h 2928886"/>
                <a:gd name="connsiteX12" fmla="*/ 2854316 w 3481139"/>
                <a:gd name="connsiteY12" fmla="*/ 2802203 h 2928886"/>
                <a:gd name="connsiteX13" fmla="*/ 3046067 w 3481139"/>
                <a:gd name="connsiteY13" fmla="*/ 2229848 h 2928886"/>
                <a:gd name="connsiteX14" fmla="*/ 3004330 w 3481139"/>
                <a:gd name="connsiteY14" fmla="*/ 1601092 h 2928886"/>
                <a:gd name="connsiteX15" fmla="*/ 2759775 w 3481139"/>
                <a:gd name="connsiteY15" fmla="*/ 1081112 h 2928886"/>
                <a:gd name="connsiteX16" fmla="*/ 2367007 w 3481139"/>
                <a:gd name="connsiteY16" fmla="*/ 695245 h 2928886"/>
                <a:gd name="connsiteX17" fmla="*/ 1765861 w 3481139"/>
                <a:gd name="connsiteY17" fmla="*/ 445951 h 2928886"/>
                <a:gd name="connsiteX18" fmla="*/ 1100322 w 3481139"/>
                <a:gd name="connsiteY18" fmla="*/ 473271 h 2928886"/>
                <a:gd name="connsiteX19" fmla="*/ 566662 w 3481139"/>
                <a:gd name="connsiteY19" fmla="*/ 1085790 h 2928886"/>
                <a:gd name="connsiteX20" fmla="*/ 431916 w 3481139"/>
                <a:gd name="connsiteY20" fmla="*/ 1338236 h 2928886"/>
                <a:gd name="connsiteX21" fmla="*/ 66359 w 3481139"/>
                <a:gd name="connsiteY21" fmla="*/ 1786460 h 2928886"/>
                <a:gd name="connsiteX22" fmla="*/ 1807 w 3481139"/>
                <a:gd name="connsiteY22" fmla="*/ 1848695 h 2928886"/>
                <a:gd name="connsiteX23" fmla="*/ 0 w 3481139"/>
                <a:gd name="connsiteY23" fmla="*/ 1850695 h 2928886"/>
                <a:gd name="connsiteX24" fmla="*/ 0 w 3481139"/>
                <a:gd name="connsiteY24" fmla="*/ 1233485 h 2928886"/>
                <a:gd name="connsiteX25" fmla="*/ 18046 w 3481139"/>
                <a:gd name="connsiteY25" fmla="*/ 1208183 h 2928886"/>
                <a:gd name="connsiteX26" fmla="*/ 65393 w 3481139"/>
                <a:gd name="connsiteY26" fmla="*/ 1130865 h 2928886"/>
                <a:gd name="connsiteX27" fmla="*/ 991384 w 3481139"/>
                <a:gd name="connsiteY27" fmla="*/ 66436 h 2928886"/>
                <a:gd name="connsiteX28" fmla="*/ 1421035 w 3481139"/>
                <a:gd name="connsiteY28" fmla="*/ 1378 h 292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1139" h="2928886">
                  <a:moveTo>
                    <a:pt x="0" y="2454676"/>
                  </a:moveTo>
                  <a:lnTo>
                    <a:pt x="23037" y="2524361"/>
                  </a:lnTo>
                  <a:cubicBezTo>
                    <a:pt x="42843" y="2573572"/>
                    <a:pt x="66005" y="2622232"/>
                    <a:pt x="92498" y="2670254"/>
                  </a:cubicBezTo>
                  <a:cubicBezTo>
                    <a:pt x="117915" y="2716294"/>
                    <a:pt x="146441" y="2761645"/>
                    <a:pt x="177819" y="2806016"/>
                  </a:cubicBezTo>
                  <a:lnTo>
                    <a:pt x="274733" y="2928886"/>
                  </a:lnTo>
                  <a:lnTo>
                    <a:pt x="0" y="2928886"/>
                  </a:lnTo>
                  <a:close/>
                  <a:moveTo>
                    <a:pt x="1421035" y="1378"/>
                  </a:moveTo>
                  <a:cubicBezTo>
                    <a:pt x="1848323" y="-14790"/>
                    <a:pt x="2262193" y="111988"/>
                    <a:pt x="2605678" y="348168"/>
                  </a:cubicBezTo>
                  <a:cubicBezTo>
                    <a:pt x="2986690" y="610157"/>
                    <a:pt x="3281171" y="1006736"/>
                    <a:pt x="3411215" y="1492067"/>
                  </a:cubicBezTo>
                  <a:cubicBezTo>
                    <a:pt x="3536497" y="1959627"/>
                    <a:pt x="3488465" y="2432119"/>
                    <a:pt x="3306857" y="2839295"/>
                  </a:cubicBezTo>
                  <a:lnTo>
                    <a:pt x="3261670" y="2928886"/>
                  </a:lnTo>
                  <a:lnTo>
                    <a:pt x="2774329" y="2928886"/>
                  </a:lnTo>
                  <a:lnTo>
                    <a:pt x="2854316" y="2802203"/>
                  </a:lnTo>
                  <a:cubicBezTo>
                    <a:pt x="2954670" y="2624813"/>
                    <a:pt x="3019198" y="2432241"/>
                    <a:pt x="3046067" y="2229848"/>
                  </a:cubicBezTo>
                  <a:cubicBezTo>
                    <a:pt x="3073918" y="2019997"/>
                    <a:pt x="3059887" y="1808433"/>
                    <a:pt x="3004330" y="1601092"/>
                  </a:cubicBezTo>
                  <a:cubicBezTo>
                    <a:pt x="2953824" y="1412601"/>
                    <a:pt x="2871570" y="1237702"/>
                    <a:pt x="2759775" y="1081112"/>
                  </a:cubicBezTo>
                  <a:cubicBezTo>
                    <a:pt x="2651938" y="930074"/>
                    <a:pt x="2519787" y="800304"/>
                    <a:pt x="2367007" y="695245"/>
                  </a:cubicBezTo>
                  <a:cubicBezTo>
                    <a:pt x="2186422" y="571040"/>
                    <a:pt x="1978537" y="484889"/>
                    <a:pt x="1765861" y="445951"/>
                  </a:cubicBezTo>
                  <a:cubicBezTo>
                    <a:pt x="1543705" y="405264"/>
                    <a:pt x="1319800" y="414462"/>
                    <a:pt x="1100322" y="473271"/>
                  </a:cubicBezTo>
                  <a:cubicBezTo>
                    <a:pt x="859826" y="537712"/>
                    <a:pt x="751918" y="727591"/>
                    <a:pt x="566662" y="1085790"/>
                  </a:cubicBezTo>
                  <a:cubicBezTo>
                    <a:pt x="524297" y="1167705"/>
                    <a:pt x="480498" y="1252403"/>
                    <a:pt x="431916" y="1338236"/>
                  </a:cubicBezTo>
                  <a:cubicBezTo>
                    <a:pt x="304892" y="1562816"/>
                    <a:pt x="167019" y="1692123"/>
                    <a:pt x="66359" y="1786460"/>
                  </a:cubicBezTo>
                  <a:cubicBezTo>
                    <a:pt x="41685" y="1809641"/>
                    <a:pt x="19588" y="1830368"/>
                    <a:pt x="1807" y="1848695"/>
                  </a:cubicBezTo>
                  <a:lnTo>
                    <a:pt x="0" y="1850695"/>
                  </a:lnTo>
                  <a:lnTo>
                    <a:pt x="0" y="1233485"/>
                  </a:lnTo>
                  <a:lnTo>
                    <a:pt x="18046" y="1208183"/>
                  </a:lnTo>
                  <a:cubicBezTo>
                    <a:pt x="33947" y="1184196"/>
                    <a:pt x="49756" y="1158514"/>
                    <a:pt x="65393" y="1130865"/>
                  </a:cubicBezTo>
                  <a:cubicBezTo>
                    <a:pt x="315656" y="688463"/>
                    <a:pt x="466320" y="207127"/>
                    <a:pt x="991384" y="66436"/>
                  </a:cubicBezTo>
                  <a:cubicBezTo>
                    <a:pt x="1134686" y="28039"/>
                    <a:pt x="1278606" y="6767"/>
                    <a:pt x="1421035" y="137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8" name="Freeform: Shape 67">
              <a:extLst>
                <a:ext uri="{FF2B5EF4-FFF2-40B4-BE49-F238E27FC236}">
                  <a16:creationId xmlns:a16="http://schemas.microsoft.com/office/drawing/2014/main" id="{A97410C4-9F35-480D-AF41-9881677BA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3804226"/>
              <a:ext cx="3664532" cy="3063253"/>
            </a:xfrm>
            <a:custGeom>
              <a:avLst/>
              <a:gdLst>
                <a:gd name="connsiteX0" fmla="*/ 1589544 w 3664532"/>
                <a:gd name="connsiteY0" fmla="*/ 1348 h 3063253"/>
                <a:gd name="connsiteX1" fmla="*/ 3592316 w 3664532"/>
                <a:gd name="connsiteY1" fmla="*/ 1577908 h 3063253"/>
                <a:gd name="connsiteX2" fmla="*/ 3464985 w 3664532"/>
                <a:gd name="connsiteY2" fmla="*/ 3019497 h 3063253"/>
                <a:gd name="connsiteX3" fmla="*/ 3441980 w 3664532"/>
                <a:gd name="connsiteY3" fmla="*/ 3063253 h 3063253"/>
                <a:gd name="connsiteX4" fmla="*/ 3180670 w 3664532"/>
                <a:gd name="connsiteY4" fmla="*/ 3063253 h 3063253"/>
                <a:gd name="connsiteX5" fmla="*/ 3224136 w 3664532"/>
                <a:gd name="connsiteY5" fmla="*/ 2966554 h 3063253"/>
                <a:gd name="connsiteX6" fmla="*/ 3355620 w 3664532"/>
                <a:gd name="connsiteY6" fmla="*/ 2437076 h 3063253"/>
                <a:gd name="connsiteX7" fmla="*/ 3363467 w 3664532"/>
                <a:gd name="connsiteY7" fmla="*/ 2076633 h 3063253"/>
                <a:gd name="connsiteX8" fmla="*/ 3304293 w 3664532"/>
                <a:gd name="connsiteY8" fmla="*/ 1722087 h 3063253"/>
                <a:gd name="connsiteX9" fmla="*/ 3182877 w 3664532"/>
                <a:gd name="connsiteY9" fmla="*/ 1384217 h 3063253"/>
                <a:gd name="connsiteX10" fmla="*/ 3001025 w 3664532"/>
                <a:gd name="connsiteY10" fmla="*/ 1074386 h 3063253"/>
                <a:gd name="connsiteX11" fmla="*/ 2477205 w 3664532"/>
                <a:gd name="connsiteY11" fmla="*/ 580474 h 3063253"/>
                <a:gd name="connsiteX12" fmla="*/ 1798691 w 3664532"/>
                <a:gd name="connsiteY12" fmla="*/ 315283 h 3063253"/>
                <a:gd name="connsiteX13" fmla="*/ 1753281 w 3664532"/>
                <a:gd name="connsiteY13" fmla="*/ 307175 h 3063253"/>
                <a:gd name="connsiteX14" fmla="*/ 1730532 w 3664532"/>
                <a:gd name="connsiteY14" fmla="*/ 303097 h 3063253"/>
                <a:gd name="connsiteX15" fmla="*/ 1707599 w 3664532"/>
                <a:gd name="connsiteY15" fmla="*/ 300231 h 3063253"/>
                <a:gd name="connsiteX16" fmla="*/ 1661716 w 3664532"/>
                <a:gd name="connsiteY16" fmla="*/ 294430 h 3063253"/>
                <a:gd name="connsiteX17" fmla="*/ 1615761 w 3664532"/>
                <a:gd name="connsiteY17" fmla="*/ 289448 h 3063253"/>
                <a:gd name="connsiteX18" fmla="*/ 1523276 w 3664532"/>
                <a:gd name="connsiteY18" fmla="*/ 282763 h 3063253"/>
                <a:gd name="connsiteX19" fmla="*/ 1430359 w 3664532"/>
                <a:gd name="connsiteY19" fmla="*/ 280699 h 3063253"/>
                <a:gd name="connsiteX20" fmla="*/ 1059060 w 3664532"/>
                <a:gd name="connsiteY20" fmla="*/ 318854 h 3063253"/>
                <a:gd name="connsiteX21" fmla="*/ 1012987 w 3664532"/>
                <a:gd name="connsiteY21" fmla="*/ 328075 h 3063253"/>
                <a:gd name="connsiteX22" fmla="*/ 968530 w 3664532"/>
                <a:gd name="connsiteY22" fmla="*/ 339260 h 3063253"/>
                <a:gd name="connsiteX23" fmla="*/ 924773 w 3664532"/>
                <a:gd name="connsiteY23" fmla="*/ 352511 h 3063253"/>
                <a:gd name="connsiteX24" fmla="*/ 881731 w 3664532"/>
                <a:gd name="connsiteY24" fmla="*/ 367896 h 3063253"/>
                <a:gd name="connsiteX25" fmla="*/ 839561 w 3664532"/>
                <a:gd name="connsiteY25" fmla="*/ 385444 h 3063253"/>
                <a:gd name="connsiteX26" fmla="*/ 798365 w 3664532"/>
                <a:gd name="connsiteY26" fmla="*/ 405276 h 3063253"/>
                <a:gd name="connsiteX27" fmla="*/ 758403 w 3664532"/>
                <a:gd name="connsiteY27" fmla="*/ 427539 h 3063253"/>
                <a:gd name="connsiteX28" fmla="*/ 719600 w 3664532"/>
                <a:gd name="connsiteY28" fmla="*/ 451961 h 3063253"/>
                <a:gd name="connsiteX29" fmla="*/ 577562 w 3664532"/>
                <a:gd name="connsiteY29" fmla="*/ 569522 h 3063253"/>
                <a:gd name="connsiteX30" fmla="*/ 456753 w 3664532"/>
                <a:gd name="connsiteY30" fmla="*/ 712062 h 3063253"/>
                <a:gd name="connsiteX31" fmla="*/ 353265 w 3664532"/>
                <a:gd name="connsiteY31" fmla="*/ 870162 h 3063253"/>
                <a:gd name="connsiteX32" fmla="*/ 305715 w 3664532"/>
                <a:gd name="connsiteY32" fmla="*/ 952522 h 3063253"/>
                <a:gd name="connsiteX33" fmla="*/ 260078 w 3664532"/>
                <a:gd name="connsiteY33" fmla="*/ 1036331 h 3063253"/>
                <a:gd name="connsiteX34" fmla="*/ 170320 w 3664532"/>
                <a:gd name="connsiteY34" fmla="*/ 1205796 h 3063253"/>
                <a:gd name="connsiteX35" fmla="*/ 124857 w 3664532"/>
                <a:gd name="connsiteY35" fmla="*/ 1290794 h 3063253"/>
                <a:gd name="connsiteX36" fmla="*/ 77228 w 3664532"/>
                <a:gd name="connsiteY36" fmla="*/ 1375573 h 3063253"/>
                <a:gd name="connsiteX37" fmla="*/ 23967 w 3664532"/>
                <a:gd name="connsiteY37" fmla="*/ 1458613 h 3063253"/>
                <a:gd name="connsiteX38" fmla="*/ 0 w 3664532"/>
                <a:gd name="connsiteY38" fmla="*/ 1490102 h 3063253"/>
                <a:gd name="connsiteX39" fmla="*/ 0 w 3664532"/>
                <a:gd name="connsiteY39" fmla="*/ 600302 h 3063253"/>
                <a:gd name="connsiteX40" fmla="*/ 7155 w 3664532"/>
                <a:gd name="connsiteY40" fmla="*/ 592928 h 3063253"/>
                <a:gd name="connsiteX41" fmla="*/ 940651 w 3664532"/>
                <a:gd name="connsiteY41" fmla="*/ 75740 h 3063253"/>
                <a:gd name="connsiteX42" fmla="*/ 1589544 w 3664532"/>
                <a:gd name="connsiteY42" fmla="*/ 1348 h 306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64532" h="3063253">
                  <a:moveTo>
                    <a:pt x="1589544" y="1348"/>
                  </a:moveTo>
                  <a:cubicBezTo>
                    <a:pt x="2513808" y="33842"/>
                    <a:pt x="3344091" y="651520"/>
                    <a:pt x="3592316" y="1577908"/>
                  </a:cubicBezTo>
                  <a:cubicBezTo>
                    <a:pt x="3725976" y="2076733"/>
                    <a:pt x="3668729" y="2582423"/>
                    <a:pt x="3464985" y="3019497"/>
                  </a:cubicBezTo>
                  <a:lnTo>
                    <a:pt x="3441980" y="3063253"/>
                  </a:lnTo>
                  <a:lnTo>
                    <a:pt x="3180670" y="3063253"/>
                  </a:lnTo>
                  <a:lnTo>
                    <a:pt x="3224136" y="2966554"/>
                  </a:lnTo>
                  <a:cubicBezTo>
                    <a:pt x="3291771" y="2795537"/>
                    <a:pt x="3335430" y="2617005"/>
                    <a:pt x="3355620" y="2437076"/>
                  </a:cubicBezTo>
                  <a:cubicBezTo>
                    <a:pt x="3368996" y="2317218"/>
                    <a:pt x="3372310" y="2196423"/>
                    <a:pt x="3363467" y="2076633"/>
                  </a:cubicBezTo>
                  <a:cubicBezTo>
                    <a:pt x="3354557" y="1956861"/>
                    <a:pt x="3334732" y="1838125"/>
                    <a:pt x="3304293" y="1722087"/>
                  </a:cubicBezTo>
                  <a:cubicBezTo>
                    <a:pt x="3274126" y="1605975"/>
                    <a:pt x="3233351" y="1492852"/>
                    <a:pt x="3182877" y="1384217"/>
                  </a:cubicBezTo>
                  <a:cubicBezTo>
                    <a:pt x="3132588" y="1275460"/>
                    <a:pt x="3071047" y="1171897"/>
                    <a:pt x="3001025" y="1074386"/>
                  </a:cubicBezTo>
                  <a:cubicBezTo>
                    <a:pt x="2860378" y="879817"/>
                    <a:pt x="2682723" y="710135"/>
                    <a:pt x="2477205" y="580474"/>
                  </a:cubicBezTo>
                  <a:cubicBezTo>
                    <a:pt x="2271686" y="450814"/>
                    <a:pt x="2040125" y="361195"/>
                    <a:pt x="1798691" y="315283"/>
                  </a:cubicBezTo>
                  <a:lnTo>
                    <a:pt x="1753281" y="307175"/>
                  </a:lnTo>
                  <a:lnTo>
                    <a:pt x="1730532" y="303097"/>
                  </a:lnTo>
                  <a:lnTo>
                    <a:pt x="1707599" y="300231"/>
                  </a:lnTo>
                  <a:lnTo>
                    <a:pt x="1661716" y="294430"/>
                  </a:lnTo>
                  <a:cubicBezTo>
                    <a:pt x="1646462" y="292559"/>
                    <a:pt x="1631149" y="290194"/>
                    <a:pt x="1615761" y="289448"/>
                  </a:cubicBezTo>
                  <a:cubicBezTo>
                    <a:pt x="1584975" y="287377"/>
                    <a:pt x="1554157" y="284371"/>
                    <a:pt x="1523276" y="282763"/>
                  </a:cubicBezTo>
                  <a:lnTo>
                    <a:pt x="1430359" y="280699"/>
                  </a:lnTo>
                  <a:cubicBezTo>
                    <a:pt x="1306331" y="281594"/>
                    <a:pt x="1181785" y="294109"/>
                    <a:pt x="1059060" y="318854"/>
                  </a:cubicBezTo>
                  <a:lnTo>
                    <a:pt x="1012987" y="328075"/>
                  </a:lnTo>
                  <a:cubicBezTo>
                    <a:pt x="998030" y="331646"/>
                    <a:pt x="983384" y="335571"/>
                    <a:pt x="968530" y="339260"/>
                  </a:cubicBezTo>
                  <a:cubicBezTo>
                    <a:pt x="953853" y="343338"/>
                    <a:pt x="939377" y="348162"/>
                    <a:pt x="924773" y="352511"/>
                  </a:cubicBezTo>
                  <a:cubicBezTo>
                    <a:pt x="910278" y="357266"/>
                    <a:pt x="896136" y="362800"/>
                    <a:pt x="881731" y="367896"/>
                  </a:cubicBezTo>
                  <a:cubicBezTo>
                    <a:pt x="867590" y="373428"/>
                    <a:pt x="853698" y="379622"/>
                    <a:pt x="839561" y="385444"/>
                  </a:cubicBezTo>
                  <a:cubicBezTo>
                    <a:pt x="825810" y="391891"/>
                    <a:pt x="812130" y="398609"/>
                    <a:pt x="798365" y="405276"/>
                  </a:cubicBezTo>
                  <a:cubicBezTo>
                    <a:pt x="785090" y="412685"/>
                    <a:pt x="771605" y="419858"/>
                    <a:pt x="758403" y="427539"/>
                  </a:cubicBezTo>
                  <a:cubicBezTo>
                    <a:pt x="745548" y="435706"/>
                    <a:pt x="732259" y="443337"/>
                    <a:pt x="719600" y="451961"/>
                  </a:cubicBezTo>
                  <a:cubicBezTo>
                    <a:pt x="668664" y="485885"/>
                    <a:pt x="621352" y="525741"/>
                    <a:pt x="577562" y="569522"/>
                  </a:cubicBezTo>
                  <a:cubicBezTo>
                    <a:pt x="534000" y="613606"/>
                    <a:pt x="493580" y="661281"/>
                    <a:pt x="456753" y="712062"/>
                  </a:cubicBezTo>
                  <a:cubicBezTo>
                    <a:pt x="419754" y="762744"/>
                    <a:pt x="385485" y="815747"/>
                    <a:pt x="353265" y="870162"/>
                  </a:cubicBezTo>
                  <a:cubicBezTo>
                    <a:pt x="337069" y="897321"/>
                    <a:pt x="321168" y="924763"/>
                    <a:pt x="305715" y="952522"/>
                  </a:cubicBezTo>
                  <a:cubicBezTo>
                    <a:pt x="290262" y="980281"/>
                    <a:pt x="275152" y="1008238"/>
                    <a:pt x="260078" y="1036331"/>
                  </a:cubicBezTo>
                  <a:cubicBezTo>
                    <a:pt x="229846" y="1092467"/>
                    <a:pt x="200339" y="1149135"/>
                    <a:pt x="170320" y="1205796"/>
                  </a:cubicBezTo>
                  <a:lnTo>
                    <a:pt x="124857" y="1290794"/>
                  </a:lnTo>
                  <a:cubicBezTo>
                    <a:pt x="109549" y="1319095"/>
                    <a:pt x="94118" y="1347211"/>
                    <a:pt x="77228" y="1375573"/>
                  </a:cubicBezTo>
                  <a:cubicBezTo>
                    <a:pt x="60776" y="1403944"/>
                    <a:pt x="42932" y="1431630"/>
                    <a:pt x="23967" y="1458613"/>
                  </a:cubicBezTo>
                  <a:lnTo>
                    <a:pt x="0" y="1490102"/>
                  </a:lnTo>
                  <a:lnTo>
                    <a:pt x="0" y="600302"/>
                  </a:lnTo>
                  <a:lnTo>
                    <a:pt x="7155" y="592928"/>
                  </a:lnTo>
                  <a:cubicBezTo>
                    <a:pt x="261918" y="354349"/>
                    <a:pt x="578478" y="172784"/>
                    <a:pt x="940651" y="75740"/>
                  </a:cubicBezTo>
                  <a:cubicBezTo>
                    <a:pt x="1157955" y="17514"/>
                    <a:pt x="1376252" y="-6151"/>
                    <a:pt x="1589544" y="13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CasellaDiTesto 2">
            <a:extLst>
              <a:ext uri="{FF2B5EF4-FFF2-40B4-BE49-F238E27FC236}">
                <a16:creationId xmlns:a16="http://schemas.microsoft.com/office/drawing/2014/main" id="{6C447BA4-3B5F-EA91-8C2C-BC5D4F004FC2}"/>
              </a:ext>
            </a:extLst>
          </p:cNvPr>
          <p:cNvSpPr txBox="1"/>
          <p:nvPr/>
        </p:nvSpPr>
        <p:spPr>
          <a:xfrm>
            <a:off x="6596875" y="1175658"/>
            <a:ext cx="5399182" cy="519195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dirty="0">
              <a:solidFill>
                <a:schemeClr val="tx2"/>
              </a:solidFill>
            </a:endParaRPr>
          </a:p>
          <a:p>
            <a:pPr indent="-228600">
              <a:lnSpc>
                <a:spcPct val="90000"/>
              </a:lnSpc>
              <a:spcAft>
                <a:spcPts val="600"/>
              </a:spcAft>
              <a:buFont typeface="Arial" panose="020B0604020202020204" pitchFamily="34" charset="0"/>
              <a:buChar char="•"/>
            </a:pPr>
            <a:r>
              <a:rPr lang="en-US" dirty="0">
                <a:solidFill>
                  <a:schemeClr val="tx2"/>
                </a:solidFill>
              </a:rPr>
              <a:t>After data cleaning and data augmentation, the dataset reached the following shape: </a:t>
            </a:r>
          </a:p>
          <a:p>
            <a:pPr indent="-228600">
              <a:lnSpc>
                <a:spcPct val="90000"/>
              </a:lnSpc>
              <a:spcAft>
                <a:spcPts val="600"/>
              </a:spcAft>
              <a:buFont typeface="Arial" panose="020B0604020202020204" pitchFamily="34" charset="0"/>
              <a:buChar char="•"/>
            </a:pPr>
            <a:r>
              <a:rPr lang="en-US" dirty="0">
                <a:solidFill>
                  <a:schemeClr val="tx2"/>
                </a:solidFill>
              </a:rPr>
              <a:t>53 columns and 38398 rows. The observations span from 2006 to 2022.</a:t>
            </a:r>
          </a:p>
          <a:p>
            <a:pPr indent="-228600">
              <a:lnSpc>
                <a:spcPct val="90000"/>
              </a:lnSpc>
              <a:spcAft>
                <a:spcPts val="600"/>
              </a:spcAft>
              <a:buFont typeface="Arial" panose="020B0604020202020204" pitchFamily="34" charset="0"/>
              <a:buChar char="•"/>
            </a:pPr>
            <a:r>
              <a:rPr lang="en-US" dirty="0">
                <a:solidFill>
                  <a:schemeClr val="tx2"/>
                </a:solidFill>
              </a:rPr>
              <a:t>-The Injuries Direct target variable shows a peak of injuries in 2006, followed by a decreasing number in the subsequent years with a second peak in 2017. California had the highest number of injuries registered. </a:t>
            </a:r>
          </a:p>
          <a:p>
            <a:pPr indent="-228600">
              <a:lnSpc>
                <a:spcPct val="90000"/>
              </a:lnSpc>
              <a:spcAft>
                <a:spcPts val="600"/>
              </a:spcAft>
              <a:buFont typeface="Arial" panose="020B0604020202020204" pitchFamily="34" charset="0"/>
              <a:buChar char="•"/>
            </a:pPr>
            <a:r>
              <a:rPr lang="en-US" dirty="0">
                <a:solidFill>
                  <a:schemeClr val="tx2"/>
                </a:solidFill>
              </a:rPr>
              <a:t>-The Deaths Direct target variable shows fluctuating </a:t>
            </a:r>
            <a:r>
              <a:rPr lang="en-US" dirty="0" err="1">
                <a:solidFill>
                  <a:schemeClr val="tx2"/>
                </a:solidFill>
              </a:rPr>
              <a:t>behaviour</a:t>
            </a:r>
            <a:r>
              <a:rPr lang="en-US" dirty="0">
                <a:solidFill>
                  <a:schemeClr val="tx2"/>
                </a:solidFill>
              </a:rPr>
              <a:t>, with peaks in mortality observed in 2011, 2015, and 2019. Kentucky, Missouri, and North Carolina had the highest number of deaths observed.</a:t>
            </a:r>
          </a:p>
          <a:p>
            <a:pPr indent="-228600">
              <a:lnSpc>
                <a:spcPct val="90000"/>
              </a:lnSpc>
              <a:spcAft>
                <a:spcPts val="600"/>
              </a:spcAft>
              <a:buFont typeface="Arial" panose="020B0604020202020204" pitchFamily="34" charset="0"/>
              <a:buChar char="•"/>
            </a:pPr>
            <a:r>
              <a:rPr lang="en-US" dirty="0">
                <a:solidFill>
                  <a:schemeClr val="tx2"/>
                </a:solidFill>
              </a:rPr>
              <a:t>-The Damage Property target variable indicates two peaks of disasters in 2011 and 2016, with </a:t>
            </a:r>
            <a:r>
              <a:rPr lang="en-US" dirty="0" err="1">
                <a:solidFill>
                  <a:schemeClr val="tx2"/>
                </a:solidFill>
              </a:rPr>
              <a:t>Lousiana</a:t>
            </a:r>
            <a:r>
              <a:rPr lang="en-US" dirty="0">
                <a:solidFill>
                  <a:schemeClr val="tx2"/>
                </a:solidFill>
              </a:rPr>
              <a:t> having the highest level of damage.</a:t>
            </a:r>
          </a:p>
          <a:p>
            <a:pPr indent="-228600">
              <a:lnSpc>
                <a:spcPct val="90000"/>
              </a:lnSpc>
              <a:spcAft>
                <a:spcPts val="600"/>
              </a:spcAft>
              <a:buFont typeface="Arial" panose="020B0604020202020204" pitchFamily="34" charset="0"/>
              <a:buChar char="•"/>
            </a:pPr>
            <a:endParaRPr lang="en-US" sz="1300" dirty="0">
              <a:solidFill>
                <a:schemeClr val="tx2"/>
              </a:solidFill>
            </a:endParaRPr>
          </a:p>
          <a:p>
            <a:pPr indent="-228600">
              <a:lnSpc>
                <a:spcPct val="90000"/>
              </a:lnSpc>
              <a:spcAft>
                <a:spcPts val="600"/>
              </a:spcAft>
              <a:buFont typeface="Arial" panose="020B0604020202020204" pitchFamily="34" charset="0"/>
              <a:buChar char="•"/>
            </a:pPr>
            <a:endParaRPr lang="en-US" sz="1300" dirty="0">
              <a:solidFill>
                <a:schemeClr val="tx2"/>
              </a:solidFill>
            </a:endParaRPr>
          </a:p>
          <a:p>
            <a:pPr indent="-228600">
              <a:lnSpc>
                <a:spcPct val="90000"/>
              </a:lnSpc>
              <a:spcAft>
                <a:spcPts val="600"/>
              </a:spcAft>
              <a:buFont typeface="Arial" panose="020B0604020202020204" pitchFamily="34" charset="0"/>
              <a:buChar char="•"/>
            </a:pPr>
            <a:endParaRPr lang="en-US" sz="1300" dirty="0">
              <a:solidFill>
                <a:schemeClr val="tx2"/>
              </a:solidFill>
            </a:endParaRPr>
          </a:p>
        </p:txBody>
      </p:sp>
    </p:spTree>
    <p:extLst>
      <p:ext uri="{BB962C8B-B14F-4D97-AF65-F5344CB8AC3E}">
        <p14:creationId xmlns:p14="http://schemas.microsoft.com/office/powerpoint/2010/main" val="74156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F628B3C3-3899-312F-3A94-FDCB96D10A34}"/>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a:solidFill>
                  <a:srgbClr val="FFFFFF"/>
                </a:solidFill>
                <a:latin typeface="+mj-lt"/>
                <a:ea typeface="+mj-ea"/>
                <a:cs typeface="+mj-cs"/>
              </a:rPr>
              <a:t>Pre-Processing</a:t>
            </a:r>
          </a:p>
        </p:txBody>
      </p:sp>
      <p:graphicFrame>
        <p:nvGraphicFramePr>
          <p:cNvPr id="6" name="Diagramma 5">
            <a:extLst>
              <a:ext uri="{FF2B5EF4-FFF2-40B4-BE49-F238E27FC236}">
                <a16:creationId xmlns:a16="http://schemas.microsoft.com/office/drawing/2014/main" id="{8E3C340C-C26D-A52B-D4F0-15FD33AA8E07}"/>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8786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CD1F7C3F-F6AA-2C19-D606-D4B5EBD3EB99}"/>
              </a:ext>
            </a:extLst>
          </p:cNvPr>
          <p:cNvSpPr txBox="1"/>
          <p:nvPr/>
        </p:nvSpPr>
        <p:spPr>
          <a:xfrm>
            <a:off x="6734650" y="637763"/>
            <a:ext cx="4310698" cy="162727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a:latin typeface="+mj-lt"/>
                <a:ea typeface="+mj-ea"/>
                <a:cs typeface="+mj-cs"/>
              </a:rPr>
              <a:t>Risk Modelling</a:t>
            </a:r>
          </a:p>
        </p:txBody>
      </p:sp>
      <p:sp>
        <p:nvSpPr>
          <p:cNvPr id="2059" name="Rectangle 2058">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226704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imeSeriesSplit">
            <a:extLst>
              <a:ext uri="{FF2B5EF4-FFF2-40B4-BE49-F238E27FC236}">
                <a16:creationId xmlns:a16="http://schemas.microsoft.com/office/drawing/2014/main" id="{1CE02FA9-9EBD-81C9-EAD5-4364DCF993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 y="332600"/>
            <a:ext cx="4846867" cy="1980162"/>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10" descr="Immagine che contiene testo, schermata, documento, Carattere&#10;&#10;Il contenuto generato dall'IA potrebbe non essere corretto.">
            <a:extLst>
              <a:ext uri="{FF2B5EF4-FFF2-40B4-BE49-F238E27FC236}">
                <a16:creationId xmlns:a16="http://schemas.microsoft.com/office/drawing/2014/main" id="{A6608BF9-B93D-780E-AA7C-0FFB84714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474804"/>
            <a:ext cx="4846867" cy="4160293"/>
          </a:xfrm>
          <a:prstGeom prst="rect">
            <a:avLst/>
          </a:prstGeom>
        </p:spPr>
      </p:pic>
      <p:sp>
        <p:nvSpPr>
          <p:cNvPr id="3" name="CasellaDiTesto 2">
            <a:extLst>
              <a:ext uri="{FF2B5EF4-FFF2-40B4-BE49-F238E27FC236}">
                <a16:creationId xmlns:a16="http://schemas.microsoft.com/office/drawing/2014/main" id="{83D8C925-305A-00F7-00BB-2764FECA251F}"/>
              </a:ext>
            </a:extLst>
          </p:cNvPr>
          <p:cNvSpPr txBox="1"/>
          <p:nvPr/>
        </p:nvSpPr>
        <p:spPr>
          <a:xfrm>
            <a:off x="6734641" y="2474804"/>
            <a:ext cx="4310702" cy="3739724"/>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Generalized Linear Models (GLM) using Tweedie distribution</a:t>
            </a:r>
          </a:p>
          <a:p>
            <a:pPr marL="285750" indent="-228600">
              <a:lnSpc>
                <a:spcPct val="90000"/>
              </a:lnSpc>
              <a:spcAft>
                <a:spcPts val="600"/>
              </a:spcAft>
              <a:buFont typeface="Arial" panose="020B0604020202020204" pitchFamily="34" charset="0"/>
              <a:buChar char="•"/>
            </a:pPr>
            <a:r>
              <a:rPr lang="en-US" sz="2000"/>
              <a:t>Generalized Additive Models (GAM)</a:t>
            </a:r>
          </a:p>
          <a:p>
            <a:pPr marL="285750" indent="-228600">
              <a:lnSpc>
                <a:spcPct val="90000"/>
              </a:lnSpc>
              <a:spcAft>
                <a:spcPts val="600"/>
              </a:spcAft>
              <a:buFont typeface="Arial" panose="020B0604020202020204" pitchFamily="34" charset="0"/>
              <a:buChar char="•"/>
            </a:pPr>
            <a:r>
              <a:rPr lang="en-US" sz="2000"/>
              <a:t>Gradient Boosting Machines by LightGBM, XGBoost, CATBoost</a:t>
            </a:r>
          </a:p>
          <a:p>
            <a:pPr indent="-228600">
              <a:lnSpc>
                <a:spcPct val="90000"/>
              </a:lnSpc>
              <a:spcAft>
                <a:spcPts val="600"/>
              </a:spcAft>
              <a:buFont typeface="Arial" panose="020B0604020202020204" pitchFamily="34" charset="0"/>
              <a:buChar char="•"/>
            </a:pPr>
            <a:r>
              <a:rPr lang="en-US" sz="2000"/>
              <a:t>Fine-tuned models using a time series cross validation with optuna, an automatic hyperparameter optimization software framework.</a:t>
            </a:r>
          </a:p>
          <a:p>
            <a:pPr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1900001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FA132FD7-3544-1139-5677-061AA1CC2C73}"/>
              </a:ext>
            </a:extLst>
          </p:cNvPr>
          <p:cNvSpPr txBox="1"/>
          <p:nvPr/>
        </p:nvSpPr>
        <p:spPr>
          <a:xfrm>
            <a:off x="1828800" y="238125"/>
            <a:ext cx="8673216"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Single-Step Forecasting (</a:t>
            </a:r>
            <a:r>
              <a:rPr lang="it-IT" sz="2400" dirty="0" err="1">
                <a:solidFill>
                  <a:schemeClr val="bg1"/>
                </a:solidFill>
                <a:latin typeface="Berlin Sans FB Demi" panose="020E0802020502020306" pitchFamily="34" charset="0"/>
              </a:rPr>
              <a:t>Predictions</a:t>
            </a:r>
            <a:r>
              <a:rPr lang="it-IT" sz="2400" dirty="0">
                <a:solidFill>
                  <a:schemeClr val="bg1"/>
                </a:solidFill>
                <a:latin typeface="Berlin Sans FB Demi" panose="020E0802020502020306" pitchFamily="34" charset="0"/>
              </a:rPr>
              <a:t>)</a:t>
            </a:r>
            <a:endParaRPr lang="en-GB" sz="2400" dirty="0">
              <a:solidFill>
                <a:schemeClr val="bg1"/>
              </a:solidFill>
              <a:latin typeface="Berlin Sans FB Demi" panose="020E0802020502020306" pitchFamily="34" charset="0"/>
            </a:endParaRPr>
          </a:p>
        </p:txBody>
      </p:sp>
      <p:graphicFrame>
        <p:nvGraphicFramePr>
          <p:cNvPr id="9" name="Diagramma 8">
            <a:extLst>
              <a:ext uri="{FF2B5EF4-FFF2-40B4-BE49-F238E27FC236}">
                <a16:creationId xmlns:a16="http://schemas.microsoft.com/office/drawing/2014/main" id="{B4003DEF-783E-1C40-54CF-A462FD961511}"/>
              </a:ext>
            </a:extLst>
          </p:cNvPr>
          <p:cNvGraphicFramePr/>
          <p:nvPr/>
        </p:nvGraphicFramePr>
        <p:xfrm>
          <a:off x="4443937" y="1056023"/>
          <a:ext cx="5085184" cy="1961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a:extLst>
              <a:ext uri="{FF2B5EF4-FFF2-40B4-BE49-F238E27FC236}">
                <a16:creationId xmlns:a16="http://schemas.microsoft.com/office/drawing/2014/main" id="{5EE34D47-34C6-954A-5127-E99E9F7107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726" y="2799575"/>
            <a:ext cx="5572014" cy="39252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799434-D2F7-BEF2-2426-C4B6EAAEDF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2778684"/>
            <a:ext cx="5695891" cy="3967037"/>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262B9EC3-F938-1EC1-4ADE-FE83C21A3C00}"/>
              </a:ext>
            </a:extLst>
          </p:cNvPr>
          <p:cNvSpPr txBox="1"/>
          <p:nvPr/>
        </p:nvSpPr>
        <p:spPr>
          <a:xfrm>
            <a:off x="260727" y="1207911"/>
            <a:ext cx="4539874" cy="646331"/>
          </a:xfrm>
          <a:prstGeom prst="rect">
            <a:avLst/>
          </a:prstGeom>
          <a:noFill/>
        </p:spPr>
        <p:txBody>
          <a:bodyPr wrap="square" rtlCol="0">
            <a:spAutoFit/>
          </a:bodyPr>
          <a:lstStyle/>
          <a:p>
            <a:r>
              <a:rPr lang="it-IT" dirty="0" err="1">
                <a:solidFill>
                  <a:schemeClr val="bg1"/>
                </a:solidFill>
                <a:latin typeface="Berlin Sans FB Demi" panose="020E0802020502020306" pitchFamily="34" charset="0"/>
              </a:rPr>
              <a:t>Gradient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Boosting</a:t>
            </a:r>
            <a:r>
              <a:rPr lang="it-IT" dirty="0">
                <a:solidFill>
                  <a:schemeClr val="bg1"/>
                </a:solidFill>
                <a:latin typeface="Berlin Sans FB Demi" panose="020E0802020502020306" pitchFamily="34" charset="0"/>
              </a:rPr>
              <a:t> Machines can </a:t>
            </a:r>
            <a:r>
              <a:rPr lang="it-IT" dirty="0" err="1">
                <a:solidFill>
                  <a:schemeClr val="bg1"/>
                </a:solidFill>
                <a:latin typeface="Berlin Sans FB Demi" panose="020E0802020502020306" pitchFamily="34" charset="0"/>
              </a:rPr>
              <a:t>generalise</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observations</a:t>
            </a:r>
            <a:r>
              <a:rPr lang="it-IT" dirty="0">
                <a:solidFill>
                  <a:schemeClr val="bg1"/>
                </a:solidFill>
                <a:latin typeface="Berlin Sans FB Demi" panose="020E0802020502020306" pitchFamily="34" charset="0"/>
              </a:rPr>
              <a:t> in a </a:t>
            </a:r>
            <a:r>
              <a:rPr lang="it-IT" dirty="0" err="1">
                <a:solidFill>
                  <a:schemeClr val="bg1"/>
                </a:solidFill>
                <a:latin typeface="Berlin Sans FB Demi" panose="020E0802020502020306" pitchFamily="34" charset="0"/>
              </a:rPr>
              <a:t>better</a:t>
            </a:r>
            <a:r>
              <a:rPr lang="it-IT" dirty="0">
                <a:solidFill>
                  <a:schemeClr val="bg1"/>
                </a:solidFill>
                <a:latin typeface="Berlin Sans FB Demi" panose="020E0802020502020306" pitchFamily="34" charset="0"/>
              </a:rPr>
              <a:t> way</a:t>
            </a:r>
          </a:p>
        </p:txBody>
      </p:sp>
    </p:spTree>
    <p:extLst>
      <p:ext uri="{BB962C8B-B14F-4D97-AF65-F5344CB8AC3E}">
        <p14:creationId xmlns:p14="http://schemas.microsoft.com/office/powerpoint/2010/main" val="3996982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50FDE60-CBC9-BC5F-7245-83E466A905EF}"/>
              </a:ext>
            </a:extLst>
          </p:cNvPr>
          <p:cNvSpPr txBox="1"/>
          <p:nvPr/>
        </p:nvSpPr>
        <p:spPr>
          <a:xfrm>
            <a:off x="3413052" y="301889"/>
            <a:ext cx="8673216"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Single-Step Forecasting (Performance no </a:t>
            </a:r>
            <a:r>
              <a:rPr lang="it-IT" sz="2400" dirty="0" err="1">
                <a:solidFill>
                  <a:schemeClr val="bg1"/>
                </a:solidFill>
                <a:latin typeface="Berlin Sans FB Demi" panose="020E0802020502020306" pitchFamily="34" charset="0"/>
              </a:rPr>
              <a:t>augmentation</a:t>
            </a:r>
            <a:r>
              <a:rPr lang="it-IT" sz="2400" dirty="0">
                <a:solidFill>
                  <a:schemeClr val="bg1"/>
                </a:solidFill>
                <a:latin typeface="Berlin Sans FB Demi" panose="020E0802020502020306" pitchFamily="34" charset="0"/>
              </a:rPr>
              <a:t>)</a:t>
            </a:r>
            <a:endParaRPr lang="en-GB" sz="2400" dirty="0">
              <a:solidFill>
                <a:schemeClr val="bg1"/>
              </a:solidFill>
              <a:latin typeface="Berlin Sans FB Demi" panose="020E0802020502020306" pitchFamily="34" charset="0"/>
            </a:endParaRPr>
          </a:p>
        </p:txBody>
      </p:sp>
      <p:sp>
        <p:nvSpPr>
          <p:cNvPr id="11" name="CasellaDiTesto 10">
            <a:extLst>
              <a:ext uri="{FF2B5EF4-FFF2-40B4-BE49-F238E27FC236}">
                <a16:creationId xmlns:a16="http://schemas.microsoft.com/office/drawing/2014/main" id="{3780FDE1-BFAC-6DD3-C0C7-35CC92789168}"/>
              </a:ext>
            </a:extLst>
          </p:cNvPr>
          <p:cNvSpPr txBox="1"/>
          <p:nvPr/>
        </p:nvSpPr>
        <p:spPr>
          <a:xfrm>
            <a:off x="151944" y="2142458"/>
            <a:ext cx="961887" cy="646331"/>
          </a:xfrm>
          <a:prstGeom prst="rect">
            <a:avLst/>
          </a:prstGeom>
          <a:noFill/>
        </p:spPr>
        <p:txBody>
          <a:bodyPr wrap="square" rtlCol="0">
            <a:spAutoFit/>
          </a:bodyPr>
          <a:lstStyle/>
          <a:p>
            <a:pPr algn="just"/>
            <a:r>
              <a:rPr lang="it-IT" dirty="0" err="1">
                <a:solidFill>
                  <a:schemeClr val="bg1"/>
                </a:solidFill>
                <a:latin typeface="Berlin Sans FB Demi" panose="020E0802020502020306" pitchFamily="34" charset="0"/>
              </a:rPr>
              <a:t>InjuriesDirect</a:t>
            </a:r>
            <a:endParaRPr lang="en-GB" dirty="0">
              <a:solidFill>
                <a:schemeClr val="bg1"/>
              </a:solidFill>
              <a:latin typeface="Berlin Sans FB Demi" panose="020E0802020502020306" pitchFamily="34" charset="0"/>
            </a:endParaRPr>
          </a:p>
        </p:txBody>
      </p:sp>
      <p:sp>
        <p:nvSpPr>
          <p:cNvPr id="12" name="CasellaDiTesto 11">
            <a:extLst>
              <a:ext uri="{FF2B5EF4-FFF2-40B4-BE49-F238E27FC236}">
                <a16:creationId xmlns:a16="http://schemas.microsoft.com/office/drawing/2014/main" id="{37F22F93-312A-3A55-9840-2F45E8751F8F}"/>
              </a:ext>
            </a:extLst>
          </p:cNvPr>
          <p:cNvSpPr txBox="1"/>
          <p:nvPr/>
        </p:nvSpPr>
        <p:spPr>
          <a:xfrm>
            <a:off x="6061768" y="5035662"/>
            <a:ext cx="961887" cy="646331"/>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Whole  </a:t>
            </a:r>
            <a:r>
              <a:rPr lang="it-IT" dirty="0" err="1">
                <a:solidFill>
                  <a:schemeClr val="bg1"/>
                </a:solidFill>
                <a:latin typeface="Berlin Sans FB Demi" panose="020E0802020502020306" pitchFamily="34" charset="0"/>
              </a:rPr>
              <a:t>Injuries</a:t>
            </a:r>
            <a:endParaRPr lang="en-GB" dirty="0">
              <a:solidFill>
                <a:schemeClr val="bg1"/>
              </a:solidFill>
              <a:latin typeface="Berlin Sans FB Demi" panose="020E0802020502020306" pitchFamily="34" charset="0"/>
            </a:endParaRPr>
          </a:p>
        </p:txBody>
      </p:sp>
      <p:pic>
        <p:nvPicPr>
          <p:cNvPr id="1028" name="Picture 4">
            <a:extLst>
              <a:ext uri="{FF2B5EF4-FFF2-40B4-BE49-F238E27FC236}">
                <a16:creationId xmlns:a16="http://schemas.microsoft.com/office/drawing/2014/main" id="{8993D1A1-2FC8-3C07-6009-DDBB2318B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69" y="3016577"/>
            <a:ext cx="5546421" cy="36811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142B465-95D0-B880-837B-A6823B11C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3070" y="1176007"/>
            <a:ext cx="5546421" cy="3681140"/>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4B98AB6B-054B-985B-E53D-B9EC201F748A}"/>
              </a:ext>
            </a:extLst>
          </p:cNvPr>
          <p:cNvSpPr txBox="1"/>
          <p:nvPr/>
        </p:nvSpPr>
        <p:spPr>
          <a:xfrm>
            <a:off x="1113831" y="1176007"/>
            <a:ext cx="4884138" cy="1200329"/>
          </a:xfrm>
          <a:prstGeom prst="rect">
            <a:avLst/>
          </a:prstGeom>
          <a:noFill/>
        </p:spPr>
        <p:txBody>
          <a:bodyPr wrap="square" rtlCol="0">
            <a:spAutoFit/>
          </a:bodyPr>
          <a:lstStyle/>
          <a:p>
            <a:r>
              <a:rPr lang="it-IT" dirty="0">
                <a:solidFill>
                  <a:schemeClr val="bg1"/>
                </a:solidFill>
                <a:latin typeface="Berlin Sans FB Demi" panose="020E0802020502020306" pitchFamily="34" charset="0"/>
              </a:rPr>
              <a:t>Performance </a:t>
            </a:r>
            <a:r>
              <a:rPr lang="it-IT" dirty="0" err="1">
                <a:solidFill>
                  <a:schemeClr val="bg1"/>
                </a:solidFill>
                <a:latin typeface="Berlin Sans FB Demi" panose="020E0802020502020306" pitchFamily="34" charset="0"/>
              </a:rPr>
              <a:t>comparison</a:t>
            </a:r>
            <a:r>
              <a:rPr lang="it-IT" dirty="0">
                <a:solidFill>
                  <a:schemeClr val="bg1"/>
                </a:solidFill>
                <a:latin typeface="Berlin Sans FB Demi" panose="020E0802020502020306" pitchFamily="34" charset="0"/>
              </a:rPr>
              <a:t> on RMSE, MAE and Mean Poisson </a:t>
            </a:r>
            <a:r>
              <a:rPr lang="it-IT" dirty="0" err="1">
                <a:solidFill>
                  <a:schemeClr val="bg1"/>
                </a:solidFill>
                <a:latin typeface="Berlin Sans FB Demi" panose="020E0802020502020306" pitchFamily="34" charset="0"/>
              </a:rPr>
              <a:t>Deviance</a:t>
            </a:r>
            <a:r>
              <a:rPr lang="it-IT" dirty="0">
                <a:solidFill>
                  <a:schemeClr val="bg1"/>
                </a:solidFill>
                <a:latin typeface="Berlin Sans FB Demi" panose="020E0802020502020306" pitchFamily="34" charset="0"/>
              </a:rPr>
              <a:t> (MPD) </a:t>
            </a:r>
            <a:r>
              <a:rPr lang="it-IT" dirty="0" err="1">
                <a:solidFill>
                  <a:schemeClr val="bg1"/>
                </a:solidFill>
                <a:latin typeface="Berlin Sans FB Demi" panose="020E0802020502020306" pitchFamily="34" charset="0"/>
              </a:rPr>
              <a:t>metrics</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Actuarial</a:t>
            </a:r>
            <a:r>
              <a:rPr lang="it-IT" dirty="0">
                <a:solidFill>
                  <a:schemeClr val="bg1"/>
                </a:solidFill>
                <a:latin typeface="Berlin Sans FB Demi" panose="020E0802020502020306" pitchFamily="34" charset="0"/>
              </a:rPr>
              <a:t> models are </a:t>
            </a:r>
            <a:r>
              <a:rPr lang="it-IT" dirty="0" err="1">
                <a:solidFill>
                  <a:schemeClr val="bg1"/>
                </a:solidFill>
                <a:latin typeface="Berlin Sans FB Demi" panose="020E0802020502020306" pitchFamily="34" charset="0"/>
              </a:rPr>
              <a:t>not</a:t>
            </a:r>
            <a:r>
              <a:rPr lang="it-IT" dirty="0">
                <a:solidFill>
                  <a:schemeClr val="bg1"/>
                </a:solidFill>
                <a:latin typeface="Berlin Sans FB Demi" panose="020E0802020502020306" pitchFamily="34" charset="0"/>
              </a:rPr>
              <a:t> competitive </a:t>
            </a:r>
            <a:r>
              <a:rPr lang="it-IT" dirty="0" err="1">
                <a:solidFill>
                  <a:schemeClr val="bg1"/>
                </a:solidFill>
                <a:latin typeface="Berlin Sans FB Demi" panose="020E0802020502020306" pitchFamily="34" charset="0"/>
              </a:rPr>
              <a:t>compared</a:t>
            </a:r>
            <a:r>
              <a:rPr lang="it-IT" dirty="0">
                <a:solidFill>
                  <a:schemeClr val="bg1"/>
                </a:solidFill>
                <a:latin typeface="Berlin Sans FB Demi" panose="020E0802020502020306" pitchFamily="34" charset="0"/>
              </a:rPr>
              <a:t> with </a:t>
            </a:r>
            <a:r>
              <a:rPr lang="it-IT" dirty="0" err="1">
                <a:solidFill>
                  <a:schemeClr val="bg1"/>
                </a:solidFill>
                <a:latin typeface="Berlin Sans FB Demi" panose="020E0802020502020306" pitchFamily="34" charset="0"/>
              </a:rPr>
              <a:t>Gradient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Boosting</a:t>
            </a:r>
            <a:r>
              <a:rPr lang="it-IT" dirty="0">
                <a:solidFill>
                  <a:schemeClr val="bg1"/>
                </a:solidFill>
                <a:latin typeface="Berlin Sans FB Demi" panose="020E0802020502020306" pitchFamily="34" charset="0"/>
              </a:rPr>
              <a:t> Machines.</a:t>
            </a:r>
          </a:p>
        </p:txBody>
      </p:sp>
    </p:spTree>
    <p:extLst>
      <p:ext uri="{BB962C8B-B14F-4D97-AF65-F5344CB8AC3E}">
        <p14:creationId xmlns:p14="http://schemas.microsoft.com/office/powerpoint/2010/main" val="1717309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Grafici aziendali digitali">
            <a:extLst>
              <a:ext uri="{FF2B5EF4-FFF2-40B4-BE49-F238E27FC236}">
                <a16:creationId xmlns:a16="http://schemas.microsoft.com/office/drawing/2014/main" id="{8FC5AECC-B7BF-A3E3-2453-A2AEE67015C4}"/>
              </a:ext>
            </a:extLst>
          </p:cNvPr>
          <p:cNvPicPr>
            <a:picLocks noChangeAspect="1"/>
          </p:cNvPicPr>
          <p:nvPr/>
        </p:nvPicPr>
        <p:blipFill>
          <a:blip r:embed="rId2"/>
          <a:srcRect l="13563" r="1549" b="1"/>
          <a:stretch>
            <a:fillRect/>
          </a:stretch>
        </p:blipFill>
        <p:spPr>
          <a:xfrm>
            <a:off x="20" y="10"/>
            <a:ext cx="12191980" cy="6857990"/>
          </a:xfrm>
          <a:prstGeom prst="rect">
            <a:avLst/>
          </a:prstGeom>
        </p:spPr>
      </p:pic>
      <p:sp useBgFill="1">
        <p:nvSpPr>
          <p:cNvPr id="10" name="Rectangle 9">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platzhalter 6">
            <a:extLst>
              <a:ext uri="{FF2B5EF4-FFF2-40B4-BE49-F238E27FC236}">
                <a16:creationId xmlns:a16="http://schemas.microsoft.com/office/drawing/2014/main" id="{41FCD357-D33E-20D8-FACD-0D0A912B0EDB}"/>
              </a:ext>
            </a:extLst>
          </p:cNvPr>
          <p:cNvSpPr txBox="1">
            <a:spLocks/>
          </p:cNvSpPr>
          <p:nvPr/>
        </p:nvSpPr>
        <p:spPr>
          <a:xfrm>
            <a:off x="2090528" y="2299176"/>
            <a:ext cx="4131368" cy="15711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2500" b="1">
                <a:latin typeface="+mj-lt"/>
                <a:ea typeface="+mj-ea"/>
                <a:cs typeface="+mj-cs"/>
              </a:rPr>
              <a:t>Stock Market Forecasting with Conformal Prediction and Stock Analysis with AI Agent Recommendations </a:t>
            </a:r>
          </a:p>
        </p:txBody>
      </p:sp>
      <p:cxnSp>
        <p:nvCxnSpPr>
          <p:cNvPr id="12" name="Straight Connector 11">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960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50FDE60-CBC9-BC5F-7245-83E466A905EF}"/>
              </a:ext>
            </a:extLst>
          </p:cNvPr>
          <p:cNvSpPr txBox="1"/>
          <p:nvPr/>
        </p:nvSpPr>
        <p:spPr>
          <a:xfrm>
            <a:off x="1429305" y="238125"/>
            <a:ext cx="10287774" cy="461665"/>
          </a:xfrm>
          <a:prstGeom prst="rect">
            <a:avLst/>
          </a:prstGeom>
          <a:noFill/>
        </p:spPr>
        <p:txBody>
          <a:bodyPr wrap="square" rtlCol="0">
            <a:spAutoFit/>
          </a:bodyPr>
          <a:lstStyle/>
          <a:p>
            <a:pPr algn="r"/>
            <a:r>
              <a:rPr lang="it-IT" sz="2400" dirty="0">
                <a:solidFill>
                  <a:schemeClr val="bg1"/>
                </a:solidFill>
                <a:latin typeface="Berlin Sans FB Demi" panose="020E0802020502020306" pitchFamily="34" charset="0"/>
              </a:rPr>
              <a:t>Single-Step Forecasting (Performance with </a:t>
            </a:r>
            <a:r>
              <a:rPr lang="it-IT" sz="2400" dirty="0" err="1">
                <a:solidFill>
                  <a:schemeClr val="bg1"/>
                </a:solidFill>
                <a:latin typeface="Berlin Sans FB Demi" panose="020E0802020502020306" pitchFamily="34" charset="0"/>
              </a:rPr>
              <a:t>augmentation</a:t>
            </a:r>
            <a:r>
              <a:rPr lang="it-IT" sz="2400" dirty="0">
                <a:solidFill>
                  <a:schemeClr val="bg1"/>
                </a:solidFill>
                <a:latin typeface="Berlin Sans FB Demi" panose="020E0802020502020306" pitchFamily="34" charset="0"/>
              </a:rPr>
              <a:t>)</a:t>
            </a:r>
            <a:endParaRPr lang="en-GB" sz="2400" dirty="0">
              <a:solidFill>
                <a:schemeClr val="bg1"/>
              </a:solidFill>
              <a:latin typeface="Berlin Sans FB Demi" panose="020E0802020502020306" pitchFamily="34" charset="0"/>
            </a:endParaRPr>
          </a:p>
        </p:txBody>
      </p:sp>
      <p:pic>
        <p:nvPicPr>
          <p:cNvPr id="2050" name="Picture 2">
            <a:extLst>
              <a:ext uri="{FF2B5EF4-FFF2-40B4-BE49-F238E27FC236}">
                <a16:creationId xmlns:a16="http://schemas.microsoft.com/office/drawing/2014/main" id="{48579313-9747-2CD2-66F1-3624FDFD9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 y="2927765"/>
            <a:ext cx="5782145" cy="3837589"/>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C74617FC-FFB7-E47E-EEF2-E0B92BAF7EF9}"/>
              </a:ext>
            </a:extLst>
          </p:cNvPr>
          <p:cNvSpPr txBox="1"/>
          <p:nvPr/>
        </p:nvSpPr>
        <p:spPr>
          <a:xfrm>
            <a:off x="344085" y="2386866"/>
            <a:ext cx="1881576" cy="369332"/>
          </a:xfrm>
          <a:prstGeom prst="rect">
            <a:avLst/>
          </a:prstGeom>
          <a:noFill/>
        </p:spPr>
        <p:txBody>
          <a:bodyPr wrap="square" rtlCol="0">
            <a:spAutoFit/>
          </a:bodyPr>
          <a:lstStyle/>
          <a:p>
            <a:r>
              <a:rPr lang="it-IT" dirty="0" err="1">
                <a:solidFill>
                  <a:schemeClr val="bg1"/>
                </a:solidFill>
                <a:latin typeface="Berlin Sans FB Demi" panose="020E0802020502020306" pitchFamily="34" charset="0"/>
              </a:rPr>
              <a:t>Injuries</a:t>
            </a:r>
            <a:r>
              <a:rPr lang="it-IT" dirty="0">
                <a:solidFill>
                  <a:schemeClr val="bg1"/>
                </a:solidFill>
                <a:latin typeface="Berlin Sans FB Demi" panose="020E0802020502020306" pitchFamily="34" charset="0"/>
              </a:rPr>
              <a:t> Direct</a:t>
            </a:r>
          </a:p>
        </p:txBody>
      </p:sp>
      <p:pic>
        <p:nvPicPr>
          <p:cNvPr id="2052" name="Picture 4">
            <a:extLst>
              <a:ext uri="{FF2B5EF4-FFF2-40B4-BE49-F238E27FC236}">
                <a16:creationId xmlns:a16="http://schemas.microsoft.com/office/drawing/2014/main" id="{3EFD25D1-E448-385F-07CD-6A08044F3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36462"/>
            <a:ext cx="6042066" cy="4010098"/>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583113C0-FD67-C924-1E81-1D7F2EF26D1E}"/>
              </a:ext>
            </a:extLst>
          </p:cNvPr>
          <p:cNvSpPr txBox="1"/>
          <p:nvPr/>
        </p:nvSpPr>
        <p:spPr>
          <a:xfrm>
            <a:off x="6226342" y="4983232"/>
            <a:ext cx="1962856" cy="369332"/>
          </a:xfrm>
          <a:prstGeom prst="rect">
            <a:avLst/>
          </a:prstGeom>
          <a:noFill/>
        </p:spPr>
        <p:txBody>
          <a:bodyPr wrap="square" rtlCol="0">
            <a:spAutoFit/>
          </a:bodyPr>
          <a:lstStyle/>
          <a:p>
            <a:r>
              <a:rPr lang="it-IT" dirty="0">
                <a:solidFill>
                  <a:schemeClr val="bg1"/>
                </a:solidFill>
                <a:latin typeface="Berlin Sans FB Demi" panose="020E0802020502020306" pitchFamily="34" charset="0"/>
              </a:rPr>
              <a:t>Whole </a:t>
            </a:r>
            <a:r>
              <a:rPr lang="it-IT" dirty="0" err="1">
                <a:solidFill>
                  <a:schemeClr val="bg1"/>
                </a:solidFill>
                <a:latin typeface="Berlin Sans FB Demi" panose="020E0802020502020306" pitchFamily="34" charset="0"/>
              </a:rPr>
              <a:t>Injuries</a:t>
            </a:r>
            <a:endParaRPr lang="it-IT" dirty="0">
              <a:solidFill>
                <a:schemeClr val="bg1"/>
              </a:solidFill>
              <a:latin typeface="Berlin Sans FB Demi" panose="020E0802020502020306" pitchFamily="34" charset="0"/>
            </a:endParaRPr>
          </a:p>
        </p:txBody>
      </p:sp>
      <p:sp>
        <p:nvSpPr>
          <p:cNvPr id="6" name="CasellaDiTesto 5">
            <a:extLst>
              <a:ext uri="{FF2B5EF4-FFF2-40B4-BE49-F238E27FC236}">
                <a16:creationId xmlns:a16="http://schemas.microsoft.com/office/drawing/2014/main" id="{1512CB1C-84CD-6CB4-9333-41511A871444}"/>
              </a:ext>
            </a:extLst>
          </p:cNvPr>
          <p:cNvSpPr txBox="1"/>
          <p:nvPr/>
        </p:nvSpPr>
        <p:spPr>
          <a:xfrm>
            <a:off x="1366283" y="1275426"/>
            <a:ext cx="3764751" cy="923330"/>
          </a:xfrm>
          <a:prstGeom prst="rect">
            <a:avLst/>
          </a:prstGeom>
          <a:noFill/>
        </p:spPr>
        <p:txBody>
          <a:bodyPr wrap="square" rtlCol="0">
            <a:spAutoFit/>
          </a:bodyPr>
          <a:lstStyle/>
          <a:p>
            <a:r>
              <a:rPr lang="en-GB" dirty="0">
                <a:solidFill>
                  <a:schemeClr val="bg1"/>
                </a:solidFill>
                <a:latin typeface="Berlin Sans FB Demi" panose="020E0802020502020306" pitchFamily="34" charset="0"/>
              </a:rPr>
              <a:t>Additional LLMs features boost performance at the ensemble trees, especially </a:t>
            </a:r>
            <a:r>
              <a:rPr lang="en-GB" dirty="0" err="1">
                <a:solidFill>
                  <a:schemeClr val="bg1"/>
                </a:solidFill>
                <a:latin typeface="Berlin Sans FB Demi" panose="020E0802020502020306" pitchFamily="34" charset="0"/>
              </a:rPr>
              <a:t>LightGBM</a:t>
            </a:r>
            <a:r>
              <a:rPr lang="en-GB" dirty="0">
                <a:solidFill>
                  <a:schemeClr val="bg1"/>
                </a:solidFill>
                <a:latin typeface="Berlin Sans FB Demi" panose="020E0802020502020306" pitchFamily="34" charset="0"/>
              </a:rPr>
              <a:t> and </a:t>
            </a:r>
            <a:r>
              <a:rPr lang="en-GB" dirty="0" err="1">
                <a:solidFill>
                  <a:schemeClr val="bg1"/>
                </a:solidFill>
                <a:latin typeface="Berlin Sans FB Demi" panose="020E0802020502020306" pitchFamily="34" charset="0"/>
              </a:rPr>
              <a:t>XGBoost</a:t>
            </a:r>
            <a:r>
              <a:rPr lang="en-GB" dirty="0">
                <a:solidFill>
                  <a:schemeClr val="bg1"/>
                </a:solidFill>
                <a:latin typeface="Berlin Sans FB Demi" panose="020E0802020502020306" pitchFamily="34" charset="0"/>
              </a:rPr>
              <a:t>.</a:t>
            </a:r>
          </a:p>
        </p:txBody>
      </p:sp>
    </p:spTree>
    <p:extLst>
      <p:ext uri="{BB962C8B-B14F-4D97-AF65-F5344CB8AC3E}">
        <p14:creationId xmlns:p14="http://schemas.microsoft.com/office/powerpoint/2010/main" val="4131617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FA132FD7-3544-1139-5677-061AA1CC2C73}"/>
              </a:ext>
            </a:extLst>
          </p:cNvPr>
          <p:cNvSpPr txBox="1"/>
          <p:nvPr/>
        </p:nvSpPr>
        <p:spPr>
          <a:xfrm>
            <a:off x="1830502" y="127301"/>
            <a:ext cx="9734550"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Single-Step Forecasting (Features </a:t>
            </a:r>
            <a:r>
              <a:rPr lang="it-IT" sz="2400" dirty="0" err="1">
                <a:solidFill>
                  <a:schemeClr val="bg1"/>
                </a:solidFill>
                <a:latin typeface="Berlin Sans FB Demi" panose="020E0802020502020306" pitchFamily="34" charset="0"/>
              </a:rPr>
              <a:t>Importance</a:t>
            </a:r>
            <a:r>
              <a:rPr lang="it-IT" sz="2400" dirty="0">
                <a:solidFill>
                  <a:schemeClr val="bg1"/>
                </a:solidFill>
                <a:latin typeface="Berlin Sans FB Demi" panose="020E0802020502020306" pitchFamily="34" charset="0"/>
              </a:rPr>
              <a:t>)</a:t>
            </a:r>
            <a:endParaRPr lang="en-GB" sz="2400" dirty="0">
              <a:solidFill>
                <a:schemeClr val="bg1"/>
              </a:solidFill>
              <a:latin typeface="Berlin Sans FB Demi" panose="020E0802020502020306" pitchFamily="34" charset="0"/>
            </a:endParaRPr>
          </a:p>
        </p:txBody>
      </p:sp>
      <p:pic>
        <p:nvPicPr>
          <p:cNvPr id="1026" name="Picture 2">
            <a:extLst>
              <a:ext uri="{FF2B5EF4-FFF2-40B4-BE49-F238E27FC236}">
                <a16:creationId xmlns:a16="http://schemas.microsoft.com/office/drawing/2014/main" id="{3E27397D-6208-81F9-AD51-8F51FF811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08" y="1941427"/>
            <a:ext cx="5307713" cy="3582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AC16C8-62A1-1A18-98A5-9AB2CC2A2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414" y="1941427"/>
            <a:ext cx="5862638" cy="3582532"/>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64CA2417-7C5E-DD4D-5BBE-58A426B7CE72}"/>
              </a:ext>
            </a:extLst>
          </p:cNvPr>
          <p:cNvSpPr txBox="1"/>
          <p:nvPr/>
        </p:nvSpPr>
        <p:spPr>
          <a:xfrm>
            <a:off x="687966" y="1134045"/>
            <a:ext cx="10581217" cy="646331"/>
          </a:xfrm>
          <a:prstGeom prst="rect">
            <a:avLst/>
          </a:prstGeom>
          <a:noFill/>
        </p:spPr>
        <p:txBody>
          <a:bodyPr wrap="square" rtlCol="0">
            <a:spAutoFit/>
          </a:bodyPr>
          <a:lstStyle/>
          <a:p>
            <a:r>
              <a:rPr lang="it-IT" dirty="0" err="1">
                <a:solidFill>
                  <a:schemeClr val="bg1"/>
                </a:solidFill>
                <a:latin typeface="Berlin Sans FB Demi" panose="020E0802020502020306" pitchFamily="34" charset="0"/>
              </a:rPr>
              <a:t>Only</a:t>
            </a:r>
            <a:r>
              <a:rPr lang="it-IT" dirty="0">
                <a:solidFill>
                  <a:schemeClr val="bg1"/>
                </a:solidFill>
                <a:latin typeface="Berlin Sans FB Demi" panose="020E0802020502020306" pitchFamily="34" charset="0"/>
              </a:rPr>
              <a:t> GAM shows the </a:t>
            </a:r>
            <a:r>
              <a:rPr lang="it-IT" dirty="0" err="1">
                <a:solidFill>
                  <a:schemeClr val="bg1"/>
                </a:solidFill>
                <a:latin typeface="Berlin Sans FB Demi" panose="020E0802020502020306" pitchFamily="34" charset="0"/>
              </a:rPr>
              <a:t>Predicted</a:t>
            </a:r>
            <a:r>
              <a:rPr lang="it-IT" dirty="0">
                <a:solidFill>
                  <a:schemeClr val="bg1"/>
                </a:solidFill>
                <a:latin typeface="Berlin Sans FB Demi" panose="020E0802020502020306" pitchFamily="34" charset="0"/>
              </a:rPr>
              <a:t> risk </a:t>
            </a:r>
            <a:r>
              <a:rPr lang="en-US" dirty="0">
                <a:solidFill>
                  <a:schemeClr val="bg1"/>
                </a:solidFill>
                <a:latin typeface="Berlin Sans FB Demi" panose="020E0802020502020306" pitchFamily="34" charset="0"/>
              </a:rPr>
              <a:t>GPT  feature among the top ten most important features, </a:t>
            </a:r>
          </a:p>
          <a:p>
            <a:r>
              <a:rPr lang="en-US" dirty="0">
                <a:solidFill>
                  <a:schemeClr val="bg1"/>
                </a:solidFill>
                <a:latin typeface="Berlin Sans FB Demi" panose="020E0802020502020306" pitchFamily="34" charset="0"/>
              </a:rPr>
              <a:t>but it does not impact</a:t>
            </a:r>
            <a:r>
              <a:rPr lang="it-IT" dirty="0">
                <a:solidFill>
                  <a:schemeClr val="bg1"/>
                </a:solidFill>
                <a:latin typeface="Berlin Sans FB Demi" panose="020E0802020502020306" pitchFamily="34" charset="0"/>
              </a:rPr>
              <a:t> on performance.</a:t>
            </a:r>
          </a:p>
        </p:txBody>
      </p:sp>
    </p:spTree>
    <p:extLst>
      <p:ext uri="{BB962C8B-B14F-4D97-AF65-F5344CB8AC3E}">
        <p14:creationId xmlns:p14="http://schemas.microsoft.com/office/powerpoint/2010/main" val="2714280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A2D9C9-591B-CC4E-CC43-A7A42F69BEAC}"/>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EE9E01A5-8EB1-E568-DAC8-B281FF3AE950}"/>
              </a:ext>
            </a:extLst>
          </p:cNvPr>
          <p:cNvSpPr txBox="1"/>
          <p:nvPr/>
        </p:nvSpPr>
        <p:spPr>
          <a:xfrm>
            <a:off x="1350442" y="275891"/>
            <a:ext cx="9734550"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Single-Step Forecasting (Features </a:t>
            </a:r>
            <a:r>
              <a:rPr lang="it-IT" sz="2400" dirty="0" err="1">
                <a:solidFill>
                  <a:schemeClr val="bg1"/>
                </a:solidFill>
                <a:latin typeface="Berlin Sans FB Demi" panose="020E0802020502020306" pitchFamily="34" charset="0"/>
              </a:rPr>
              <a:t>Importance</a:t>
            </a:r>
            <a:r>
              <a:rPr lang="it-IT" sz="2400" dirty="0">
                <a:solidFill>
                  <a:schemeClr val="bg1"/>
                </a:solidFill>
                <a:latin typeface="Berlin Sans FB Demi" panose="020E0802020502020306" pitchFamily="34" charset="0"/>
              </a:rPr>
              <a:t>)</a:t>
            </a:r>
            <a:endParaRPr lang="en-GB" sz="2400" dirty="0">
              <a:solidFill>
                <a:schemeClr val="bg1"/>
              </a:solidFill>
              <a:latin typeface="Berlin Sans FB Demi" panose="020E0802020502020306" pitchFamily="34" charset="0"/>
            </a:endParaRPr>
          </a:p>
        </p:txBody>
      </p:sp>
      <p:pic>
        <p:nvPicPr>
          <p:cNvPr id="2050" name="Picture 2">
            <a:extLst>
              <a:ext uri="{FF2B5EF4-FFF2-40B4-BE49-F238E27FC236}">
                <a16:creationId xmlns:a16="http://schemas.microsoft.com/office/drawing/2014/main" id="{16A31FDF-FDDA-D0D7-A0AC-2A2E140F3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7591"/>
            <a:ext cx="4001495" cy="27151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B8158E9-1144-B4D4-D8F8-43A03C17D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269" y="908616"/>
            <a:ext cx="3986238" cy="27151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2C2C8E0-70E9-8B69-10BA-BE7233470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1495" y="3429000"/>
            <a:ext cx="4846320" cy="3300937"/>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A65FC4B1-7113-B5BC-114D-C0877E92F773}"/>
              </a:ext>
            </a:extLst>
          </p:cNvPr>
          <p:cNvSpPr txBox="1"/>
          <p:nvPr/>
        </p:nvSpPr>
        <p:spPr>
          <a:xfrm>
            <a:off x="424470" y="4144205"/>
            <a:ext cx="2308095" cy="2031325"/>
          </a:xfrm>
          <a:prstGeom prst="rect">
            <a:avLst/>
          </a:prstGeom>
          <a:noFill/>
        </p:spPr>
        <p:txBody>
          <a:bodyPr wrap="square" rtlCol="0">
            <a:spAutoFit/>
          </a:bodyPr>
          <a:lstStyle/>
          <a:p>
            <a:r>
              <a:rPr lang="it-IT" dirty="0" err="1">
                <a:solidFill>
                  <a:schemeClr val="bg1"/>
                </a:solidFill>
                <a:latin typeface="Berlin Sans FB Demi" panose="020E0802020502020306" pitchFamily="34" charset="0"/>
              </a:rPr>
              <a:t>Gradient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Boosting</a:t>
            </a:r>
            <a:r>
              <a:rPr lang="it-IT" dirty="0">
                <a:solidFill>
                  <a:schemeClr val="bg1"/>
                </a:solidFill>
                <a:latin typeface="Berlin Sans FB Demi" panose="020E0802020502020306" pitchFamily="34" charset="0"/>
              </a:rPr>
              <a:t> Machines shows </a:t>
            </a:r>
            <a:r>
              <a:rPr lang="it-IT" dirty="0" err="1">
                <a:solidFill>
                  <a:schemeClr val="bg1"/>
                </a:solidFill>
                <a:latin typeface="Berlin Sans FB Demi" panose="020E0802020502020306" pitchFamily="34" charset="0"/>
              </a:rPr>
              <a:t>rolling</a:t>
            </a:r>
            <a:r>
              <a:rPr lang="it-IT" dirty="0">
                <a:solidFill>
                  <a:schemeClr val="bg1"/>
                </a:solidFill>
                <a:latin typeface="Berlin Sans FB Demi" panose="020E0802020502020306" pitchFamily="34" charset="0"/>
              </a:rPr>
              <a:t> window </a:t>
            </a:r>
            <a:r>
              <a:rPr lang="it-IT" dirty="0" err="1">
                <a:solidFill>
                  <a:schemeClr val="bg1"/>
                </a:solidFill>
                <a:latin typeface="Berlin Sans FB Demi" panose="020E0802020502020306" pitchFamily="34" charset="0"/>
              </a:rPr>
              <a:t>mean</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as</a:t>
            </a:r>
            <a:r>
              <a:rPr lang="it-IT" dirty="0">
                <a:solidFill>
                  <a:schemeClr val="bg1"/>
                </a:solidFill>
                <a:latin typeface="Berlin Sans FB Demi" panose="020E0802020502020306" pitchFamily="34" charset="0"/>
              </a:rPr>
              <a:t> the </a:t>
            </a:r>
            <a:r>
              <a:rPr lang="it-IT" dirty="0" err="1">
                <a:solidFill>
                  <a:schemeClr val="bg1"/>
                </a:solidFill>
                <a:latin typeface="Berlin Sans FB Demi" panose="020E0802020502020306" pitchFamily="34" charset="0"/>
              </a:rPr>
              <a:t>most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important</a:t>
            </a:r>
            <a:r>
              <a:rPr lang="it-IT" dirty="0">
                <a:solidFill>
                  <a:schemeClr val="bg1"/>
                </a:solidFill>
                <a:latin typeface="Berlin Sans FB Demi" panose="020E0802020502020306" pitchFamily="34" charset="0"/>
              </a:rPr>
              <a:t> feature </a:t>
            </a:r>
            <a:r>
              <a:rPr lang="it-IT" dirty="0" err="1">
                <a:solidFill>
                  <a:schemeClr val="bg1"/>
                </a:solidFill>
                <a:latin typeface="Berlin Sans FB Demi" panose="020E0802020502020306" pitchFamily="34" charset="0"/>
              </a:rPr>
              <a:t>followed</a:t>
            </a:r>
            <a:r>
              <a:rPr lang="it-IT" dirty="0">
                <a:solidFill>
                  <a:schemeClr val="bg1"/>
                </a:solidFill>
                <a:latin typeface="Berlin Sans FB Demi" panose="020E0802020502020306" pitchFamily="34" charset="0"/>
              </a:rPr>
              <a:t> by the </a:t>
            </a:r>
            <a:r>
              <a:rPr lang="it-IT" dirty="0" err="1">
                <a:solidFill>
                  <a:schemeClr val="bg1"/>
                </a:solidFill>
                <a:latin typeface="Berlin Sans FB Demi" panose="020E0802020502020306" pitchFamily="34" charset="0"/>
              </a:rPr>
              <a:t>embedding</a:t>
            </a:r>
            <a:r>
              <a:rPr lang="it-IT" dirty="0">
                <a:solidFill>
                  <a:schemeClr val="bg1"/>
                </a:solidFill>
                <a:latin typeface="Berlin Sans FB Demi" panose="020E0802020502020306" pitchFamily="34" charset="0"/>
              </a:rPr>
              <a:t> features.</a:t>
            </a:r>
          </a:p>
        </p:txBody>
      </p:sp>
    </p:spTree>
    <p:extLst>
      <p:ext uri="{BB962C8B-B14F-4D97-AF65-F5344CB8AC3E}">
        <p14:creationId xmlns:p14="http://schemas.microsoft.com/office/powerpoint/2010/main" val="1389985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50FDE60-CBC9-BC5F-7245-83E466A905EF}"/>
              </a:ext>
            </a:extLst>
          </p:cNvPr>
          <p:cNvSpPr txBox="1"/>
          <p:nvPr/>
        </p:nvSpPr>
        <p:spPr>
          <a:xfrm>
            <a:off x="1828800" y="238125"/>
            <a:ext cx="8673216"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Multi-Step Forecasting</a:t>
            </a:r>
            <a:endParaRPr lang="en-GB" sz="2400" dirty="0">
              <a:solidFill>
                <a:schemeClr val="bg1"/>
              </a:solidFill>
              <a:latin typeface="Berlin Sans FB Demi" panose="020E0802020502020306" pitchFamily="34" charset="0"/>
            </a:endParaRPr>
          </a:p>
        </p:txBody>
      </p:sp>
      <p:sp>
        <p:nvSpPr>
          <p:cNvPr id="3" name="CasellaDiTesto 2">
            <a:extLst>
              <a:ext uri="{FF2B5EF4-FFF2-40B4-BE49-F238E27FC236}">
                <a16:creationId xmlns:a16="http://schemas.microsoft.com/office/drawing/2014/main" id="{AA894976-2C13-5861-619A-CC806DDE5376}"/>
              </a:ext>
            </a:extLst>
          </p:cNvPr>
          <p:cNvSpPr txBox="1"/>
          <p:nvPr/>
        </p:nvSpPr>
        <p:spPr>
          <a:xfrm>
            <a:off x="83976" y="1272407"/>
            <a:ext cx="9059826" cy="2585323"/>
          </a:xfrm>
          <a:prstGeom prst="rect">
            <a:avLst/>
          </a:prstGeom>
          <a:noFill/>
        </p:spPr>
        <p:txBody>
          <a:bodyPr wrap="square" rtlCol="0">
            <a:spAutoFit/>
          </a:bodyPr>
          <a:lstStyle/>
          <a:p>
            <a:pPr marL="285750" indent="-285750">
              <a:buFont typeface="Wingdings" panose="05000000000000000000" pitchFamily="2" charset="2"/>
              <a:buChar char="Ø"/>
            </a:pPr>
            <a:r>
              <a:rPr lang="en-GB" dirty="0">
                <a:solidFill>
                  <a:schemeClr val="bg1"/>
                </a:solidFill>
                <a:latin typeface="Berlin Sans FB Demi" panose="020E0802020502020306" pitchFamily="34" charset="0"/>
              </a:rPr>
              <a:t>In single step forecasting, the goal is to predict just the next time point:  t -&gt;  t+1</a:t>
            </a:r>
          </a:p>
          <a:p>
            <a:endParaRPr lang="en-GB" dirty="0">
              <a:solidFill>
                <a:schemeClr val="bg1"/>
              </a:solidFill>
              <a:latin typeface="Berlin Sans FB Demi" panose="020E0802020502020306" pitchFamily="34" charset="0"/>
            </a:endParaRPr>
          </a:p>
          <a:p>
            <a:pPr marL="285750" indent="-285750">
              <a:buFont typeface="Wingdings" panose="05000000000000000000" pitchFamily="2" charset="2"/>
              <a:buChar char="Ø"/>
            </a:pPr>
            <a:r>
              <a:rPr lang="en-GB" dirty="0">
                <a:solidFill>
                  <a:schemeClr val="bg1"/>
                </a:solidFill>
                <a:latin typeface="Berlin Sans FB Demi" panose="020E0802020502020306" pitchFamily="34" charset="0"/>
              </a:rPr>
              <a:t>In multi-step forecasting the goal is to predict the next horizon time points into the future, with h&gt;1 and predict t+1, t+2, t+3…</a:t>
            </a:r>
          </a:p>
          <a:p>
            <a:endParaRPr lang="en-GB" dirty="0">
              <a:solidFill>
                <a:schemeClr val="bg1"/>
              </a:solidFill>
              <a:latin typeface="Berlin Sans FB Demi" panose="020E0802020502020306" pitchFamily="34" charset="0"/>
            </a:endParaRPr>
          </a:p>
          <a:p>
            <a:pPr marL="285750" indent="-285750">
              <a:buFont typeface="Wingdings" panose="05000000000000000000" pitchFamily="2" charset="2"/>
              <a:buChar char="Ø"/>
            </a:pPr>
            <a:r>
              <a:rPr lang="en-GB" dirty="0">
                <a:solidFill>
                  <a:schemeClr val="bg1"/>
                </a:solidFill>
                <a:latin typeface="Berlin Sans FB Demi" panose="020E0802020502020306" pitchFamily="34" charset="0"/>
              </a:rPr>
              <a:t>One technique is the Recursive Forecasting: train one model and use it recursively for each step of the horizon. </a:t>
            </a:r>
          </a:p>
          <a:p>
            <a:endParaRPr lang="en-GB" dirty="0">
              <a:solidFill>
                <a:schemeClr val="bg1"/>
              </a:solidFill>
              <a:latin typeface="Berlin Sans FB Demi" panose="020E0802020502020306" pitchFamily="34" charset="0"/>
            </a:endParaRPr>
          </a:p>
          <a:p>
            <a:endParaRPr lang="en-GB" dirty="0">
              <a:solidFill>
                <a:schemeClr val="bg1"/>
              </a:solidFill>
              <a:latin typeface="Berlin Sans FB Demi" panose="020E0802020502020306" pitchFamily="34" charset="0"/>
            </a:endParaRPr>
          </a:p>
        </p:txBody>
      </p:sp>
      <p:graphicFrame>
        <p:nvGraphicFramePr>
          <p:cNvPr id="19" name="Diagramma 18">
            <a:extLst>
              <a:ext uri="{FF2B5EF4-FFF2-40B4-BE49-F238E27FC236}">
                <a16:creationId xmlns:a16="http://schemas.microsoft.com/office/drawing/2014/main" id="{BC950C85-2B0C-B342-D354-3635A10FBAC5}"/>
              </a:ext>
            </a:extLst>
          </p:cNvPr>
          <p:cNvGraphicFramePr/>
          <p:nvPr/>
        </p:nvGraphicFramePr>
        <p:xfrm>
          <a:off x="1623527" y="3845507"/>
          <a:ext cx="7259216" cy="2212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5095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969B924-5B9E-9C45-1961-18379E38B331}"/>
              </a:ext>
            </a:extLst>
          </p:cNvPr>
          <p:cNvSpPr txBox="1"/>
          <p:nvPr/>
        </p:nvSpPr>
        <p:spPr>
          <a:xfrm>
            <a:off x="1958561" y="208733"/>
            <a:ext cx="8673216"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Multi-Step Forecasting (</a:t>
            </a:r>
            <a:r>
              <a:rPr lang="it-IT" sz="2400" dirty="0" err="1">
                <a:solidFill>
                  <a:schemeClr val="bg1"/>
                </a:solidFill>
                <a:latin typeface="Berlin Sans FB Demi" panose="020E0802020502020306" pitchFamily="34" charset="0"/>
              </a:rPr>
              <a:t>Predictions</a:t>
            </a:r>
            <a:r>
              <a:rPr lang="it-IT" sz="2400" dirty="0">
                <a:solidFill>
                  <a:schemeClr val="bg1"/>
                </a:solidFill>
                <a:latin typeface="Berlin Sans FB Demi" panose="020E0802020502020306" pitchFamily="34" charset="0"/>
              </a:rPr>
              <a:t>)</a:t>
            </a:r>
            <a:endParaRPr lang="en-GB" sz="2400" dirty="0">
              <a:solidFill>
                <a:schemeClr val="bg1"/>
              </a:solidFill>
              <a:latin typeface="Berlin Sans FB Demi" panose="020E0802020502020306" pitchFamily="34" charset="0"/>
            </a:endParaRPr>
          </a:p>
        </p:txBody>
      </p:sp>
      <p:sp>
        <p:nvSpPr>
          <p:cNvPr id="10" name="CasellaDiTesto 9">
            <a:extLst>
              <a:ext uri="{FF2B5EF4-FFF2-40B4-BE49-F238E27FC236}">
                <a16:creationId xmlns:a16="http://schemas.microsoft.com/office/drawing/2014/main" id="{3E2C1C50-DB3D-F99C-FEB5-24003E09D81C}"/>
              </a:ext>
            </a:extLst>
          </p:cNvPr>
          <p:cNvSpPr txBox="1"/>
          <p:nvPr/>
        </p:nvSpPr>
        <p:spPr>
          <a:xfrm>
            <a:off x="1722952" y="1269440"/>
            <a:ext cx="797795" cy="369332"/>
          </a:xfrm>
          <a:prstGeom prst="rect">
            <a:avLst/>
          </a:prstGeom>
          <a:noFill/>
        </p:spPr>
        <p:txBody>
          <a:bodyPr wrap="square">
            <a:spAutoFit/>
          </a:bodyPr>
          <a:lstStyle/>
          <a:p>
            <a:pPr lvl="0"/>
            <a:r>
              <a:rPr lang="it-IT" sz="1800" dirty="0">
                <a:solidFill>
                  <a:schemeClr val="bg1"/>
                </a:solidFill>
                <a:latin typeface="Berlin Sans FB Demi" panose="020E0802020502020306" pitchFamily="34" charset="0"/>
              </a:rPr>
              <a:t>T+1</a:t>
            </a:r>
            <a:endParaRPr lang="en-GB" dirty="0"/>
          </a:p>
        </p:txBody>
      </p:sp>
      <p:sp>
        <p:nvSpPr>
          <p:cNvPr id="11" name="CasellaDiTesto 10">
            <a:extLst>
              <a:ext uri="{FF2B5EF4-FFF2-40B4-BE49-F238E27FC236}">
                <a16:creationId xmlns:a16="http://schemas.microsoft.com/office/drawing/2014/main" id="{CF217DB8-1890-E21C-B830-59508B9848F3}"/>
              </a:ext>
            </a:extLst>
          </p:cNvPr>
          <p:cNvSpPr txBox="1"/>
          <p:nvPr/>
        </p:nvSpPr>
        <p:spPr>
          <a:xfrm>
            <a:off x="5497374" y="1269440"/>
            <a:ext cx="797795" cy="369332"/>
          </a:xfrm>
          <a:prstGeom prst="rect">
            <a:avLst/>
          </a:prstGeom>
          <a:noFill/>
        </p:spPr>
        <p:txBody>
          <a:bodyPr wrap="square">
            <a:spAutoFit/>
          </a:bodyPr>
          <a:lstStyle/>
          <a:p>
            <a:pPr lvl="0"/>
            <a:r>
              <a:rPr lang="it-IT" sz="1800" dirty="0">
                <a:solidFill>
                  <a:schemeClr val="bg1"/>
                </a:solidFill>
                <a:latin typeface="Berlin Sans FB Demi" panose="020E0802020502020306" pitchFamily="34" charset="0"/>
              </a:rPr>
              <a:t>T+</a:t>
            </a:r>
            <a:r>
              <a:rPr lang="it-IT" dirty="0">
                <a:solidFill>
                  <a:schemeClr val="bg1"/>
                </a:solidFill>
                <a:latin typeface="Berlin Sans FB Demi" panose="020E0802020502020306" pitchFamily="34" charset="0"/>
              </a:rPr>
              <a:t>2</a:t>
            </a:r>
            <a:endParaRPr lang="en-GB" dirty="0"/>
          </a:p>
        </p:txBody>
      </p:sp>
      <p:sp>
        <p:nvSpPr>
          <p:cNvPr id="12" name="CasellaDiTesto 11">
            <a:extLst>
              <a:ext uri="{FF2B5EF4-FFF2-40B4-BE49-F238E27FC236}">
                <a16:creationId xmlns:a16="http://schemas.microsoft.com/office/drawing/2014/main" id="{35E9EB1C-AA52-7A6D-01D8-8E72EC2DCE19}"/>
              </a:ext>
            </a:extLst>
          </p:cNvPr>
          <p:cNvSpPr txBox="1"/>
          <p:nvPr/>
        </p:nvSpPr>
        <p:spPr>
          <a:xfrm>
            <a:off x="9085489" y="1340744"/>
            <a:ext cx="797795" cy="369332"/>
          </a:xfrm>
          <a:prstGeom prst="rect">
            <a:avLst/>
          </a:prstGeom>
          <a:noFill/>
        </p:spPr>
        <p:txBody>
          <a:bodyPr wrap="square">
            <a:spAutoFit/>
          </a:bodyPr>
          <a:lstStyle/>
          <a:p>
            <a:pPr lvl="0"/>
            <a:r>
              <a:rPr lang="it-IT" sz="1800" dirty="0">
                <a:solidFill>
                  <a:schemeClr val="bg1"/>
                </a:solidFill>
                <a:latin typeface="Berlin Sans FB Demi" panose="020E0802020502020306" pitchFamily="34" charset="0"/>
              </a:rPr>
              <a:t>T+3</a:t>
            </a:r>
            <a:endParaRPr lang="en-GB" dirty="0"/>
          </a:p>
        </p:txBody>
      </p:sp>
      <p:sp>
        <p:nvSpPr>
          <p:cNvPr id="13" name="CasellaDiTesto 12">
            <a:extLst>
              <a:ext uri="{FF2B5EF4-FFF2-40B4-BE49-F238E27FC236}">
                <a16:creationId xmlns:a16="http://schemas.microsoft.com/office/drawing/2014/main" id="{A2E3278A-C204-CB5D-97A8-F1EFB38067EB}"/>
              </a:ext>
            </a:extLst>
          </p:cNvPr>
          <p:cNvSpPr txBox="1"/>
          <p:nvPr/>
        </p:nvSpPr>
        <p:spPr>
          <a:xfrm>
            <a:off x="0" y="4534691"/>
            <a:ext cx="3462828" cy="923330"/>
          </a:xfrm>
          <a:prstGeom prst="rect">
            <a:avLst/>
          </a:prstGeom>
          <a:noFill/>
        </p:spPr>
        <p:txBody>
          <a:bodyPr wrap="square" rtlCol="0">
            <a:spAutoFit/>
          </a:bodyPr>
          <a:lstStyle/>
          <a:p>
            <a:r>
              <a:rPr lang="it-IT" dirty="0" err="1">
                <a:solidFill>
                  <a:schemeClr val="bg1"/>
                </a:solidFill>
                <a:latin typeface="Berlin Sans FB Demi" panose="020E0802020502020306" pitchFamily="34" charset="0"/>
              </a:rPr>
              <a:t>Gradient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Boosting</a:t>
            </a:r>
            <a:r>
              <a:rPr lang="it-IT" dirty="0">
                <a:solidFill>
                  <a:schemeClr val="bg1"/>
                </a:solidFill>
                <a:latin typeface="Berlin Sans FB Demi" panose="020E0802020502020306" pitchFamily="34" charset="0"/>
              </a:rPr>
              <a:t> Machines </a:t>
            </a:r>
            <a:r>
              <a:rPr lang="it-IT" dirty="0" err="1">
                <a:solidFill>
                  <a:schemeClr val="bg1"/>
                </a:solidFill>
                <a:latin typeface="Berlin Sans FB Demi" panose="020E0802020502020306" pitchFamily="34" charset="0"/>
              </a:rPr>
              <a:t>outperform</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actuarial</a:t>
            </a:r>
            <a:r>
              <a:rPr lang="it-IT" dirty="0">
                <a:solidFill>
                  <a:schemeClr val="bg1"/>
                </a:solidFill>
                <a:latin typeface="Berlin Sans FB Demi" panose="020E0802020502020306" pitchFamily="34" charset="0"/>
              </a:rPr>
              <a:t> models in </a:t>
            </a:r>
            <a:r>
              <a:rPr lang="it-IT" dirty="0" err="1">
                <a:solidFill>
                  <a:schemeClr val="bg1"/>
                </a:solidFill>
                <a:latin typeface="Berlin Sans FB Demi" panose="020E0802020502020306" pitchFamily="34" charset="0"/>
              </a:rPr>
              <a:t>all</a:t>
            </a:r>
            <a:r>
              <a:rPr lang="it-IT" dirty="0">
                <a:solidFill>
                  <a:schemeClr val="bg1"/>
                </a:solidFill>
                <a:latin typeface="Berlin Sans FB Demi" panose="020E0802020502020306" pitchFamily="34" charset="0"/>
              </a:rPr>
              <a:t> forecasting steps. </a:t>
            </a:r>
            <a:endParaRPr lang="en-GB" dirty="0">
              <a:solidFill>
                <a:schemeClr val="bg1"/>
              </a:solidFill>
              <a:latin typeface="Berlin Sans FB Demi" panose="020E0802020502020306" pitchFamily="34" charset="0"/>
            </a:endParaRPr>
          </a:p>
        </p:txBody>
      </p:sp>
      <p:pic>
        <p:nvPicPr>
          <p:cNvPr id="2050" name="Picture 2">
            <a:extLst>
              <a:ext uri="{FF2B5EF4-FFF2-40B4-BE49-F238E27FC236}">
                <a16:creationId xmlns:a16="http://schemas.microsoft.com/office/drawing/2014/main" id="{7D1BFEB0-E7D0-2550-EE6F-003FD4AEC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13" y="1710076"/>
            <a:ext cx="3462828" cy="24394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A570DA-503D-A1FD-A48A-6EB95AC75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2453" y="2297511"/>
            <a:ext cx="3709369" cy="25834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566B17-5C8C-6293-D093-970867FF9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3086" y="3881950"/>
            <a:ext cx="3928289" cy="2767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862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82BBF71-B446-FCF4-AF21-E19A50660EEF}"/>
              </a:ext>
            </a:extLst>
          </p:cNvPr>
          <p:cNvSpPr txBox="1"/>
          <p:nvPr/>
        </p:nvSpPr>
        <p:spPr>
          <a:xfrm>
            <a:off x="1828800" y="238125"/>
            <a:ext cx="8673216" cy="4339650"/>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Take-Aways</a:t>
            </a:r>
          </a:p>
          <a:p>
            <a:pPr algn="ctr"/>
            <a:endParaRPr lang="it-IT" sz="3600" dirty="0">
              <a:solidFill>
                <a:schemeClr val="bg1"/>
              </a:solidFill>
              <a:latin typeface="Berlin Sans FB Demi" panose="020E0802020502020306" pitchFamily="34" charset="0"/>
            </a:endParaRPr>
          </a:p>
          <a:p>
            <a:pPr algn="ctr"/>
            <a:endParaRPr lang="it-IT" sz="3600" dirty="0">
              <a:solidFill>
                <a:schemeClr val="bg1"/>
              </a:solidFill>
              <a:latin typeface="Berlin Sans FB Demi" panose="020E0802020502020306" pitchFamily="34" charset="0"/>
            </a:endParaRPr>
          </a:p>
          <a:p>
            <a:pPr marL="571500" indent="-571500" algn="just">
              <a:buFont typeface="Wingdings" panose="05000000000000000000" pitchFamily="2" charset="2"/>
              <a:buChar char="ü"/>
            </a:pPr>
            <a:r>
              <a:rPr lang="it-IT" dirty="0">
                <a:solidFill>
                  <a:schemeClr val="bg1"/>
                </a:solidFill>
                <a:latin typeface="Berlin Sans FB Demi" panose="020E0802020502020306" pitchFamily="34" charset="0"/>
              </a:rPr>
              <a:t>Fighting </a:t>
            </a:r>
            <a:r>
              <a:rPr lang="it-IT" dirty="0" err="1">
                <a:solidFill>
                  <a:schemeClr val="bg1"/>
                </a:solidFill>
                <a:latin typeface="Berlin Sans FB Demi" panose="020E0802020502020306" pitchFamily="34" charset="0"/>
              </a:rPr>
              <a:t>climate</a:t>
            </a:r>
            <a:r>
              <a:rPr lang="it-IT" dirty="0">
                <a:solidFill>
                  <a:schemeClr val="bg1"/>
                </a:solidFill>
                <a:latin typeface="Berlin Sans FB Demi" panose="020E0802020502020306" pitchFamily="34" charset="0"/>
              </a:rPr>
              <a:t> risk events </a:t>
            </a:r>
            <a:r>
              <a:rPr lang="it-IT" dirty="0" err="1">
                <a:solidFill>
                  <a:schemeClr val="bg1"/>
                </a:solidFill>
                <a:latin typeface="Berlin Sans FB Demi" panose="020E0802020502020306" pitchFamily="34" charset="0"/>
              </a:rPr>
              <a:t>requires</a:t>
            </a:r>
            <a:r>
              <a:rPr lang="it-IT" dirty="0">
                <a:solidFill>
                  <a:schemeClr val="bg1"/>
                </a:solidFill>
                <a:latin typeface="Berlin Sans FB Demi" panose="020E0802020502020306" pitchFamily="34" charset="0"/>
              </a:rPr>
              <a:t> big data to </a:t>
            </a:r>
            <a:r>
              <a:rPr lang="it-IT" dirty="0" err="1">
                <a:solidFill>
                  <a:schemeClr val="bg1"/>
                </a:solidFill>
                <a:latin typeface="Berlin Sans FB Demi" panose="020E0802020502020306" pitchFamily="34" charset="0"/>
              </a:rPr>
              <a:t>improve</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prediction</a:t>
            </a:r>
            <a:r>
              <a:rPr lang="it-IT" dirty="0">
                <a:solidFill>
                  <a:schemeClr val="bg1"/>
                </a:solidFill>
                <a:latin typeface="Berlin Sans FB Demi" panose="020E0802020502020306" pitchFamily="34" charset="0"/>
              </a:rPr>
              <a:t> and </a:t>
            </a:r>
            <a:r>
              <a:rPr lang="it-IT" dirty="0" err="1">
                <a:solidFill>
                  <a:schemeClr val="bg1"/>
                </a:solidFill>
                <a:latin typeface="Berlin Sans FB Demi" panose="020E0802020502020306" pitchFamily="34" charset="0"/>
              </a:rPr>
              <a:t>understanding</a:t>
            </a:r>
            <a:r>
              <a:rPr lang="it-IT" dirty="0">
                <a:solidFill>
                  <a:schemeClr val="bg1"/>
                </a:solidFill>
                <a:latin typeface="Berlin Sans FB Demi" panose="020E0802020502020306" pitchFamily="34" charset="0"/>
              </a:rPr>
              <a:t> features </a:t>
            </a:r>
            <a:r>
              <a:rPr lang="it-IT" dirty="0" err="1">
                <a:solidFill>
                  <a:schemeClr val="bg1"/>
                </a:solidFill>
                <a:latin typeface="Berlin Sans FB Demi" panose="020E0802020502020306" pitchFamily="34" charset="0"/>
              </a:rPr>
              <a:t>involved</a:t>
            </a:r>
            <a:r>
              <a:rPr lang="it-IT" dirty="0">
                <a:solidFill>
                  <a:schemeClr val="bg1"/>
                </a:solidFill>
                <a:latin typeface="Berlin Sans FB Demi" panose="020E0802020502020306" pitchFamily="34" charset="0"/>
              </a:rPr>
              <a:t> in </a:t>
            </a:r>
            <a:r>
              <a:rPr lang="it-IT" dirty="0" err="1">
                <a:solidFill>
                  <a:schemeClr val="bg1"/>
                </a:solidFill>
                <a:latin typeface="Berlin Sans FB Demi" panose="020E0802020502020306" pitchFamily="34" charset="0"/>
              </a:rPr>
              <a:t>these</a:t>
            </a:r>
            <a:r>
              <a:rPr lang="it-IT" dirty="0">
                <a:solidFill>
                  <a:schemeClr val="bg1"/>
                </a:solidFill>
                <a:latin typeface="Berlin Sans FB Demi" panose="020E0802020502020306" pitchFamily="34" charset="0"/>
              </a:rPr>
              <a:t> events.</a:t>
            </a:r>
          </a:p>
          <a:p>
            <a:pPr marL="571500" indent="-571500" algn="just">
              <a:buFont typeface="Wingdings" panose="05000000000000000000" pitchFamily="2" charset="2"/>
              <a:buChar char="ü"/>
            </a:pPr>
            <a:r>
              <a:rPr lang="en-GB" dirty="0">
                <a:solidFill>
                  <a:schemeClr val="bg1"/>
                </a:solidFill>
                <a:latin typeface="Berlin Sans FB Demi" panose="020E0802020502020306" pitchFamily="34" charset="0"/>
              </a:rPr>
              <a:t>This study showcases the potential of integrating modern Machine Learning and Generative AI to enhance climate change modelling and prediction. The results highlight the importance of feature engineering in general and the role of features extracted and generated by LLMs. </a:t>
            </a:r>
          </a:p>
          <a:p>
            <a:pPr marL="571500" indent="-571500" algn="just">
              <a:buFont typeface="Wingdings" panose="05000000000000000000" pitchFamily="2" charset="2"/>
              <a:buChar char="ü"/>
            </a:pPr>
            <a:r>
              <a:rPr lang="en-GB" dirty="0">
                <a:solidFill>
                  <a:schemeClr val="bg1"/>
                </a:solidFill>
                <a:latin typeface="Berlin Sans FB Demi" panose="020E0802020502020306" pitchFamily="34" charset="0"/>
              </a:rPr>
              <a:t>Modern Machine Learning and Generative AI can be used to improve the mapping of high-risk zones providing more accurate quotes.</a:t>
            </a:r>
          </a:p>
          <a:p>
            <a:pPr algn="just"/>
            <a:endParaRPr lang="it-IT" dirty="0">
              <a:solidFill>
                <a:schemeClr val="bg1"/>
              </a:solidFill>
              <a:latin typeface="Berlin Sans FB Demi" panose="020E0802020502020306" pitchFamily="34" charset="0"/>
            </a:endParaRPr>
          </a:p>
          <a:p>
            <a:pPr algn="just"/>
            <a:endParaRPr lang="en-GB"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556658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FA83CBA-9867-211A-E3E8-7F019B86732A}"/>
              </a:ext>
            </a:extLst>
          </p:cNvPr>
          <p:cNvSpPr txBox="1"/>
          <p:nvPr/>
        </p:nvSpPr>
        <p:spPr>
          <a:xfrm>
            <a:off x="1828800" y="238125"/>
            <a:ext cx="8966718" cy="6001643"/>
          </a:xfrm>
          <a:prstGeom prst="rect">
            <a:avLst/>
          </a:prstGeom>
          <a:noFill/>
        </p:spPr>
        <p:txBody>
          <a:bodyPr wrap="square" rtlCol="0">
            <a:spAutoFit/>
          </a:bodyPr>
          <a:lstStyle/>
          <a:p>
            <a:pPr algn="ctr"/>
            <a:r>
              <a:rPr lang="it-IT" sz="2400" dirty="0" err="1">
                <a:solidFill>
                  <a:schemeClr val="bg1"/>
                </a:solidFill>
                <a:latin typeface="Berlin Sans FB Demi" panose="020E0802020502020306" pitchFamily="34" charset="0"/>
              </a:rPr>
              <a:t>References</a:t>
            </a:r>
            <a:endParaRPr lang="it-IT" sz="2400" dirty="0">
              <a:solidFill>
                <a:schemeClr val="bg1"/>
              </a:solidFill>
              <a:latin typeface="Berlin Sans FB Demi" panose="020E0802020502020306" pitchFamily="34" charset="0"/>
            </a:endParaRPr>
          </a:p>
          <a:p>
            <a:pPr algn="ctr"/>
            <a:endParaRPr lang="it-IT" sz="3600" dirty="0">
              <a:solidFill>
                <a:schemeClr val="bg1"/>
              </a:solidFill>
              <a:latin typeface="Berlin Sans FB Demi" panose="020E0802020502020306" pitchFamily="34" charset="0"/>
            </a:endParaRPr>
          </a:p>
          <a:p>
            <a:pPr marL="742950" indent="-742950">
              <a:buFont typeface="Wingdings" panose="05000000000000000000" pitchFamily="2" charset="2"/>
              <a:buChar char="Ø"/>
            </a:pPr>
            <a:r>
              <a:rPr lang="en-GB" dirty="0">
                <a:solidFill>
                  <a:schemeClr val="bg1"/>
                </a:solidFill>
                <a:latin typeface="Berlin Sans FB Demi" panose="020E0802020502020306" pitchFamily="34" charset="0"/>
              </a:rPr>
              <a:t>Claudio G. Giancaterino, *US Injuries Flood Prediction with Large Language Models Data Augmentation*, SSRN. https://papers.ssrn.com/sol3/papers.cfm?abstract_id=5120965</a:t>
            </a:r>
          </a:p>
          <a:p>
            <a:pPr marL="742950" indent="-742950">
              <a:buFont typeface="Wingdings" panose="05000000000000000000" pitchFamily="2" charset="2"/>
              <a:buChar char="Ø"/>
            </a:pPr>
            <a:r>
              <a:rPr lang="en-GB" dirty="0">
                <a:solidFill>
                  <a:schemeClr val="bg1"/>
                </a:solidFill>
                <a:latin typeface="Berlin Sans FB Demi" panose="020E0802020502020306" pitchFamily="34" charset="0"/>
              </a:rPr>
              <a:t>P.J. Brockwell, R.A. Davis (2016). *Introduction to Time Series and Forecasting*, Springer. </a:t>
            </a:r>
          </a:p>
          <a:p>
            <a:pPr marL="742950" indent="-742950">
              <a:buFont typeface="Wingdings" panose="05000000000000000000" pitchFamily="2" charset="2"/>
              <a:buChar char="Ø"/>
            </a:pPr>
            <a:r>
              <a:rPr lang="en-GB" dirty="0">
                <a:solidFill>
                  <a:schemeClr val="bg1"/>
                </a:solidFill>
                <a:latin typeface="Berlin Sans FB Demi" panose="020E0802020502020306" pitchFamily="34" charset="0"/>
              </a:rPr>
              <a:t>J. </a:t>
            </a:r>
            <a:r>
              <a:rPr lang="en-GB" dirty="0" err="1">
                <a:solidFill>
                  <a:schemeClr val="bg1"/>
                </a:solidFill>
                <a:latin typeface="Berlin Sans FB Demi" panose="020E0802020502020306" pitchFamily="34" charset="0"/>
              </a:rPr>
              <a:t>Birkmann</a:t>
            </a:r>
            <a:r>
              <a:rPr lang="en-GB" dirty="0">
                <a:solidFill>
                  <a:schemeClr val="bg1"/>
                </a:solidFill>
                <a:latin typeface="Berlin Sans FB Demi" panose="020E0802020502020306" pitchFamily="34" charset="0"/>
              </a:rPr>
              <a:t>, T. </a:t>
            </a:r>
            <a:r>
              <a:rPr lang="en-GB" dirty="0" err="1">
                <a:solidFill>
                  <a:schemeClr val="bg1"/>
                </a:solidFill>
                <a:latin typeface="Berlin Sans FB Demi" panose="020E0802020502020306" pitchFamily="34" charset="0"/>
              </a:rPr>
              <a:t>Welle</a:t>
            </a:r>
            <a:r>
              <a:rPr lang="en-GB" dirty="0">
                <a:solidFill>
                  <a:schemeClr val="bg1"/>
                </a:solidFill>
                <a:latin typeface="Berlin Sans FB Demi" panose="020E0802020502020306" pitchFamily="34" charset="0"/>
              </a:rPr>
              <a:t> (2015). *Assessing the risk of loss and damage:  exposure, vulnerability and risk to climate-related hazards for different country classifications*, International Journal of Global Warming. </a:t>
            </a:r>
          </a:p>
          <a:p>
            <a:pPr marL="742950" indent="-742950">
              <a:buFont typeface="Wingdings" panose="05000000000000000000" pitchFamily="2" charset="2"/>
              <a:buChar char="Ø"/>
            </a:pPr>
            <a:r>
              <a:rPr lang="en-GB" dirty="0" err="1">
                <a:solidFill>
                  <a:schemeClr val="bg1"/>
                </a:solidFill>
                <a:latin typeface="Berlin Sans FB Demi" panose="020E0802020502020306" pitchFamily="34" charset="0"/>
              </a:rPr>
              <a:t>Dineva</a:t>
            </a:r>
            <a:r>
              <a:rPr lang="en-GB" dirty="0">
                <a:solidFill>
                  <a:schemeClr val="bg1"/>
                </a:solidFill>
                <a:latin typeface="Berlin Sans FB Demi" panose="020E0802020502020306" pitchFamily="34" charset="0"/>
              </a:rPr>
              <a:t> </a:t>
            </a:r>
            <a:r>
              <a:rPr lang="en-GB" dirty="0" err="1">
                <a:solidFill>
                  <a:schemeClr val="bg1"/>
                </a:solidFill>
                <a:latin typeface="Berlin Sans FB Demi" panose="020E0802020502020306" pitchFamily="34" charset="0"/>
              </a:rPr>
              <a:t>Snezhana</a:t>
            </a:r>
            <a:r>
              <a:rPr lang="en-GB" dirty="0">
                <a:solidFill>
                  <a:schemeClr val="bg1"/>
                </a:solidFill>
                <a:latin typeface="Berlin Sans FB Demi" panose="020E0802020502020306" pitchFamily="34" charset="0"/>
              </a:rPr>
              <a:t>, (2023). *Applying Artificial Intelligence (AI) for Mitigation Climate Change Consequences of the Natural Disasters*, SSRN.</a:t>
            </a:r>
          </a:p>
          <a:p>
            <a:pPr marL="742950" indent="-742950">
              <a:buFont typeface="Wingdings" panose="05000000000000000000" pitchFamily="2" charset="2"/>
              <a:buChar char="Ø"/>
            </a:pPr>
            <a:r>
              <a:rPr lang="en-GB" dirty="0">
                <a:solidFill>
                  <a:schemeClr val="bg1"/>
                </a:solidFill>
                <a:latin typeface="Berlin Sans FB Demi" panose="020E0802020502020306" pitchFamily="34" charset="0"/>
              </a:rPr>
              <a:t>Adam B. Smith (2022). *2022 U.S. billion-dollar weather and climate disasters in historical context*, </a:t>
            </a:r>
            <a:r>
              <a:rPr lang="fr-FR" dirty="0">
                <a:solidFill>
                  <a:schemeClr val="bg1"/>
                </a:solidFill>
                <a:latin typeface="Berlin Sans FB Demi" panose="020E0802020502020306" pitchFamily="34" charset="0"/>
              </a:rPr>
              <a:t>NOAA National Centers for </a:t>
            </a:r>
            <a:r>
              <a:rPr lang="fr-FR" dirty="0" err="1">
                <a:solidFill>
                  <a:schemeClr val="bg1"/>
                </a:solidFill>
                <a:latin typeface="Berlin Sans FB Demi" panose="020E0802020502020306" pitchFamily="34" charset="0"/>
              </a:rPr>
              <a:t>Environmental</a:t>
            </a:r>
            <a:r>
              <a:rPr lang="fr-FR" dirty="0">
                <a:solidFill>
                  <a:schemeClr val="bg1"/>
                </a:solidFill>
                <a:latin typeface="Berlin Sans FB Demi" panose="020E0802020502020306" pitchFamily="34" charset="0"/>
              </a:rPr>
              <a:t> Information.</a:t>
            </a:r>
          </a:p>
          <a:p>
            <a:pPr marL="742950" indent="-742950">
              <a:buFont typeface="Wingdings" panose="05000000000000000000" pitchFamily="2" charset="2"/>
              <a:buChar char="Ø"/>
            </a:pPr>
            <a:r>
              <a:rPr lang="en-GB" dirty="0">
                <a:solidFill>
                  <a:schemeClr val="bg1"/>
                </a:solidFill>
                <a:latin typeface="Berlin Sans FB Demi" panose="020E0802020502020306" pitchFamily="34" charset="0"/>
              </a:rPr>
              <a:t>Data: https://www.ncei.noaa.gov/access/metadata/landing-page/bin/iso?id=gov.noaa.ncdc:C00510</a:t>
            </a:r>
            <a:endParaRPr lang="en-GB" dirty="0"/>
          </a:p>
          <a:p>
            <a:pPr marL="742950" indent="-742950">
              <a:buFont typeface="Wingdings" panose="05000000000000000000" pitchFamily="2" charset="2"/>
              <a:buChar char="Ø"/>
            </a:pPr>
            <a:r>
              <a:rPr lang="en-GB" dirty="0" err="1">
                <a:solidFill>
                  <a:schemeClr val="bg1"/>
                </a:solidFill>
                <a:latin typeface="Berlin Sans FB Demi" panose="020E0802020502020306" pitchFamily="34" charset="0"/>
              </a:rPr>
              <a:t>Github</a:t>
            </a:r>
            <a:r>
              <a:rPr lang="en-GB" dirty="0">
                <a:solidFill>
                  <a:schemeClr val="bg1"/>
                </a:solidFill>
                <a:latin typeface="Berlin Sans FB Demi" panose="020E0802020502020306" pitchFamily="34" charset="0"/>
              </a:rPr>
              <a:t> Repository: </a:t>
            </a:r>
            <a:r>
              <a:rPr lang="en-GB" dirty="0" err="1">
                <a:solidFill>
                  <a:schemeClr val="bg1"/>
                </a:solidFill>
                <a:latin typeface="Berlin Sans FB Demi" panose="020E0802020502020306" pitchFamily="34" charset="0"/>
              </a:rPr>
              <a:t>htt</a:t>
            </a:r>
            <a:r>
              <a:rPr lang="en-US" dirty="0">
                <a:solidFill>
                  <a:schemeClr val="bg1"/>
                </a:solidFill>
                <a:latin typeface="Berlin Sans FB Demi" panose="020E0802020502020306" pitchFamily="34" charset="0"/>
              </a:rPr>
              <a:t>ps://github.com/claudio1975/US_Injuries_Flood_Prediction</a:t>
            </a:r>
            <a:endParaRPr lang="en-GB" dirty="0">
              <a:solidFill>
                <a:schemeClr val="bg1"/>
              </a:solidFill>
              <a:latin typeface="Berlin Sans FB Demi" panose="020E0802020502020306" pitchFamily="34" charset="0"/>
            </a:endParaRPr>
          </a:p>
          <a:p>
            <a:pPr marL="742950" indent="-742950" algn="just">
              <a:buFont typeface="Wingdings" panose="05000000000000000000" pitchFamily="2" charset="2"/>
              <a:buChar char="Ø"/>
            </a:pPr>
            <a:endParaRPr lang="en-GB" dirty="0">
              <a:solidFill>
                <a:schemeClr val="bg1"/>
              </a:solidFill>
              <a:latin typeface="Berlin Sans FB Demi" panose="020E0802020502020306" pitchFamily="34" charset="0"/>
            </a:endParaRPr>
          </a:p>
          <a:p>
            <a:pPr marL="742950" indent="-742950" algn="just">
              <a:buFont typeface="Wingdings" panose="05000000000000000000" pitchFamily="2" charset="2"/>
              <a:buChar char="Ø"/>
            </a:pPr>
            <a:endParaRPr lang="en-GB"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938226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5A0D00-FE7B-ADED-55DA-529EE18348E3}"/>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4DCEC70C-9F4B-4A73-B4BD-AE50AD617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955" y="-18660"/>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9485AFF-6F63-2658-7C91-B996DAC823BD}"/>
              </a:ext>
            </a:extLst>
          </p:cNvPr>
          <p:cNvSpPr>
            <a:spLocks noGrp="1"/>
          </p:cNvSpPr>
          <p:nvPr>
            <p:ph type="ctrTitle"/>
          </p:nvPr>
        </p:nvSpPr>
        <p:spPr>
          <a:xfrm>
            <a:off x="1157477" y="306277"/>
            <a:ext cx="4024032" cy="2885715"/>
          </a:xfrm>
        </p:spPr>
        <p:txBody>
          <a:bodyPr>
            <a:normAutofit/>
          </a:bodyPr>
          <a:lstStyle/>
          <a:p>
            <a:r>
              <a:rPr lang="it-IT" sz="3800">
                <a:solidFill>
                  <a:schemeClr val="bg1"/>
                </a:solidFill>
                <a:latin typeface="Berlin Sans FB Demi" panose="020E0802020502020306" pitchFamily="34" charset="0"/>
              </a:rPr>
              <a:t>Sequence Sentiment Classification with Large Language Models</a:t>
            </a:r>
            <a:endParaRPr lang="en-GB" sz="3800">
              <a:solidFill>
                <a:schemeClr val="bg1"/>
              </a:solidFill>
              <a:latin typeface="Berlin Sans FB Demi" panose="020E0802020502020306" pitchFamily="34" charset="0"/>
            </a:endParaRPr>
          </a:p>
        </p:txBody>
      </p:sp>
      <p:sp>
        <p:nvSpPr>
          <p:cNvPr id="37"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9" name="Graphic 212">
            <a:extLst>
              <a:ext uri="{FF2B5EF4-FFF2-40B4-BE49-F238E27FC236}">
                <a16:creationId xmlns:a16="http://schemas.microsoft.com/office/drawing/2014/main" id="{4D525A72-77E7-4E14-BEE2-FC3A19EC4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1" name="Oval 40">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Graphic 5" descr="Tinta unita chat">
            <a:extLst>
              <a:ext uri="{FF2B5EF4-FFF2-40B4-BE49-F238E27FC236}">
                <a16:creationId xmlns:a16="http://schemas.microsoft.com/office/drawing/2014/main" id="{C27CFD46-3D98-38FB-39A7-A608986DCA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365" y="2474375"/>
            <a:ext cx="3083023" cy="3083023"/>
          </a:xfrm>
          <a:prstGeom prst="rect">
            <a:avLst/>
          </a:prstGeom>
        </p:spPr>
      </p:pic>
      <p:sp>
        <p:nvSpPr>
          <p:cNvPr id="43" name="Oval 42">
            <a:extLst>
              <a:ext uri="{FF2B5EF4-FFF2-40B4-BE49-F238E27FC236}">
                <a16:creationId xmlns:a16="http://schemas.microsoft.com/office/drawing/2014/main" id="{DA31323F-03C2-4114-B2CC-79931D220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98EBCA3-8AAD-4596-8EBF-43A43542F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49330" y="2227397"/>
            <a:ext cx="1054466" cy="469689"/>
            <a:chOff x="9841624" y="4115729"/>
            <a:chExt cx="602169" cy="268223"/>
          </a:xfrm>
          <a:solidFill>
            <a:schemeClr val="bg1"/>
          </a:solidFill>
        </p:grpSpPr>
        <p:sp>
          <p:nvSpPr>
            <p:cNvPr id="48" name="Freeform: Shape 47">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54" name="Oval 53">
            <a:extLst>
              <a:ext uri="{FF2B5EF4-FFF2-40B4-BE49-F238E27FC236}">
                <a16:creationId xmlns:a16="http://schemas.microsoft.com/office/drawing/2014/main" id="{9457709F-7F08-4A4A-9DB7-1AFB3FCF0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253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4FCA61-C900-10FF-B9CD-8C8F03037AD9}"/>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odice Binario, Binario, Sistema Binario">
            <a:extLst>
              <a:ext uri="{FF2B5EF4-FFF2-40B4-BE49-F238E27FC236}">
                <a16:creationId xmlns:a16="http://schemas.microsoft.com/office/drawing/2014/main" id="{39D1084C-F3EB-F45F-636A-24E3E643D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43" b="-1"/>
          <a:stretch>
            <a:fillRect/>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asellaDiTesto 1">
            <a:extLst>
              <a:ext uri="{FF2B5EF4-FFF2-40B4-BE49-F238E27FC236}">
                <a16:creationId xmlns:a16="http://schemas.microsoft.com/office/drawing/2014/main" id="{F5FBA4F9-A98C-216E-E838-4EFB00121938}"/>
              </a:ext>
            </a:extLst>
          </p:cNvPr>
          <p:cNvSpPr txBox="1"/>
          <p:nvPr/>
        </p:nvSpPr>
        <p:spPr>
          <a:xfrm>
            <a:off x="7531610"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latin typeface="+mj-lt"/>
                <a:ea typeface="+mj-ea"/>
                <a:cs typeface="+mj-cs"/>
              </a:rPr>
              <a:t>Motivations</a:t>
            </a:r>
          </a:p>
          <a:p>
            <a:pPr>
              <a:lnSpc>
                <a:spcPct val="90000"/>
              </a:lnSpc>
              <a:spcBef>
                <a:spcPct val="0"/>
              </a:spcBef>
              <a:spcAft>
                <a:spcPts val="600"/>
              </a:spcAft>
            </a:pPr>
            <a:endParaRPr lang="en-US" sz="4000" dirty="0">
              <a:latin typeface="+mj-lt"/>
              <a:ea typeface="+mj-ea"/>
              <a:cs typeface="+mj-cs"/>
            </a:endParaRPr>
          </a:p>
          <a:p>
            <a:pPr>
              <a:lnSpc>
                <a:spcPct val="90000"/>
              </a:lnSpc>
              <a:spcBef>
                <a:spcPct val="0"/>
              </a:spcBef>
              <a:spcAft>
                <a:spcPts val="600"/>
              </a:spcAft>
            </a:pPr>
            <a:endParaRPr lang="en-US" sz="4000" dirty="0">
              <a:latin typeface="+mj-lt"/>
              <a:ea typeface="+mj-ea"/>
              <a:cs typeface="+mj-cs"/>
            </a:endParaRPr>
          </a:p>
        </p:txBody>
      </p:sp>
      <p:sp>
        <p:nvSpPr>
          <p:cNvPr id="3" name="CasellaDiTesto 2">
            <a:extLst>
              <a:ext uri="{FF2B5EF4-FFF2-40B4-BE49-F238E27FC236}">
                <a16:creationId xmlns:a16="http://schemas.microsoft.com/office/drawing/2014/main" id="{F4547ACC-7148-38A9-7C5A-DB4A7B318B03}"/>
              </a:ext>
            </a:extLst>
          </p:cNvPr>
          <p:cNvSpPr txBox="1"/>
          <p:nvPr/>
        </p:nvSpPr>
        <p:spPr>
          <a:xfrm>
            <a:off x="7892142" y="1251857"/>
            <a:ext cx="3918857" cy="4925106"/>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000" dirty="0"/>
              <a:t>Understanding how people </a:t>
            </a:r>
            <a:r>
              <a:rPr lang="en-US" sz="2000" i="1" dirty="0"/>
              <a:t>feel</a:t>
            </a:r>
            <a:r>
              <a:rPr lang="en-US" sz="2000" dirty="0"/>
              <a:t> at scale</a:t>
            </a:r>
          </a:p>
          <a:p>
            <a:pPr marL="342900" indent="-228600">
              <a:lnSpc>
                <a:spcPct val="90000"/>
              </a:lnSpc>
              <a:spcAft>
                <a:spcPts val="600"/>
              </a:spcAft>
              <a:buFont typeface="Arial" panose="020B0604020202020204" pitchFamily="34" charset="0"/>
              <a:buChar char="•"/>
            </a:pPr>
            <a:r>
              <a:rPr lang="en-US" sz="2000" dirty="0"/>
              <a:t>Business intelligence &amp; product decisions</a:t>
            </a:r>
          </a:p>
          <a:p>
            <a:pPr marL="342900" indent="-228600">
              <a:lnSpc>
                <a:spcPct val="90000"/>
              </a:lnSpc>
              <a:spcAft>
                <a:spcPts val="600"/>
              </a:spcAft>
              <a:buFont typeface="Arial" panose="020B0604020202020204" pitchFamily="34" charset="0"/>
              <a:buChar char="•"/>
            </a:pPr>
            <a:r>
              <a:rPr lang="en-US" sz="2000" dirty="0"/>
              <a:t>Customer support triage</a:t>
            </a:r>
          </a:p>
          <a:p>
            <a:pPr marL="342900" indent="-228600">
              <a:lnSpc>
                <a:spcPct val="90000"/>
              </a:lnSpc>
              <a:spcAft>
                <a:spcPts val="600"/>
              </a:spcAft>
              <a:buFont typeface="Arial" panose="020B0604020202020204" pitchFamily="34" charset="0"/>
              <a:buChar char="•"/>
            </a:pPr>
            <a:r>
              <a:rPr lang="en-US" sz="2000" dirty="0"/>
              <a:t>Social media monitoring</a:t>
            </a:r>
          </a:p>
          <a:p>
            <a:pPr marL="342900" indent="-228600">
              <a:lnSpc>
                <a:spcPct val="90000"/>
              </a:lnSpc>
              <a:spcAft>
                <a:spcPts val="600"/>
              </a:spcAft>
              <a:buFont typeface="Arial" panose="020B0604020202020204" pitchFamily="34" charset="0"/>
              <a:buChar char="•"/>
            </a:pPr>
            <a:r>
              <a:rPr lang="en-US" sz="2000" dirty="0"/>
              <a:t>Better downstream tasks</a:t>
            </a:r>
          </a:p>
          <a:p>
            <a:pPr marL="342900" indent="-228600">
              <a:lnSpc>
                <a:spcPct val="90000"/>
              </a:lnSpc>
              <a:spcAft>
                <a:spcPts val="600"/>
              </a:spcAft>
              <a:buFont typeface="Arial" panose="020B0604020202020204" pitchFamily="34" charset="0"/>
              <a:buChar char="•"/>
            </a:pPr>
            <a:r>
              <a:rPr lang="en-US" sz="2000" dirty="0"/>
              <a:t>Research &amp; understanding human language</a:t>
            </a:r>
          </a:p>
          <a:p>
            <a:pPr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1641031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object 4"/>
          <p:cNvPicPr/>
          <p:nvPr/>
        </p:nvPicPr>
        <p:blipFill>
          <a:blip r:embed="rId2" cstate="print"/>
          <a:srcRect l="2342" r="-7" b="-7"/>
          <a:stretch>
            <a:fillRect/>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2" name="Group 11">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3" name="Freeform: Shape 12">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 name="object 2"/>
          <p:cNvSpPr txBox="1"/>
          <p:nvPr/>
        </p:nvSpPr>
        <p:spPr>
          <a:xfrm>
            <a:off x="6234868" y="1820369"/>
            <a:ext cx="5217173" cy="4351338"/>
          </a:xfrm>
          <a:prstGeom prst="rect">
            <a:avLst/>
          </a:prstGeom>
        </p:spPr>
        <p:txBody>
          <a:bodyPr vert="horz" lIns="91440" tIns="45720" rIns="91440" bIns="45720" rtlCol="0">
            <a:normAutofit/>
          </a:bodyPr>
          <a:lstStyle/>
          <a:p>
            <a:pPr marL="26670" indent="-228600">
              <a:lnSpc>
                <a:spcPct val="90000"/>
              </a:lnSpc>
              <a:spcBef>
                <a:spcPts val="1165"/>
              </a:spcBef>
              <a:buFont typeface="Arial" panose="020B0604020202020204" pitchFamily="34" charset="0"/>
              <a:buChar char="•"/>
            </a:pPr>
            <a:r>
              <a:rPr lang="en-US" sz="2800" b="1" i="1" dirty="0">
                <a:solidFill>
                  <a:schemeClr val="bg1"/>
                </a:solidFill>
              </a:rPr>
              <a:t>Natural</a:t>
            </a:r>
            <a:r>
              <a:rPr lang="en-US" sz="2800" b="1" i="1" spc="-25" dirty="0">
                <a:solidFill>
                  <a:schemeClr val="bg1"/>
                </a:solidFill>
              </a:rPr>
              <a:t> </a:t>
            </a:r>
            <a:r>
              <a:rPr lang="en-US" sz="2800" b="1" i="1" dirty="0">
                <a:solidFill>
                  <a:schemeClr val="bg1"/>
                </a:solidFill>
              </a:rPr>
              <a:t>Language</a:t>
            </a:r>
            <a:r>
              <a:rPr lang="en-US" sz="2800" b="1" i="1" spc="-30" dirty="0">
                <a:solidFill>
                  <a:schemeClr val="bg1"/>
                </a:solidFill>
              </a:rPr>
              <a:t> </a:t>
            </a:r>
            <a:r>
              <a:rPr lang="en-US" sz="2800" b="1" i="1" spc="-10" dirty="0">
                <a:solidFill>
                  <a:schemeClr val="bg1"/>
                </a:solidFill>
              </a:rPr>
              <a:t>Processing</a:t>
            </a:r>
            <a:endParaRPr lang="en-US" sz="2800" dirty="0">
              <a:solidFill>
                <a:schemeClr val="bg1"/>
              </a:solidFill>
            </a:endParaRPr>
          </a:p>
          <a:p>
            <a:pPr marL="355600" marR="5080" indent="-228600">
              <a:lnSpc>
                <a:spcPct val="90000"/>
              </a:lnSpc>
              <a:spcBef>
                <a:spcPts val="1070"/>
              </a:spcBef>
              <a:buClr>
                <a:srgbClr val="009CDB"/>
              </a:buClr>
              <a:buFont typeface="Arial" panose="020B0604020202020204" pitchFamily="34" charset="0"/>
              <a:buChar char="•"/>
              <a:tabLst>
                <a:tab pos="355600" algn="l"/>
              </a:tabLst>
            </a:pPr>
            <a:r>
              <a:rPr lang="en-US" sz="2000" dirty="0">
                <a:solidFill>
                  <a:schemeClr val="bg1"/>
                </a:solidFill>
              </a:rPr>
              <a:t>The</a:t>
            </a:r>
            <a:r>
              <a:rPr lang="en-US" sz="2000" spc="-25" dirty="0">
                <a:solidFill>
                  <a:schemeClr val="bg1"/>
                </a:solidFill>
              </a:rPr>
              <a:t> </a:t>
            </a:r>
            <a:r>
              <a:rPr lang="en-US" sz="2000" dirty="0">
                <a:solidFill>
                  <a:schemeClr val="bg1"/>
                </a:solidFill>
              </a:rPr>
              <a:t>field</a:t>
            </a:r>
            <a:r>
              <a:rPr lang="en-US" sz="2000" spc="-25" dirty="0">
                <a:solidFill>
                  <a:schemeClr val="bg1"/>
                </a:solidFill>
              </a:rPr>
              <a:t> </a:t>
            </a:r>
            <a:r>
              <a:rPr lang="en-US" sz="2000" dirty="0">
                <a:solidFill>
                  <a:schemeClr val="bg1"/>
                </a:solidFill>
              </a:rPr>
              <a:t>of</a:t>
            </a:r>
            <a:r>
              <a:rPr lang="en-US" sz="2000" spc="-15" dirty="0">
                <a:solidFill>
                  <a:schemeClr val="bg1"/>
                </a:solidFill>
              </a:rPr>
              <a:t> </a:t>
            </a:r>
            <a:r>
              <a:rPr lang="en-US" sz="2000" dirty="0">
                <a:solidFill>
                  <a:schemeClr val="bg1"/>
                </a:solidFill>
              </a:rPr>
              <a:t>AI,</a:t>
            </a:r>
            <a:r>
              <a:rPr lang="en-US" sz="2000" spc="-30" dirty="0">
                <a:solidFill>
                  <a:schemeClr val="bg1"/>
                </a:solidFill>
              </a:rPr>
              <a:t> </a:t>
            </a:r>
            <a:r>
              <a:rPr lang="en-US" sz="2000" dirty="0">
                <a:solidFill>
                  <a:schemeClr val="bg1"/>
                </a:solidFill>
              </a:rPr>
              <a:t>which</a:t>
            </a:r>
            <a:r>
              <a:rPr lang="en-US" sz="2000" spc="-40" dirty="0">
                <a:solidFill>
                  <a:schemeClr val="bg1"/>
                </a:solidFill>
              </a:rPr>
              <a:t> </a:t>
            </a:r>
            <a:r>
              <a:rPr lang="en-US" sz="2000" dirty="0">
                <a:solidFill>
                  <a:schemeClr val="bg1"/>
                </a:solidFill>
              </a:rPr>
              <a:t>focuses</a:t>
            </a:r>
            <a:r>
              <a:rPr lang="en-US" sz="2000" spc="-45" dirty="0">
                <a:solidFill>
                  <a:schemeClr val="bg1"/>
                </a:solidFill>
              </a:rPr>
              <a:t> </a:t>
            </a:r>
            <a:r>
              <a:rPr lang="en-US" sz="2000" dirty="0">
                <a:solidFill>
                  <a:schemeClr val="bg1"/>
                </a:solidFill>
              </a:rPr>
              <a:t>on</a:t>
            </a:r>
            <a:r>
              <a:rPr lang="en-US" sz="2000" spc="-30" dirty="0">
                <a:solidFill>
                  <a:schemeClr val="bg1"/>
                </a:solidFill>
              </a:rPr>
              <a:t> </a:t>
            </a:r>
            <a:r>
              <a:rPr lang="en-US" sz="2000" dirty="0">
                <a:solidFill>
                  <a:schemeClr val="bg1"/>
                </a:solidFill>
              </a:rPr>
              <a:t>enabling</a:t>
            </a:r>
            <a:r>
              <a:rPr lang="en-US" sz="2000" spc="5" dirty="0">
                <a:solidFill>
                  <a:schemeClr val="bg1"/>
                </a:solidFill>
              </a:rPr>
              <a:t> </a:t>
            </a:r>
            <a:r>
              <a:rPr lang="en-US" sz="2000" dirty="0">
                <a:solidFill>
                  <a:schemeClr val="bg1"/>
                </a:solidFill>
              </a:rPr>
              <a:t>machines</a:t>
            </a:r>
            <a:r>
              <a:rPr lang="en-US" sz="2000" spc="-35" dirty="0">
                <a:solidFill>
                  <a:schemeClr val="bg1"/>
                </a:solidFill>
              </a:rPr>
              <a:t> </a:t>
            </a:r>
            <a:r>
              <a:rPr lang="en-US" sz="2000" dirty="0">
                <a:solidFill>
                  <a:schemeClr val="bg1"/>
                </a:solidFill>
              </a:rPr>
              <a:t>to</a:t>
            </a:r>
            <a:r>
              <a:rPr lang="en-US" sz="2000" spc="-25" dirty="0">
                <a:solidFill>
                  <a:schemeClr val="bg1"/>
                </a:solidFill>
              </a:rPr>
              <a:t> </a:t>
            </a:r>
            <a:r>
              <a:rPr lang="en-US" sz="2000" dirty="0">
                <a:solidFill>
                  <a:schemeClr val="bg1"/>
                </a:solidFill>
              </a:rPr>
              <a:t>understand</a:t>
            </a:r>
            <a:r>
              <a:rPr lang="en-US" sz="2000" spc="-70" dirty="0">
                <a:solidFill>
                  <a:schemeClr val="bg1"/>
                </a:solidFill>
              </a:rPr>
              <a:t> </a:t>
            </a:r>
            <a:r>
              <a:rPr lang="en-US" sz="2000" dirty="0">
                <a:solidFill>
                  <a:schemeClr val="bg1"/>
                </a:solidFill>
              </a:rPr>
              <a:t>and</a:t>
            </a:r>
            <a:r>
              <a:rPr lang="en-US" sz="2000" spc="-20" dirty="0">
                <a:solidFill>
                  <a:schemeClr val="bg1"/>
                </a:solidFill>
              </a:rPr>
              <a:t> </a:t>
            </a:r>
            <a:r>
              <a:rPr lang="en-US" sz="2000" spc="-10" dirty="0">
                <a:solidFill>
                  <a:schemeClr val="bg1"/>
                </a:solidFill>
              </a:rPr>
              <a:t>interact </a:t>
            </a:r>
            <a:r>
              <a:rPr lang="en-US" sz="2000" dirty="0">
                <a:solidFill>
                  <a:schemeClr val="bg1"/>
                </a:solidFill>
              </a:rPr>
              <a:t>with</a:t>
            </a:r>
            <a:r>
              <a:rPr lang="en-US" sz="2000" spc="-50" dirty="0">
                <a:solidFill>
                  <a:schemeClr val="bg1"/>
                </a:solidFill>
              </a:rPr>
              <a:t> </a:t>
            </a:r>
            <a:r>
              <a:rPr lang="en-US" sz="2000" dirty="0">
                <a:solidFill>
                  <a:schemeClr val="bg1"/>
                </a:solidFill>
              </a:rPr>
              <a:t>human</a:t>
            </a:r>
            <a:r>
              <a:rPr lang="en-US" sz="2000" spc="-25" dirty="0">
                <a:solidFill>
                  <a:schemeClr val="bg1"/>
                </a:solidFill>
              </a:rPr>
              <a:t> </a:t>
            </a:r>
            <a:r>
              <a:rPr lang="en-US" sz="2000" dirty="0">
                <a:solidFill>
                  <a:schemeClr val="bg1"/>
                </a:solidFill>
              </a:rPr>
              <a:t>languages</a:t>
            </a:r>
            <a:r>
              <a:rPr lang="en-US" sz="2000" spc="-35" dirty="0">
                <a:solidFill>
                  <a:schemeClr val="bg1"/>
                </a:solidFill>
              </a:rPr>
              <a:t> </a:t>
            </a:r>
            <a:r>
              <a:rPr lang="en-US" sz="2000" dirty="0">
                <a:solidFill>
                  <a:schemeClr val="bg1"/>
                </a:solidFill>
              </a:rPr>
              <a:t>through</a:t>
            </a:r>
            <a:r>
              <a:rPr lang="en-US" sz="2000" spc="-40" dirty="0">
                <a:solidFill>
                  <a:schemeClr val="bg1"/>
                </a:solidFill>
              </a:rPr>
              <a:t> </a:t>
            </a:r>
            <a:r>
              <a:rPr lang="en-US" sz="2000" dirty="0">
                <a:solidFill>
                  <a:schemeClr val="bg1"/>
                </a:solidFill>
              </a:rPr>
              <a:t>computational</a:t>
            </a:r>
            <a:r>
              <a:rPr lang="en-US" sz="2000" spc="-30" dirty="0">
                <a:solidFill>
                  <a:schemeClr val="bg1"/>
                </a:solidFill>
              </a:rPr>
              <a:t> </a:t>
            </a:r>
            <a:r>
              <a:rPr lang="en-US" sz="2000" dirty="0">
                <a:solidFill>
                  <a:schemeClr val="bg1"/>
                </a:solidFill>
              </a:rPr>
              <a:t>methods</a:t>
            </a:r>
            <a:r>
              <a:rPr lang="en-US" sz="2000" spc="-30" dirty="0">
                <a:solidFill>
                  <a:schemeClr val="bg1"/>
                </a:solidFill>
              </a:rPr>
              <a:t> </a:t>
            </a:r>
            <a:r>
              <a:rPr lang="en-US" sz="2000" dirty="0">
                <a:solidFill>
                  <a:schemeClr val="bg1"/>
                </a:solidFill>
              </a:rPr>
              <a:t>and</a:t>
            </a:r>
            <a:r>
              <a:rPr lang="en-US" sz="2000" spc="-15" dirty="0">
                <a:solidFill>
                  <a:schemeClr val="bg1"/>
                </a:solidFill>
              </a:rPr>
              <a:t> </a:t>
            </a:r>
            <a:r>
              <a:rPr lang="en-US" sz="2000" spc="-10" dirty="0">
                <a:solidFill>
                  <a:schemeClr val="bg1"/>
                </a:solidFill>
              </a:rPr>
              <a:t>algorithms.</a:t>
            </a:r>
            <a:endParaRPr lang="en-US" sz="2000" dirty="0">
              <a:solidFill>
                <a:schemeClr val="bg1"/>
              </a:solidFill>
            </a:endParaRPr>
          </a:p>
          <a:p>
            <a:pPr indent="-228600">
              <a:lnSpc>
                <a:spcPct val="90000"/>
              </a:lnSpc>
              <a:spcBef>
                <a:spcPts val="930"/>
              </a:spcBef>
              <a:buClr>
                <a:srgbClr val="009CDB"/>
              </a:buClr>
              <a:buFont typeface="Arial" panose="020B0604020202020204" pitchFamily="34" charset="0"/>
              <a:buChar char="•"/>
            </a:pPr>
            <a:endParaRPr lang="en-US" sz="2000" dirty="0">
              <a:solidFill>
                <a:schemeClr val="bg1"/>
              </a:solidFill>
            </a:endParaRPr>
          </a:p>
          <a:p>
            <a:pPr marL="355600" marR="220345" indent="-228600">
              <a:lnSpc>
                <a:spcPct val="90000"/>
              </a:lnSpc>
              <a:buClr>
                <a:srgbClr val="009CDB"/>
              </a:buClr>
              <a:buFont typeface="Arial" panose="020B0604020202020204" pitchFamily="34" charset="0"/>
              <a:buChar char="•"/>
              <a:tabLst>
                <a:tab pos="355600" algn="l"/>
              </a:tabLst>
            </a:pPr>
            <a:r>
              <a:rPr lang="en-US" sz="2000" dirty="0">
                <a:solidFill>
                  <a:schemeClr val="bg1"/>
                </a:solidFill>
              </a:rPr>
              <a:t>NLP</a:t>
            </a:r>
            <a:r>
              <a:rPr lang="en-US" sz="2000" spc="-30" dirty="0">
                <a:solidFill>
                  <a:schemeClr val="bg1"/>
                </a:solidFill>
              </a:rPr>
              <a:t> </a:t>
            </a:r>
            <a:r>
              <a:rPr lang="en-US" sz="2000" dirty="0">
                <a:solidFill>
                  <a:schemeClr val="bg1"/>
                </a:solidFill>
              </a:rPr>
              <a:t>encompasses</a:t>
            </a:r>
            <a:r>
              <a:rPr lang="en-US" sz="2000" spc="-45" dirty="0">
                <a:solidFill>
                  <a:schemeClr val="bg1"/>
                </a:solidFill>
              </a:rPr>
              <a:t> </a:t>
            </a:r>
            <a:r>
              <a:rPr lang="en-US" sz="2000" dirty="0">
                <a:solidFill>
                  <a:schemeClr val="bg1"/>
                </a:solidFill>
              </a:rPr>
              <a:t>both</a:t>
            </a:r>
            <a:r>
              <a:rPr lang="en-US" sz="2000" spc="-30" dirty="0">
                <a:solidFill>
                  <a:schemeClr val="bg1"/>
                </a:solidFill>
              </a:rPr>
              <a:t> </a:t>
            </a:r>
            <a:r>
              <a:rPr lang="en-US" sz="2000" dirty="0">
                <a:solidFill>
                  <a:schemeClr val="bg1"/>
                </a:solidFill>
              </a:rPr>
              <a:t>understanding</a:t>
            </a:r>
            <a:r>
              <a:rPr lang="en-US" sz="2000" spc="-40" dirty="0">
                <a:solidFill>
                  <a:schemeClr val="bg1"/>
                </a:solidFill>
              </a:rPr>
              <a:t> </a:t>
            </a:r>
            <a:r>
              <a:rPr lang="en-US" sz="2000" dirty="0">
                <a:solidFill>
                  <a:schemeClr val="bg1"/>
                </a:solidFill>
              </a:rPr>
              <a:t>(NLU)</a:t>
            </a:r>
            <a:r>
              <a:rPr lang="en-US" sz="2000" spc="-20" dirty="0">
                <a:solidFill>
                  <a:schemeClr val="bg1"/>
                </a:solidFill>
              </a:rPr>
              <a:t> </a:t>
            </a:r>
            <a:r>
              <a:rPr lang="en-US" sz="2000" dirty="0">
                <a:solidFill>
                  <a:schemeClr val="bg1"/>
                </a:solidFill>
              </a:rPr>
              <a:t>and</a:t>
            </a:r>
            <a:r>
              <a:rPr lang="en-US" sz="2000" spc="-20" dirty="0">
                <a:solidFill>
                  <a:schemeClr val="bg1"/>
                </a:solidFill>
              </a:rPr>
              <a:t> </a:t>
            </a:r>
            <a:r>
              <a:rPr lang="en-US" sz="2000" dirty="0">
                <a:solidFill>
                  <a:schemeClr val="bg1"/>
                </a:solidFill>
              </a:rPr>
              <a:t>generation</a:t>
            </a:r>
            <a:r>
              <a:rPr lang="en-US" sz="2000" spc="-35" dirty="0">
                <a:solidFill>
                  <a:schemeClr val="bg1"/>
                </a:solidFill>
              </a:rPr>
              <a:t> </a:t>
            </a:r>
            <a:r>
              <a:rPr lang="en-US" sz="2000" dirty="0">
                <a:solidFill>
                  <a:schemeClr val="bg1"/>
                </a:solidFill>
              </a:rPr>
              <a:t>(NLG)</a:t>
            </a:r>
            <a:r>
              <a:rPr lang="en-US" sz="2000" spc="-20" dirty="0">
                <a:solidFill>
                  <a:schemeClr val="bg1"/>
                </a:solidFill>
              </a:rPr>
              <a:t> </a:t>
            </a:r>
            <a:r>
              <a:rPr lang="en-US" sz="2000" dirty="0">
                <a:solidFill>
                  <a:schemeClr val="bg1"/>
                </a:solidFill>
              </a:rPr>
              <a:t>of</a:t>
            </a:r>
            <a:r>
              <a:rPr lang="en-US" sz="2000" spc="-15" dirty="0">
                <a:solidFill>
                  <a:schemeClr val="bg1"/>
                </a:solidFill>
              </a:rPr>
              <a:t> </a:t>
            </a:r>
            <a:r>
              <a:rPr lang="en-US" sz="2000" spc="-10" dirty="0">
                <a:solidFill>
                  <a:schemeClr val="bg1"/>
                </a:solidFill>
              </a:rPr>
              <a:t>natural language:</a:t>
            </a:r>
            <a:endParaRPr lang="en-US" sz="2000" dirty="0">
              <a:solidFill>
                <a:schemeClr val="bg1"/>
              </a:solidFill>
            </a:endParaRPr>
          </a:p>
          <a:p>
            <a:pPr marL="755650" lvl="1" indent="-228600">
              <a:lnSpc>
                <a:spcPct val="90000"/>
              </a:lnSpc>
              <a:spcBef>
                <a:spcPts val="480"/>
              </a:spcBef>
              <a:buClr>
                <a:srgbClr val="009CDB"/>
              </a:buClr>
              <a:buFont typeface="Arial" panose="020B0604020202020204" pitchFamily="34" charset="0"/>
              <a:buChar char="•"/>
              <a:tabLst>
                <a:tab pos="755650" algn="l"/>
              </a:tabLst>
            </a:pPr>
            <a:r>
              <a:rPr lang="en-US" sz="2000" dirty="0">
                <a:solidFill>
                  <a:schemeClr val="bg1"/>
                </a:solidFill>
              </a:rPr>
              <a:t>NLU</a:t>
            </a:r>
            <a:r>
              <a:rPr lang="en-US" sz="2000" spc="-35" dirty="0">
                <a:solidFill>
                  <a:schemeClr val="bg1"/>
                </a:solidFill>
              </a:rPr>
              <a:t> </a:t>
            </a:r>
            <a:r>
              <a:rPr lang="en-US" sz="2000" dirty="0">
                <a:solidFill>
                  <a:schemeClr val="bg1"/>
                </a:solidFill>
              </a:rPr>
              <a:t>aims</a:t>
            </a:r>
            <a:r>
              <a:rPr lang="en-US" sz="2000" spc="-20" dirty="0">
                <a:solidFill>
                  <a:schemeClr val="bg1"/>
                </a:solidFill>
              </a:rPr>
              <a:t> </a:t>
            </a:r>
            <a:r>
              <a:rPr lang="en-US" sz="2000" dirty="0">
                <a:solidFill>
                  <a:schemeClr val="bg1"/>
                </a:solidFill>
              </a:rPr>
              <a:t>to</a:t>
            </a:r>
            <a:r>
              <a:rPr lang="en-US" sz="2000" spc="-35" dirty="0">
                <a:solidFill>
                  <a:schemeClr val="bg1"/>
                </a:solidFill>
              </a:rPr>
              <a:t> </a:t>
            </a:r>
            <a:r>
              <a:rPr lang="en-US" sz="2000" dirty="0">
                <a:solidFill>
                  <a:schemeClr val="bg1"/>
                </a:solidFill>
              </a:rPr>
              <a:t>extract</a:t>
            </a:r>
            <a:r>
              <a:rPr lang="en-US" sz="2000" spc="-45" dirty="0">
                <a:solidFill>
                  <a:schemeClr val="bg1"/>
                </a:solidFill>
              </a:rPr>
              <a:t> </a:t>
            </a:r>
            <a:r>
              <a:rPr lang="en-US" sz="2000" dirty="0">
                <a:solidFill>
                  <a:schemeClr val="bg1"/>
                </a:solidFill>
              </a:rPr>
              <a:t>meaning</a:t>
            </a:r>
            <a:r>
              <a:rPr lang="en-US" sz="2000" spc="-25" dirty="0">
                <a:solidFill>
                  <a:schemeClr val="bg1"/>
                </a:solidFill>
              </a:rPr>
              <a:t> </a:t>
            </a:r>
            <a:r>
              <a:rPr lang="en-US" sz="2000" dirty="0">
                <a:solidFill>
                  <a:schemeClr val="bg1"/>
                </a:solidFill>
              </a:rPr>
              <a:t>from</a:t>
            </a:r>
            <a:r>
              <a:rPr lang="en-US" sz="2000" spc="-40" dirty="0">
                <a:solidFill>
                  <a:schemeClr val="bg1"/>
                </a:solidFill>
              </a:rPr>
              <a:t> </a:t>
            </a:r>
            <a:r>
              <a:rPr lang="en-US" sz="2000" spc="-10" dirty="0">
                <a:solidFill>
                  <a:schemeClr val="bg1"/>
                </a:solidFill>
              </a:rPr>
              <a:t>text;</a:t>
            </a:r>
            <a:endParaRPr lang="en-US" sz="2000" dirty="0">
              <a:solidFill>
                <a:schemeClr val="bg1"/>
              </a:solidFill>
            </a:endParaRPr>
          </a:p>
          <a:p>
            <a:pPr marL="755650" lvl="1" indent="-228600">
              <a:lnSpc>
                <a:spcPct val="90000"/>
              </a:lnSpc>
              <a:spcBef>
                <a:spcPts val="480"/>
              </a:spcBef>
              <a:buClr>
                <a:srgbClr val="009CDB"/>
              </a:buClr>
              <a:buFont typeface="Arial" panose="020B0604020202020204" pitchFamily="34" charset="0"/>
              <a:buChar char="•"/>
              <a:tabLst>
                <a:tab pos="755650" algn="l"/>
              </a:tabLst>
            </a:pPr>
            <a:r>
              <a:rPr lang="en-US" sz="2000" dirty="0">
                <a:solidFill>
                  <a:schemeClr val="bg1"/>
                </a:solidFill>
              </a:rPr>
              <a:t>NLG</a:t>
            </a:r>
            <a:r>
              <a:rPr lang="en-US" sz="2000" spc="-65" dirty="0">
                <a:solidFill>
                  <a:schemeClr val="bg1"/>
                </a:solidFill>
              </a:rPr>
              <a:t> </a:t>
            </a:r>
            <a:r>
              <a:rPr lang="en-US" sz="2000" dirty="0">
                <a:solidFill>
                  <a:schemeClr val="bg1"/>
                </a:solidFill>
              </a:rPr>
              <a:t>involves</a:t>
            </a:r>
            <a:r>
              <a:rPr lang="en-US" sz="2000" spc="-70" dirty="0">
                <a:solidFill>
                  <a:schemeClr val="bg1"/>
                </a:solidFill>
              </a:rPr>
              <a:t> </a:t>
            </a:r>
            <a:r>
              <a:rPr lang="en-US" sz="2000" dirty="0">
                <a:solidFill>
                  <a:schemeClr val="bg1"/>
                </a:solidFill>
              </a:rPr>
              <a:t>creating</a:t>
            </a:r>
            <a:r>
              <a:rPr lang="en-US" sz="2000" spc="-80" dirty="0">
                <a:solidFill>
                  <a:schemeClr val="bg1"/>
                </a:solidFill>
              </a:rPr>
              <a:t> </a:t>
            </a:r>
            <a:r>
              <a:rPr lang="en-US" sz="2000" dirty="0">
                <a:solidFill>
                  <a:schemeClr val="bg1"/>
                </a:solidFill>
              </a:rPr>
              <a:t>coherent</a:t>
            </a:r>
            <a:r>
              <a:rPr lang="en-US" sz="2000" spc="-85" dirty="0">
                <a:solidFill>
                  <a:schemeClr val="bg1"/>
                </a:solidFill>
              </a:rPr>
              <a:t> </a:t>
            </a:r>
            <a:r>
              <a:rPr lang="en-US" sz="2000" spc="-10" dirty="0">
                <a:solidFill>
                  <a:schemeClr val="bg1"/>
                </a:solidFill>
              </a:rPr>
              <a:t>text.</a:t>
            </a:r>
            <a:endParaRPr lang="en-US" sz="2000" dirty="0">
              <a:solidFill>
                <a:schemeClr val="bg1"/>
              </a:solidFill>
            </a:endParaRPr>
          </a:p>
        </p:txBody>
      </p:sp>
      <p:grpSp>
        <p:nvGrpSpPr>
          <p:cNvPr id="16"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7" name="Freeform: Shape 1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object 5"/>
          <p:cNvSpPr txBox="1"/>
          <p:nvPr/>
        </p:nvSpPr>
        <p:spPr>
          <a:xfrm>
            <a:off x="739959" y="5374860"/>
            <a:ext cx="4754947" cy="475494"/>
          </a:xfrm>
          <a:prstGeom prst="rect">
            <a:avLst/>
          </a:prstGeom>
          <a:solidFill>
            <a:srgbClr val="000000">
              <a:alpha val="50000"/>
            </a:srgbClr>
          </a:solidFill>
          <a:ln>
            <a:noFill/>
          </a:ln>
        </p:spPr>
        <p:txBody>
          <a:bodyPr vert="horz" wrap="square" lIns="0" tIns="12065" rIns="0" bIns="0" rtlCol="0">
            <a:noAutofit/>
          </a:bodyPr>
          <a:lstStyle/>
          <a:p>
            <a:pPr marL="12700" algn="ctr">
              <a:spcBef>
                <a:spcPts val="95"/>
              </a:spcBef>
            </a:pPr>
            <a:r>
              <a:rPr lang="it-IT" sz="1300">
                <a:solidFill>
                  <a:srgbClr val="FFFFFF"/>
                </a:solidFill>
              </a:rPr>
              <a:t>Generated</a:t>
            </a:r>
            <a:r>
              <a:rPr lang="it-IT" sz="1300" spc="-5">
                <a:solidFill>
                  <a:srgbClr val="FFFFFF"/>
                </a:solidFill>
              </a:rPr>
              <a:t> </a:t>
            </a:r>
            <a:r>
              <a:rPr lang="it-IT" sz="1300">
                <a:solidFill>
                  <a:srgbClr val="FFFFFF"/>
                </a:solidFill>
              </a:rPr>
              <a:t>by</a:t>
            </a:r>
            <a:r>
              <a:rPr lang="it-IT" sz="1300" spc="-55">
                <a:solidFill>
                  <a:srgbClr val="FFFFFF"/>
                </a:solidFill>
              </a:rPr>
              <a:t> </a:t>
            </a:r>
            <a:r>
              <a:rPr lang="it-IT" sz="1300" spc="-10">
                <a:solidFill>
                  <a:srgbClr val="FFFFFF"/>
                </a:solidFill>
              </a:rPr>
              <a:t>claude.ai</a:t>
            </a:r>
            <a:endParaRPr lang="it-IT" sz="13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D0230A-930A-1A33-C540-D0EE7119386A}"/>
            </a:ext>
          </a:extLst>
        </p:cNvPr>
        <p:cNvGrpSpPr/>
        <p:nvPr/>
      </p:nvGrpSpPr>
      <p:grpSpPr>
        <a:xfrm>
          <a:off x="0" y="0"/>
          <a:ext cx="0" cy="0"/>
          <a:chOff x="0" y="0"/>
          <a:chExt cx="0" cy="0"/>
        </a:xfrm>
      </p:grpSpPr>
      <p:sp useBgFill="1">
        <p:nvSpPr>
          <p:cNvPr id="2063" name="Rectangle 206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platzhalter 6">
            <a:extLst>
              <a:ext uri="{FF2B5EF4-FFF2-40B4-BE49-F238E27FC236}">
                <a16:creationId xmlns:a16="http://schemas.microsoft.com/office/drawing/2014/main" id="{30A90090-8FDC-AB08-35A4-5CF94F9AFEC6}"/>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5400" b="1" dirty="0">
                <a:latin typeface="+mj-lt"/>
                <a:ea typeface="+mj-ea"/>
                <a:cs typeface="+mj-cs"/>
              </a:rPr>
              <a:t>Motivations</a:t>
            </a:r>
          </a:p>
        </p:txBody>
      </p:sp>
      <p:sp>
        <p:nvSpPr>
          <p:cNvPr id="206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0E4102FF-1AE8-B009-626A-2E1D2A2D18C0}"/>
              </a:ext>
            </a:extLst>
          </p:cNvPr>
          <p:cNvSpPr txBox="1"/>
          <p:nvPr/>
        </p:nvSpPr>
        <p:spPr>
          <a:xfrm>
            <a:off x="640080" y="2872899"/>
            <a:ext cx="4243589" cy="3320668"/>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200" dirty="0"/>
              <a:t>Build a Predictive AI use case</a:t>
            </a:r>
          </a:p>
          <a:p>
            <a:pPr marL="285750" indent="-228600">
              <a:lnSpc>
                <a:spcPct val="90000"/>
              </a:lnSpc>
              <a:spcAft>
                <a:spcPts val="600"/>
              </a:spcAft>
              <a:buFont typeface="Arial" panose="020B0604020202020204" pitchFamily="34" charset="0"/>
              <a:buChar char="•"/>
            </a:pPr>
            <a:r>
              <a:rPr lang="en-US" sz="2200" dirty="0"/>
              <a:t>Experiment Conformal Prediction with stocks</a:t>
            </a:r>
          </a:p>
          <a:p>
            <a:pPr marL="285750" indent="-228600">
              <a:lnSpc>
                <a:spcPct val="90000"/>
              </a:lnSpc>
              <a:spcAft>
                <a:spcPts val="600"/>
              </a:spcAft>
              <a:buFont typeface="Arial" panose="020B0604020202020204" pitchFamily="34" charset="0"/>
              <a:buChar char="•"/>
            </a:pPr>
            <a:r>
              <a:rPr lang="en-US" sz="2200" dirty="0"/>
              <a:t>Try to merge Predictive AI with the power of Generative AI</a:t>
            </a:r>
          </a:p>
          <a:p>
            <a:pPr marL="285750" indent="-228600">
              <a:lnSpc>
                <a:spcPct val="90000"/>
              </a:lnSpc>
              <a:spcAft>
                <a:spcPts val="600"/>
              </a:spcAft>
              <a:buFont typeface="Arial" panose="020B0604020202020204" pitchFamily="34" charset="0"/>
              <a:buChar char="•"/>
            </a:pPr>
            <a:endParaRPr lang="en-US" sz="2200" dirty="0"/>
          </a:p>
        </p:txBody>
      </p:sp>
      <p:pic>
        <p:nvPicPr>
          <p:cNvPr id="2058" name="Picture 10">
            <a:extLst>
              <a:ext uri="{FF2B5EF4-FFF2-40B4-BE49-F238E27FC236}">
                <a16:creationId xmlns:a16="http://schemas.microsoft.com/office/drawing/2014/main" id="{AFFDE988-93D9-9606-9341-A47658E75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02"/>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3FA84D34-7AAD-11C4-6899-D8F8579DD78A}"/>
              </a:ext>
            </a:extLst>
          </p:cNvPr>
          <p:cNvSpPr txBox="1"/>
          <p:nvPr/>
        </p:nvSpPr>
        <p:spPr>
          <a:xfrm>
            <a:off x="3963027" y="6110285"/>
            <a:ext cx="2269318" cy="276999"/>
          </a:xfrm>
          <a:prstGeom prst="rect">
            <a:avLst/>
          </a:prstGeom>
          <a:noFill/>
        </p:spPr>
        <p:txBody>
          <a:bodyPr wrap="square" rtlCol="0">
            <a:spAutoFit/>
          </a:bodyPr>
          <a:lstStyle/>
          <a:p>
            <a:r>
              <a:rPr lang="it-IT" sz="1200" dirty="0"/>
              <a:t>Google Banana</a:t>
            </a:r>
          </a:p>
        </p:txBody>
      </p:sp>
    </p:spTree>
    <p:extLst>
      <p:ext uri="{BB962C8B-B14F-4D97-AF65-F5344CB8AC3E}">
        <p14:creationId xmlns:p14="http://schemas.microsoft.com/office/powerpoint/2010/main" val="4094197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object 8"/>
          <p:cNvSpPr txBox="1"/>
          <p:nvPr/>
        </p:nvSpPr>
        <p:spPr>
          <a:xfrm>
            <a:off x="650240" y="1074363"/>
            <a:ext cx="10509250" cy="4196020"/>
          </a:xfrm>
          <a:prstGeom prst="rect">
            <a:avLst/>
          </a:prstGeom>
        </p:spPr>
        <p:txBody>
          <a:bodyPr vert="horz" wrap="square" lIns="0" tIns="157480" rIns="0" bIns="0" rtlCol="0">
            <a:spAutoFit/>
          </a:bodyPr>
          <a:lstStyle/>
          <a:p>
            <a:pPr marL="64769">
              <a:lnSpc>
                <a:spcPct val="100000"/>
              </a:lnSpc>
              <a:spcBef>
                <a:spcPts val="1240"/>
              </a:spcBef>
            </a:pPr>
            <a:r>
              <a:rPr sz="2000" b="1" i="1" dirty="0">
                <a:solidFill>
                  <a:schemeClr val="bg1"/>
                </a:solidFill>
                <a:latin typeface="Verdana"/>
                <a:cs typeface="Verdana"/>
              </a:rPr>
              <a:t>Large</a:t>
            </a:r>
            <a:r>
              <a:rPr sz="2000" b="1" i="1" spc="-35" dirty="0">
                <a:solidFill>
                  <a:schemeClr val="bg1"/>
                </a:solidFill>
                <a:latin typeface="Verdana"/>
                <a:cs typeface="Verdana"/>
              </a:rPr>
              <a:t> </a:t>
            </a:r>
            <a:r>
              <a:rPr sz="2000" b="1" i="1" dirty="0">
                <a:solidFill>
                  <a:schemeClr val="bg1"/>
                </a:solidFill>
                <a:latin typeface="Verdana"/>
                <a:cs typeface="Verdana"/>
              </a:rPr>
              <a:t>Language</a:t>
            </a:r>
            <a:r>
              <a:rPr sz="2000" b="1" i="1" spc="-40" dirty="0">
                <a:solidFill>
                  <a:schemeClr val="bg1"/>
                </a:solidFill>
                <a:latin typeface="Verdana"/>
                <a:cs typeface="Verdana"/>
              </a:rPr>
              <a:t> </a:t>
            </a:r>
            <a:r>
              <a:rPr sz="2000" b="1" i="1" spc="-10" dirty="0">
                <a:solidFill>
                  <a:schemeClr val="bg1"/>
                </a:solidFill>
                <a:latin typeface="Verdana"/>
                <a:cs typeface="Verdana"/>
              </a:rPr>
              <a:t>Models</a:t>
            </a:r>
            <a:endParaRPr sz="2000" dirty="0">
              <a:solidFill>
                <a:schemeClr val="bg1"/>
              </a:solidFill>
              <a:latin typeface="Verdana"/>
              <a:cs typeface="Verdana"/>
            </a:endParaRPr>
          </a:p>
          <a:p>
            <a:pPr marL="177165" marR="523875" indent="-127000">
              <a:lnSpc>
                <a:spcPct val="100000"/>
              </a:lnSpc>
              <a:spcBef>
                <a:spcPts val="1070"/>
              </a:spcBef>
              <a:buClr>
                <a:srgbClr val="009CDB"/>
              </a:buClr>
              <a:buChar char="•"/>
              <a:tabLst>
                <a:tab pos="177165" algn="l"/>
                <a:tab pos="393065" algn="l"/>
              </a:tabLst>
            </a:pPr>
            <a:r>
              <a:rPr sz="1900" dirty="0">
                <a:solidFill>
                  <a:schemeClr val="bg1"/>
                </a:solidFill>
                <a:latin typeface="Verdana"/>
                <a:cs typeface="Verdana"/>
              </a:rPr>
              <a:t>	Language</a:t>
            </a:r>
            <a:r>
              <a:rPr sz="1900" spc="-110" dirty="0">
                <a:solidFill>
                  <a:schemeClr val="bg1"/>
                </a:solidFill>
                <a:latin typeface="Verdana"/>
                <a:cs typeface="Verdana"/>
              </a:rPr>
              <a:t> </a:t>
            </a:r>
            <a:r>
              <a:rPr sz="1900" dirty="0">
                <a:solidFill>
                  <a:schemeClr val="bg1"/>
                </a:solidFill>
                <a:latin typeface="Verdana"/>
                <a:cs typeface="Verdana"/>
              </a:rPr>
              <a:t>Models</a:t>
            </a:r>
            <a:r>
              <a:rPr sz="1900" spc="-90" dirty="0">
                <a:solidFill>
                  <a:schemeClr val="bg1"/>
                </a:solidFill>
                <a:latin typeface="Verdana"/>
                <a:cs typeface="Verdana"/>
              </a:rPr>
              <a:t> </a:t>
            </a:r>
            <a:r>
              <a:rPr sz="1900" dirty="0">
                <a:solidFill>
                  <a:schemeClr val="bg1"/>
                </a:solidFill>
                <a:latin typeface="Verdana"/>
                <a:cs typeface="Verdana"/>
              </a:rPr>
              <a:t>can</a:t>
            </a:r>
            <a:r>
              <a:rPr sz="1900" spc="-125" dirty="0">
                <a:solidFill>
                  <a:schemeClr val="bg1"/>
                </a:solidFill>
                <a:latin typeface="Verdana"/>
                <a:cs typeface="Verdana"/>
              </a:rPr>
              <a:t> </a:t>
            </a:r>
            <a:r>
              <a:rPr sz="1900" dirty="0">
                <a:solidFill>
                  <a:schemeClr val="bg1"/>
                </a:solidFill>
                <a:latin typeface="Verdana"/>
                <a:cs typeface="Verdana"/>
              </a:rPr>
              <a:t>be</a:t>
            </a:r>
            <a:r>
              <a:rPr sz="1900" spc="-95" dirty="0">
                <a:solidFill>
                  <a:schemeClr val="bg1"/>
                </a:solidFill>
                <a:latin typeface="Verdana"/>
                <a:cs typeface="Verdana"/>
              </a:rPr>
              <a:t> </a:t>
            </a:r>
            <a:r>
              <a:rPr sz="1900" dirty="0">
                <a:solidFill>
                  <a:schemeClr val="bg1"/>
                </a:solidFill>
                <a:latin typeface="Verdana"/>
                <a:cs typeface="Verdana"/>
              </a:rPr>
              <a:t>defined</a:t>
            </a:r>
            <a:r>
              <a:rPr sz="1900" spc="-85" dirty="0">
                <a:solidFill>
                  <a:schemeClr val="bg1"/>
                </a:solidFill>
                <a:latin typeface="Verdana"/>
                <a:cs typeface="Verdana"/>
              </a:rPr>
              <a:t> </a:t>
            </a:r>
            <a:r>
              <a:rPr sz="1900" dirty="0">
                <a:solidFill>
                  <a:schemeClr val="bg1"/>
                </a:solidFill>
                <a:latin typeface="Verdana"/>
                <a:cs typeface="Verdana"/>
              </a:rPr>
              <a:t>as</a:t>
            </a:r>
            <a:r>
              <a:rPr sz="1900" spc="-130" dirty="0">
                <a:solidFill>
                  <a:schemeClr val="bg1"/>
                </a:solidFill>
                <a:latin typeface="Verdana"/>
                <a:cs typeface="Verdana"/>
              </a:rPr>
              <a:t> </a:t>
            </a:r>
            <a:r>
              <a:rPr sz="1900" dirty="0">
                <a:solidFill>
                  <a:schemeClr val="bg1"/>
                </a:solidFill>
                <a:latin typeface="Verdana"/>
                <a:cs typeface="Verdana"/>
              </a:rPr>
              <a:t>a</a:t>
            </a:r>
            <a:r>
              <a:rPr sz="1900" spc="-110" dirty="0">
                <a:solidFill>
                  <a:schemeClr val="bg1"/>
                </a:solidFill>
                <a:latin typeface="Verdana"/>
                <a:cs typeface="Verdana"/>
              </a:rPr>
              <a:t> </a:t>
            </a:r>
            <a:r>
              <a:rPr sz="1900" dirty="0">
                <a:solidFill>
                  <a:schemeClr val="bg1"/>
                </a:solidFill>
                <a:latin typeface="Verdana"/>
                <a:cs typeface="Verdana"/>
              </a:rPr>
              <a:t>probability</a:t>
            </a:r>
            <a:r>
              <a:rPr sz="1900" spc="-60" dirty="0">
                <a:solidFill>
                  <a:schemeClr val="bg1"/>
                </a:solidFill>
                <a:latin typeface="Verdana"/>
                <a:cs typeface="Verdana"/>
              </a:rPr>
              <a:t> </a:t>
            </a:r>
            <a:r>
              <a:rPr sz="1900" dirty="0">
                <a:solidFill>
                  <a:schemeClr val="bg1"/>
                </a:solidFill>
                <a:latin typeface="Verdana"/>
                <a:cs typeface="Verdana"/>
              </a:rPr>
              <a:t>distribution</a:t>
            </a:r>
            <a:r>
              <a:rPr sz="1900" spc="-75" dirty="0">
                <a:solidFill>
                  <a:schemeClr val="bg1"/>
                </a:solidFill>
                <a:latin typeface="Verdana"/>
                <a:cs typeface="Verdana"/>
              </a:rPr>
              <a:t> </a:t>
            </a:r>
            <a:r>
              <a:rPr sz="1900" dirty="0">
                <a:solidFill>
                  <a:schemeClr val="bg1"/>
                </a:solidFill>
                <a:latin typeface="Verdana"/>
                <a:cs typeface="Verdana"/>
              </a:rPr>
              <a:t>over</a:t>
            </a:r>
            <a:r>
              <a:rPr sz="1900" spc="-120" dirty="0">
                <a:solidFill>
                  <a:schemeClr val="bg1"/>
                </a:solidFill>
                <a:latin typeface="Verdana"/>
                <a:cs typeface="Verdana"/>
              </a:rPr>
              <a:t> </a:t>
            </a:r>
            <a:r>
              <a:rPr sz="1900" dirty="0">
                <a:solidFill>
                  <a:schemeClr val="bg1"/>
                </a:solidFill>
                <a:latin typeface="Verdana"/>
                <a:cs typeface="Verdana"/>
              </a:rPr>
              <a:t>sequences</a:t>
            </a:r>
            <a:r>
              <a:rPr sz="1900" spc="-80" dirty="0">
                <a:solidFill>
                  <a:schemeClr val="bg1"/>
                </a:solidFill>
                <a:latin typeface="Verdana"/>
                <a:cs typeface="Verdana"/>
              </a:rPr>
              <a:t> </a:t>
            </a:r>
            <a:r>
              <a:rPr sz="1900" spc="-25" dirty="0">
                <a:solidFill>
                  <a:schemeClr val="bg1"/>
                </a:solidFill>
                <a:latin typeface="Verdana"/>
                <a:cs typeface="Verdana"/>
              </a:rPr>
              <a:t>of </a:t>
            </a:r>
            <a:r>
              <a:rPr sz="1900" spc="-10" dirty="0">
                <a:solidFill>
                  <a:schemeClr val="bg1"/>
                </a:solidFill>
                <a:latin typeface="Verdana"/>
                <a:cs typeface="Verdana"/>
              </a:rPr>
              <a:t>words.</a:t>
            </a:r>
            <a:endParaRPr sz="1900" dirty="0">
              <a:solidFill>
                <a:schemeClr val="bg1"/>
              </a:solidFill>
              <a:latin typeface="Cambria Math"/>
              <a:cs typeface="Cambria Math"/>
            </a:endParaRPr>
          </a:p>
          <a:p>
            <a:pPr marL="177165" marR="318770" indent="-127000">
              <a:lnSpc>
                <a:spcPct val="100000"/>
              </a:lnSpc>
              <a:spcBef>
                <a:spcPts val="484"/>
              </a:spcBef>
              <a:buClr>
                <a:srgbClr val="009CDB"/>
              </a:buClr>
              <a:buChar char="•"/>
              <a:tabLst>
                <a:tab pos="177165" algn="l"/>
                <a:tab pos="393065" algn="l"/>
              </a:tabLst>
            </a:pPr>
            <a:r>
              <a:rPr sz="1900" dirty="0">
                <a:solidFill>
                  <a:schemeClr val="bg1"/>
                </a:solidFill>
                <a:latin typeface="Verdana"/>
                <a:cs typeface="Verdana"/>
              </a:rPr>
              <a:t>	Given</a:t>
            </a:r>
            <a:r>
              <a:rPr sz="1900" spc="-110" dirty="0">
                <a:solidFill>
                  <a:schemeClr val="bg1"/>
                </a:solidFill>
                <a:latin typeface="Verdana"/>
                <a:cs typeface="Verdana"/>
              </a:rPr>
              <a:t> </a:t>
            </a:r>
            <a:r>
              <a:rPr sz="1900" dirty="0">
                <a:solidFill>
                  <a:schemeClr val="bg1"/>
                </a:solidFill>
                <a:latin typeface="Verdana"/>
                <a:cs typeface="Verdana"/>
              </a:rPr>
              <a:t>a</a:t>
            </a:r>
            <a:r>
              <a:rPr sz="1900" spc="-105" dirty="0">
                <a:solidFill>
                  <a:schemeClr val="bg1"/>
                </a:solidFill>
                <a:latin typeface="Verdana"/>
                <a:cs typeface="Verdana"/>
              </a:rPr>
              <a:t> </a:t>
            </a:r>
            <a:r>
              <a:rPr sz="1900" spc="-10" dirty="0">
                <a:solidFill>
                  <a:schemeClr val="bg1"/>
                </a:solidFill>
                <a:latin typeface="Verdana"/>
                <a:cs typeface="Verdana"/>
              </a:rPr>
              <a:t>vocabulary</a:t>
            </a:r>
            <a:r>
              <a:rPr sz="1900" spc="-85" dirty="0">
                <a:solidFill>
                  <a:schemeClr val="bg1"/>
                </a:solidFill>
                <a:latin typeface="Verdana"/>
                <a:cs typeface="Verdana"/>
              </a:rPr>
              <a:t> </a:t>
            </a:r>
            <a:r>
              <a:rPr sz="1900" dirty="0">
                <a:solidFill>
                  <a:schemeClr val="bg1"/>
                </a:solidFill>
                <a:latin typeface="Verdana"/>
                <a:cs typeface="Verdana"/>
              </a:rPr>
              <a:t>of</a:t>
            </a:r>
            <a:r>
              <a:rPr sz="1900" spc="-114" dirty="0">
                <a:solidFill>
                  <a:schemeClr val="bg1"/>
                </a:solidFill>
                <a:latin typeface="Verdana"/>
                <a:cs typeface="Verdana"/>
              </a:rPr>
              <a:t> </a:t>
            </a:r>
            <a:r>
              <a:rPr sz="1900" dirty="0">
                <a:solidFill>
                  <a:schemeClr val="bg1"/>
                </a:solidFill>
                <a:latin typeface="Verdana"/>
                <a:cs typeface="Verdana"/>
              </a:rPr>
              <a:t>words,</a:t>
            </a:r>
            <a:r>
              <a:rPr sz="1900" spc="-80" dirty="0">
                <a:solidFill>
                  <a:schemeClr val="bg1"/>
                </a:solidFill>
                <a:latin typeface="Verdana"/>
                <a:cs typeface="Verdana"/>
              </a:rPr>
              <a:t> </a:t>
            </a:r>
            <a:r>
              <a:rPr sz="1900" dirty="0">
                <a:solidFill>
                  <a:schemeClr val="bg1"/>
                </a:solidFill>
                <a:latin typeface="Verdana"/>
                <a:cs typeface="Verdana"/>
              </a:rPr>
              <a:t>a</a:t>
            </a:r>
            <a:r>
              <a:rPr sz="1900" spc="-105" dirty="0">
                <a:solidFill>
                  <a:schemeClr val="bg1"/>
                </a:solidFill>
                <a:latin typeface="Verdana"/>
                <a:cs typeface="Verdana"/>
              </a:rPr>
              <a:t> </a:t>
            </a:r>
            <a:r>
              <a:rPr sz="1900" spc="-10" dirty="0">
                <a:solidFill>
                  <a:schemeClr val="bg1"/>
                </a:solidFill>
                <a:latin typeface="Verdana"/>
                <a:cs typeface="Verdana"/>
              </a:rPr>
              <a:t>Language</a:t>
            </a:r>
            <a:r>
              <a:rPr sz="1900" spc="-55" dirty="0">
                <a:solidFill>
                  <a:schemeClr val="bg1"/>
                </a:solidFill>
                <a:latin typeface="Verdana"/>
                <a:cs typeface="Verdana"/>
              </a:rPr>
              <a:t> </a:t>
            </a:r>
            <a:r>
              <a:rPr sz="1900" dirty="0">
                <a:solidFill>
                  <a:schemeClr val="bg1"/>
                </a:solidFill>
                <a:latin typeface="Verdana"/>
                <a:cs typeface="Verdana"/>
              </a:rPr>
              <a:t>Model</a:t>
            </a:r>
            <a:r>
              <a:rPr sz="1900" spc="-80" dirty="0">
                <a:solidFill>
                  <a:schemeClr val="bg1"/>
                </a:solidFill>
                <a:latin typeface="Verdana"/>
                <a:cs typeface="Verdana"/>
              </a:rPr>
              <a:t> </a:t>
            </a:r>
            <a:r>
              <a:rPr sz="1900" dirty="0">
                <a:solidFill>
                  <a:schemeClr val="bg1"/>
                </a:solidFill>
                <a:latin typeface="Verdana"/>
                <a:cs typeface="Verdana"/>
              </a:rPr>
              <a:t>assigns</a:t>
            </a:r>
            <a:r>
              <a:rPr sz="1900" spc="-90" dirty="0">
                <a:solidFill>
                  <a:schemeClr val="bg1"/>
                </a:solidFill>
                <a:latin typeface="Verdana"/>
                <a:cs typeface="Verdana"/>
              </a:rPr>
              <a:t> </a:t>
            </a:r>
            <a:r>
              <a:rPr sz="1900" dirty="0">
                <a:solidFill>
                  <a:schemeClr val="bg1"/>
                </a:solidFill>
                <a:latin typeface="Verdana"/>
                <a:cs typeface="Verdana"/>
              </a:rPr>
              <a:t>a</a:t>
            </a:r>
            <a:r>
              <a:rPr sz="1900" spc="-100" dirty="0">
                <a:solidFill>
                  <a:schemeClr val="bg1"/>
                </a:solidFill>
                <a:latin typeface="Verdana"/>
                <a:cs typeface="Verdana"/>
              </a:rPr>
              <a:t> </a:t>
            </a:r>
            <a:r>
              <a:rPr sz="1900" dirty="0">
                <a:solidFill>
                  <a:schemeClr val="bg1"/>
                </a:solidFill>
                <a:latin typeface="Verdana"/>
                <a:cs typeface="Verdana"/>
              </a:rPr>
              <a:t>probability</a:t>
            </a:r>
            <a:r>
              <a:rPr sz="1900" spc="-35" dirty="0">
                <a:solidFill>
                  <a:schemeClr val="bg1"/>
                </a:solidFill>
                <a:latin typeface="Verdana"/>
                <a:cs typeface="Verdana"/>
              </a:rPr>
              <a:t> </a:t>
            </a:r>
            <a:r>
              <a:rPr sz="1900" dirty="0">
                <a:solidFill>
                  <a:schemeClr val="bg1"/>
                </a:solidFill>
                <a:latin typeface="Verdana"/>
                <a:cs typeface="Verdana"/>
              </a:rPr>
              <a:t>to</a:t>
            </a:r>
            <a:r>
              <a:rPr sz="1900" spc="-105" dirty="0">
                <a:solidFill>
                  <a:schemeClr val="bg1"/>
                </a:solidFill>
                <a:latin typeface="Verdana"/>
                <a:cs typeface="Verdana"/>
              </a:rPr>
              <a:t> </a:t>
            </a:r>
            <a:r>
              <a:rPr sz="1900" spc="-20" dirty="0">
                <a:solidFill>
                  <a:schemeClr val="bg1"/>
                </a:solidFill>
                <a:latin typeface="Verdana"/>
                <a:cs typeface="Verdana"/>
              </a:rPr>
              <a:t>each </a:t>
            </a:r>
            <a:r>
              <a:rPr sz="1900" dirty="0">
                <a:solidFill>
                  <a:schemeClr val="bg1"/>
                </a:solidFill>
                <a:latin typeface="Verdana"/>
                <a:cs typeface="Verdana"/>
              </a:rPr>
              <a:t>sequence</a:t>
            </a:r>
            <a:r>
              <a:rPr sz="1900" spc="-50" dirty="0">
                <a:solidFill>
                  <a:schemeClr val="bg1"/>
                </a:solidFill>
                <a:latin typeface="Verdana"/>
                <a:cs typeface="Verdana"/>
              </a:rPr>
              <a:t> </a:t>
            </a:r>
            <a:r>
              <a:rPr sz="1900" dirty="0">
                <a:solidFill>
                  <a:schemeClr val="bg1"/>
                </a:solidFill>
                <a:latin typeface="Verdana"/>
                <a:cs typeface="Verdana"/>
              </a:rPr>
              <a:t>of</a:t>
            </a:r>
            <a:r>
              <a:rPr sz="1900" spc="-80" dirty="0">
                <a:solidFill>
                  <a:schemeClr val="bg1"/>
                </a:solidFill>
                <a:latin typeface="Verdana"/>
                <a:cs typeface="Verdana"/>
              </a:rPr>
              <a:t> </a:t>
            </a:r>
            <a:r>
              <a:rPr sz="1900" dirty="0">
                <a:solidFill>
                  <a:schemeClr val="bg1"/>
                </a:solidFill>
                <a:latin typeface="Verdana"/>
                <a:cs typeface="Verdana"/>
              </a:rPr>
              <a:t>words,</a:t>
            </a:r>
            <a:r>
              <a:rPr sz="1900" spc="-60" dirty="0">
                <a:solidFill>
                  <a:schemeClr val="bg1"/>
                </a:solidFill>
                <a:latin typeface="Verdana"/>
                <a:cs typeface="Verdana"/>
              </a:rPr>
              <a:t> </a:t>
            </a:r>
            <a:r>
              <a:rPr sz="1900" dirty="0">
                <a:solidFill>
                  <a:schemeClr val="bg1"/>
                </a:solidFill>
                <a:latin typeface="Verdana"/>
                <a:cs typeface="Verdana"/>
              </a:rPr>
              <a:t>and</a:t>
            </a:r>
            <a:r>
              <a:rPr sz="1900" spc="-75" dirty="0">
                <a:solidFill>
                  <a:schemeClr val="bg1"/>
                </a:solidFill>
                <a:latin typeface="Verdana"/>
                <a:cs typeface="Verdana"/>
              </a:rPr>
              <a:t> </a:t>
            </a:r>
            <a:r>
              <a:rPr sz="1900" dirty="0">
                <a:solidFill>
                  <a:schemeClr val="bg1"/>
                </a:solidFill>
                <a:latin typeface="Verdana"/>
                <a:cs typeface="Verdana"/>
              </a:rPr>
              <a:t>the</a:t>
            </a:r>
            <a:r>
              <a:rPr sz="1900" spc="-70" dirty="0">
                <a:solidFill>
                  <a:schemeClr val="bg1"/>
                </a:solidFill>
                <a:latin typeface="Verdana"/>
                <a:cs typeface="Verdana"/>
              </a:rPr>
              <a:t> </a:t>
            </a:r>
            <a:r>
              <a:rPr sz="1900" dirty="0">
                <a:solidFill>
                  <a:schemeClr val="bg1"/>
                </a:solidFill>
                <a:latin typeface="Verdana"/>
                <a:cs typeface="Verdana"/>
              </a:rPr>
              <a:t>purpose</a:t>
            </a:r>
            <a:r>
              <a:rPr sz="1900" spc="-45" dirty="0">
                <a:solidFill>
                  <a:schemeClr val="bg1"/>
                </a:solidFill>
                <a:latin typeface="Verdana"/>
                <a:cs typeface="Verdana"/>
              </a:rPr>
              <a:t> </a:t>
            </a:r>
            <a:r>
              <a:rPr sz="1900" dirty="0">
                <a:solidFill>
                  <a:schemeClr val="bg1"/>
                </a:solidFill>
                <a:latin typeface="Verdana"/>
                <a:cs typeface="Verdana"/>
              </a:rPr>
              <a:t>is</a:t>
            </a:r>
            <a:r>
              <a:rPr sz="1900" spc="-75" dirty="0">
                <a:solidFill>
                  <a:schemeClr val="bg1"/>
                </a:solidFill>
                <a:latin typeface="Verdana"/>
                <a:cs typeface="Verdana"/>
              </a:rPr>
              <a:t> </a:t>
            </a:r>
            <a:r>
              <a:rPr sz="1900" dirty="0">
                <a:solidFill>
                  <a:schemeClr val="bg1"/>
                </a:solidFill>
                <a:latin typeface="Verdana"/>
                <a:cs typeface="Verdana"/>
              </a:rPr>
              <a:t>to</a:t>
            </a:r>
            <a:r>
              <a:rPr sz="1900" spc="-70" dirty="0">
                <a:solidFill>
                  <a:schemeClr val="bg1"/>
                </a:solidFill>
                <a:latin typeface="Verdana"/>
                <a:cs typeface="Verdana"/>
              </a:rPr>
              <a:t> </a:t>
            </a:r>
            <a:r>
              <a:rPr sz="1900" dirty="0">
                <a:solidFill>
                  <a:schemeClr val="bg1"/>
                </a:solidFill>
                <a:latin typeface="Verdana"/>
                <a:cs typeface="Verdana"/>
              </a:rPr>
              <a:t>predict</a:t>
            </a:r>
            <a:r>
              <a:rPr sz="1900" spc="-40" dirty="0">
                <a:solidFill>
                  <a:schemeClr val="bg1"/>
                </a:solidFill>
                <a:latin typeface="Verdana"/>
                <a:cs typeface="Verdana"/>
              </a:rPr>
              <a:t> </a:t>
            </a:r>
            <a:r>
              <a:rPr sz="1900" dirty="0">
                <a:solidFill>
                  <a:schemeClr val="bg1"/>
                </a:solidFill>
                <a:latin typeface="Verdana"/>
                <a:cs typeface="Verdana"/>
              </a:rPr>
              <a:t>the</a:t>
            </a:r>
            <a:r>
              <a:rPr sz="1900" spc="-70" dirty="0">
                <a:solidFill>
                  <a:schemeClr val="bg1"/>
                </a:solidFill>
                <a:latin typeface="Verdana"/>
                <a:cs typeface="Verdana"/>
              </a:rPr>
              <a:t> </a:t>
            </a:r>
            <a:r>
              <a:rPr sz="1900" dirty="0">
                <a:solidFill>
                  <a:schemeClr val="bg1"/>
                </a:solidFill>
                <a:latin typeface="Verdana"/>
                <a:cs typeface="Verdana"/>
              </a:rPr>
              <a:t>next</a:t>
            </a:r>
            <a:r>
              <a:rPr sz="1900" spc="-75" dirty="0">
                <a:solidFill>
                  <a:schemeClr val="bg1"/>
                </a:solidFill>
                <a:latin typeface="Verdana"/>
                <a:cs typeface="Verdana"/>
              </a:rPr>
              <a:t> </a:t>
            </a:r>
            <a:r>
              <a:rPr sz="1900" dirty="0">
                <a:solidFill>
                  <a:schemeClr val="bg1"/>
                </a:solidFill>
                <a:latin typeface="Verdana"/>
                <a:cs typeface="Verdana"/>
              </a:rPr>
              <a:t>word</a:t>
            </a:r>
            <a:r>
              <a:rPr sz="1900" spc="-50" dirty="0">
                <a:solidFill>
                  <a:schemeClr val="bg1"/>
                </a:solidFill>
                <a:latin typeface="Verdana"/>
                <a:cs typeface="Verdana"/>
              </a:rPr>
              <a:t> </a:t>
            </a:r>
            <a:r>
              <a:rPr sz="1900" dirty="0">
                <a:solidFill>
                  <a:schemeClr val="bg1"/>
                </a:solidFill>
                <a:latin typeface="Verdana"/>
                <a:cs typeface="Verdana"/>
              </a:rPr>
              <a:t>in</a:t>
            </a:r>
            <a:r>
              <a:rPr sz="1900" spc="-80" dirty="0">
                <a:solidFill>
                  <a:schemeClr val="bg1"/>
                </a:solidFill>
                <a:latin typeface="Verdana"/>
                <a:cs typeface="Verdana"/>
              </a:rPr>
              <a:t> </a:t>
            </a:r>
            <a:r>
              <a:rPr sz="1900" dirty="0">
                <a:solidFill>
                  <a:schemeClr val="bg1"/>
                </a:solidFill>
                <a:latin typeface="Verdana"/>
                <a:cs typeface="Verdana"/>
              </a:rPr>
              <a:t>the</a:t>
            </a:r>
            <a:r>
              <a:rPr sz="1900" spc="-70" dirty="0">
                <a:solidFill>
                  <a:schemeClr val="bg1"/>
                </a:solidFill>
                <a:latin typeface="Verdana"/>
                <a:cs typeface="Verdana"/>
              </a:rPr>
              <a:t> </a:t>
            </a:r>
            <a:r>
              <a:rPr sz="1900" spc="-10" dirty="0">
                <a:solidFill>
                  <a:schemeClr val="bg1"/>
                </a:solidFill>
                <a:latin typeface="Verdana"/>
                <a:cs typeface="Verdana"/>
              </a:rPr>
              <a:t>sequence.</a:t>
            </a:r>
            <a:r>
              <a:rPr sz="1900" spc="-25" dirty="0">
                <a:solidFill>
                  <a:schemeClr val="bg1"/>
                </a:solidFill>
                <a:latin typeface="Verdana"/>
                <a:cs typeface="Verdana"/>
              </a:rPr>
              <a:t> </a:t>
            </a:r>
            <a:r>
              <a:rPr sz="1900" spc="-50" dirty="0">
                <a:solidFill>
                  <a:schemeClr val="bg1"/>
                </a:solidFill>
                <a:latin typeface="Verdana"/>
                <a:cs typeface="Verdana"/>
              </a:rPr>
              <a:t>A </a:t>
            </a:r>
            <a:r>
              <a:rPr sz="1900" dirty="0">
                <a:solidFill>
                  <a:schemeClr val="bg1"/>
                </a:solidFill>
                <a:latin typeface="Verdana"/>
                <a:cs typeface="Verdana"/>
              </a:rPr>
              <a:t>simple</a:t>
            </a:r>
            <a:r>
              <a:rPr sz="1900" spc="-10" dirty="0">
                <a:solidFill>
                  <a:schemeClr val="bg1"/>
                </a:solidFill>
                <a:latin typeface="Verdana"/>
                <a:cs typeface="Verdana"/>
              </a:rPr>
              <a:t> </a:t>
            </a:r>
            <a:r>
              <a:rPr sz="1900" dirty="0">
                <a:solidFill>
                  <a:schemeClr val="bg1"/>
                </a:solidFill>
                <a:latin typeface="Verdana"/>
                <a:cs typeface="Verdana"/>
              </a:rPr>
              <a:t>example</a:t>
            </a:r>
            <a:r>
              <a:rPr sz="1900" spc="-25" dirty="0">
                <a:solidFill>
                  <a:schemeClr val="bg1"/>
                </a:solidFill>
                <a:latin typeface="Verdana"/>
                <a:cs typeface="Verdana"/>
              </a:rPr>
              <a:t> </a:t>
            </a:r>
            <a:r>
              <a:rPr sz="1900" dirty="0">
                <a:solidFill>
                  <a:schemeClr val="bg1"/>
                </a:solidFill>
                <a:latin typeface="Verdana"/>
                <a:cs typeface="Verdana"/>
              </a:rPr>
              <a:t>of</a:t>
            </a:r>
            <a:r>
              <a:rPr sz="1900" spc="-50" dirty="0">
                <a:solidFill>
                  <a:schemeClr val="bg1"/>
                </a:solidFill>
                <a:latin typeface="Verdana"/>
                <a:cs typeface="Verdana"/>
              </a:rPr>
              <a:t> </a:t>
            </a:r>
            <a:r>
              <a:rPr sz="1900" dirty="0">
                <a:solidFill>
                  <a:schemeClr val="bg1"/>
                </a:solidFill>
                <a:latin typeface="Verdana"/>
                <a:cs typeface="Verdana"/>
              </a:rPr>
              <a:t>a</a:t>
            </a:r>
            <a:r>
              <a:rPr sz="1900" spc="-45" dirty="0">
                <a:solidFill>
                  <a:schemeClr val="bg1"/>
                </a:solidFill>
                <a:latin typeface="Verdana"/>
                <a:cs typeface="Verdana"/>
              </a:rPr>
              <a:t> </a:t>
            </a:r>
            <a:r>
              <a:rPr sz="1900" dirty="0">
                <a:solidFill>
                  <a:schemeClr val="bg1"/>
                </a:solidFill>
                <a:latin typeface="Verdana"/>
                <a:cs typeface="Verdana"/>
              </a:rPr>
              <a:t>model</a:t>
            </a:r>
            <a:r>
              <a:rPr sz="1900" spc="-20" dirty="0">
                <a:solidFill>
                  <a:schemeClr val="bg1"/>
                </a:solidFill>
                <a:latin typeface="Verdana"/>
                <a:cs typeface="Verdana"/>
              </a:rPr>
              <a:t> </a:t>
            </a:r>
            <a:r>
              <a:rPr sz="1900" dirty="0">
                <a:solidFill>
                  <a:schemeClr val="bg1"/>
                </a:solidFill>
                <a:latin typeface="Verdana"/>
                <a:cs typeface="Verdana"/>
              </a:rPr>
              <a:t>can</a:t>
            </a:r>
            <a:r>
              <a:rPr sz="1900" spc="-50" dirty="0">
                <a:solidFill>
                  <a:schemeClr val="bg1"/>
                </a:solidFill>
                <a:latin typeface="Verdana"/>
                <a:cs typeface="Verdana"/>
              </a:rPr>
              <a:t> </a:t>
            </a:r>
            <a:r>
              <a:rPr sz="1900" dirty="0">
                <a:solidFill>
                  <a:schemeClr val="bg1"/>
                </a:solidFill>
                <a:latin typeface="Verdana"/>
                <a:cs typeface="Verdana"/>
              </a:rPr>
              <a:t>be</a:t>
            </a:r>
            <a:r>
              <a:rPr sz="1900" spc="-30" dirty="0">
                <a:solidFill>
                  <a:schemeClr val="bg1"/>
                </a:solidFill>
                <a:latin typeface="Verdana"/>
                <a:cs typeface="Verdana"/>
              </a:rPr>
              <a:t> </a:t>
            </a:r>
            <a:r>
              <a:rPr sz="1900" dirty="0">
                <a:solidFill>
                  <a:schemeClr val="bg1"/>
                </a:solidFill>
                <a:latin typeface="Verdana"/>
                <a:cs typeface="Verdana"/>
              </a:rPr>
              <a:t>found</a:t>
            </a:r>
            <a:r>
              <a:rPr sz="1900" spc="-40" dirty="0">
                <a:solidFill>
                  <a:schemeClr val="bg1"/>
                </a:solidFill>
                <a:latin typeface="Verdana"/>
                <a:cs typeface="Verdana"/>
              </a:rPr>
              <a:t> </a:t>
            </a:r>
            <a:r>
              <a:rPr sz="1900" dirty="0">
                <a:solidFill>
                  <a:schemeClr val="bg1"/>
                </a:solidFill>
                <a:latin typeface="Verdana"/>
                <a:cs typeface="Verdana"/>
              </a:rPr>
              <a:t>in</a:t>
            </a:r>
            <a:r>
              <a:rPr sz="1900" spc="-90" dirty="0">
                <a:solidFill>
                  <a:schemeClr val="bg1"/>
                </a:solidFill>
                <a:latin typeface="Verdana"/>
                <a:cs typeface="Verdana"/>
              </a:rPr>
              <a:t> </a:t>
            </a:r>
            <a:r>
              <a:rPr sz="1900" dirty="0">
                <a:solidFill>
                  <a:schemeClr val="bg1"/>
                </a:solidFill>
                <a:latin typeface="Verdana"/>
                <a:cs typeface="Verdana"/>
              </a:rPr>
              <a:t>the</a:t>
            </a:r>
            <a:r>
              <a:rPr sz="1900" spc="-75" dirty="0">
                <a:solidFill>
                  <a:schemeClr val="bg1"/>
                </a:solidFill>
                <a:latin typeface="Verdana"/>
                <a:cs typeface="Verdana"/>
              </a:rPr>
              <a:t> </a:t>
            </a:r>
            <a:r>
              <a:rPr sz="1900" spc="-10" dirty="0">
                <a:solidFill>
                  <a:schemeClr val="bg1"/>
                </a:solidFill>
                <a:latin typeface="Verdana"/>
                <a:cs typeface="Verdana"/>
              </a:rPr>
              <a:t>Markov</a:t>
            </a:r>
            <a:r>
              <a:rPr sz="1900" spc="-75" dirty="0">
                <a:solidFill>
                  <a:schemeClr val="bg1"/>
                </a:solidFill>
                <a:latin typeface="Verdana"/>
                <a:cs typeface="Verdana"/>
              </a:rPr>
              <a:t> </a:t>
            </a:r>
            <a:r>
              <a:rPr sz="1900" spc="-10" dirty="0">
                <a:solidFill>
                  <a:schemeClr val="bg1"/>
                </a:solidFill>
                <a:latin typeface="Verdana"/>
                <a:cs typeface="Verdana"/>
              </a:rPr>
              <a:t>process.</a:t>
            </a:r>
            <a:endParaRPr sz="1900" dirty="0">
              <a:solidFill>
                <a:schemeClr val="bg1"/>
              </a:solidFill>
              <a:latin typeface="Verdana"/>
              <a:cs typeface="Verdana"/>
            </a:endParaRPr>
          </a:p>
          <a:p>
            <a:pPr marL="177165" marR="72390" indent="-127000">
              <a:lnSpc>
                <a:spcPct val="100000"/>
              </a:lnSpc>
              <a:spcBef>
                <a:spcPts val="455"/>
              </a:spcBef>
              <a:buClr>
                <a:srgbClr val="009CDB"/>
              </a:buClr>
              <a:buChar char="•"/>
              <a:tabLst>
                <a:tab pos="177165" algn="l"/>
                <a:tab pos="393065" algn="l"/>
              </a:tabLst>
            </a:pPr>
            <a:r>
              <a:rPr sz="1900" dirty="0">
                <a:solidFill>
                  <a:schemeClr val="bg1"/>
                </a:solidFill>
                <a:latin typeface="Verdana"/>
                <a:cs typeface="Verdana"/>
              </a:rPr>
              <a:t>	Since</a:t>
            </a:r>
            <a:r>
              <a:rPr sz="1900" spc="-85" dirty="0">
                <a:solidFill>
                  <a:schemeClr val="bg1"/>
                </a:solidFill>
                <a:latin typeface="Verdana"/>
                <a:cs typeface="Verdana"/>
              </a:rPr>
              <a:t> </a:t>
            </a:r>
            <a:r>
              <a:rPr sz="1900" dirty="0">
                <a:solidFill>
                  <a:schemeClr val="bg1"/>
                </a:solidFill>
                <a:latin typeface="Verdana"/>
                <a:cs typeface="Verdana"/>
              </a:rPr>
              <a:t>the</a:t>
            </a:r>
            <a:r>
              <a:rPr sz="1900" spc="-85" dirty="0">
                <a:solidFill>
                  <a:schemeClr val="bg1"/>
                </a:solidFill>
                <a:latin typeface="Verdana"/>
                <a:cs typeface="Verdana"/>
              </a:rPr>
              <a:t> </a:t>
            </a:r>
            <a:r>
              <a:rPr sz="1900" dirty="0">
                <a:solidFill>
                  <a:schemeClr val="bg1"/>
                </a:solidFill>
                <a:latin typeface="Verdana"/>
                <a:cs typeface="Verdana"/>
              </a:rPr>
              <a:t>introduction</a:t>
            </a:r>
            <a:r>
              <a:rPr sz="1900" spc="-55" dirty="0">
                <a:solidFill>
                  <a:schemeClr val="bg1"/>
                </a:solidFill>
                <a:latin typeface="Verdana"/>
                <a:cs typeface="Verdana"/>
              </a:rPr>
              <a:t> </a:t>
            </a:r>
            <a:r>
              <a:rPr sz="1900" dirty="0">
                <a:solidFill>
                  <a:schemeClr val="bg1"/>
                </a:solidFill>
                <a:latin typeface="Verdana"/>
                <a:cs typeface="Verdana"/>
              </a:rPr>
              <a:t>of</a:t>
            </a:r>
            <a:r>
              <a:rPr sz="1900" spc="-90" dirty="0">
                <a:solidFill>
                  <a:schemeClr val="bg1"/>
                </a:solidFill>
                <a:latin typeface="Verdana"/>
                <a:cs typeface="Verdana"/>
              </a:rPr>
              <a:t> </a:t>
            </a:r>
            <a:r>
              <a:rPr sz="1900" spc="-45" dirty="0">
                <a:solidFill>
                  <a:schemeClr val="bg1"/>
                </a:solidFill>
                <a:latin typeface="Verdana"/>
                <a:cs typeface="Verdana"/>
              </a:rPr>
              <a:t>Transformer</a:t>
            </a:r>
            <a:r>
              <a:rPr sz="1900" spc="-70" dirty="0">
                <a:solidFill>
                  <a:schemeClr val="bg1"/>
                </a:solidFill>
                <a:latin typeface="Verdana"/>
                <a:cs typeface="Verdana"/>
              </a:rPr>
              <a:t> </a:t>
            </a:r>
            <a:r>
              <a:rPr sz="1900" dirty="0">
                <a:solidFill>
                  <a:schemeClr val="bg1"/>
                </a:solidFill>
                <a:latin typeface="Verdana"/>
                <a:cs typeface="Verdana"/>
              </a:rPr>
              <a:t>by</a:t>
            </a:r>
            <a:r>
              <a:rPr sz="1900" spc="-70" dirty="0">
                <a:solidFill>
                  <a:schemeClr val="bg1"/>
                </a:solidFill>
                <a:latin typeface="Verdana"/>
                <a:cs typeface="Verdana"/>
              </a:rPr>
              <a:t> </a:t>
            </a:r>
            <a:r>
              <a:rPr sz="1900" dirty="0">
                <a:solidFill>
                  <a:schemeClr val="bg1"/>
                </a:solidFill>
                <a:latin typeface="Verdana"/>
                <a:cs typeface="Verdana"/>
              </a:rPr>
              <a:t>Google</a:t>
            </a:r>
            <a:r>
              <a:rPr sz="1900" spc="-85" dirty="0">
                <a:solidFill>
                  <a:schemeClr val="bg1"/>
                </a:solidFill>
                <a:latin typeface="Verdana"/>
                <a:cs typeface="Verdana"/>
              </a:rPr>
              <a:t> </a:t>
            </a:r>
            <a:r>
              <a:rPr sz="1900" dirty="0">
                <a:solidFill>
                  <a:schemeClr val="bg1"/>
                </a:solidFill>
                <a:latin typeface="Verdana"/>
                <a:cs typeface="Verdana"/>
              </a:rPr>
              <a:t>in</a:t>
            </a:r>
            <a:r>
              <a:rPr sz="1900" spc="-95" dirty="0">
                <a:solidFill>
                  <a:schemeClr val="bg1"/>
                </a:solidFill>
                <a:latin typeface="Verdana"/>
                <a:cs typeface="Verdana"/>
              </a:rPr>
              <a:t> </a:t>
            </a:r>
            <a:r>
              <a:rPr sz="1900" dirty="0">
                <a:solidFill>
                  <a:schemeClr val="bg1"/>
                </a:solidFill>
                <a:latin typeface="Verdana"/>
                <a:cs typeface="Verdana"/>
              </a:rPr>
              <a:t>2017,</a:t>
            </a:r>
            <a:r>
              <a:rPr sz="1900" spc="-15" dirty="0">
                <a:solidFill>
                  <a:schemeClr val="bg1"/>
                </a:solidFill>
                <a:latin typeface="Verdana"/>
                <a:cs typeface="Verdana"/>
              </a:rPr>
              <a:t> </a:t>
            </a:r>
            <a:r>
              <a:rPr sz="1900" dirty="0">
                <a:solidFill>
                  <a:schemeClr val="bg1"/>
                </a:solidFill>
                <a:latin typeface="Verdana"/>
                <a:cs typeface="Verdana"/>
              </a:rPr>
              <a:t>followed</a:t>
            </a:r>
            <a:r>
              <a:rPr sz="1900" spc="-45" dirty="0">
                <a:solidFill>
                  <a:schemeClr val="bg1"/>
                </a:solidFill>
                <a:latin typeface="Verdana"/>
                <a:cs typeface="Verdana"/>
              </a:rPr>
              <a:t> </a:t>
            </a:r>
            <a:r>
              <a:rPr sz="1900" dirty="0">
                <a:solidFill>
                  <a:schemeClr val="bg1"/>
                </a:solidFill>
                <a:latin typeface="Verdana"/>
                <a:cs typeface="Verdana"/>
              </a:rPr>
              <a:t>by</a:t>
            </a:r>
            <a:r>
              <a:rPr sz="1900" spc="-65" dirty="0">
                <a:solidFill>
                  <a:schemeClr val="bg1"/>
                </a:solidFill>
                <a:latin typeface="Verdana"/>
                <a:cs typeface="Verdana"/>
              </a:rPr>
              <a:t> </a:t>
            </a:r>
            <a:r>
              <a:rPr sz="1900" dirty="0">
                <a:solidFill>
                  <a:schemeClr val="bg1"/>
                </a:solidFill>
                <a:latin typeface="Verdana"/>
                <a:cs typeface="Verdana"/>
              </a:rPr>
              <a:t>BERT</a:t>
            </a:r>
            <a:r>
              <a:rPr sz="1900" spc="-45" dirty="0">
                <a:solidFill>
                  <a:schemeClr val="bg1"/>
                </a:solidFill>
                <a:latin typeface="Verdana"/>
                <a:cs typeface="Verdana"/>
              </a:rPr>
              <a:t> </a:t>
            </a:r>
            <a:r>
              <a:rPr sz="1900" dirty="0">
                <a:solidFill>
                  <a:schemeClr val="bg1"/>
                </a:solidFill>
                <a:latin typeface="Verdana"/>
                <a:cs typeface="Verdana"/>
              </a:rPr>
              <a:t>in</a:t>
            </a:r>
            <a:r>
              <a:rPr sz="1900" spc="-65" dirty="0">
                <a:solidFill>
                  <a:schemeClr val="bg1"/>
                </a:solidFill>
                <a:latin typeface="Verdana"/>
                <a:cs typeface="Verdana"/>
              </a:rPr>
              <a:t> </a:t>
            </a:r>
            <a:r>
              <a:rPr sz="1900" spc="-20" dirty="0">
                <a:solidFill>
                  <a:schemeClr val="bg1"/>
                </a:solidFill>
                <a:latin typeface="Verdana"/>
                <a:cs typeface="Verdana"/>
              </a:rPr>
              <a:t>2018 </a:t>
            </a:r>
            <a:r>
              <a:rPr sz="1900" dirty="0">
                <a:solidFill>
                  <a:schemeClr val="bg1"/>
                </a:solidFill>
                <a:latin typeface="Verdana"/>
                <a:cs typeface="Verdana"/>
              </a:rPr>
              <a:t>and</a:t>
            </a:r>
            <a:r>
              <a:rPr sz="1900" spc="-105" dirty="0">
                <a:solidFill>
                  <a:schemeClr val="bg1"/>
                </a:solidFill>
                <a:latin typeface="Verdana"/>
                <a:cs typeface="Verdana"/>
              </a:rPr>
              <a:t> </a:t>
            </a:r>
            <a:r>
              <a:rPr sz="1900" dirty="0">
                <a:solidFill>
                  <a:schemeClr val="bg1"/>
                </a:solidFill>
                <a:latin typeface="Verdana"/>
                <a:cs typeface="Verdana"/>
              </a:rPr>
              <a:t>GPT</a:t>
            </a:r>
            <a:r>
              <a:rPr sz="1900" spc="-95" dirty="0">
                <a:solidFill>
                  <a:schemeClr val="bg1"/>
                </a:solidFill>
                <a:latin typeface="Verdana"/>
                <a:cs typeface="Verdana"/>
              </a:rPr>
              <a:t> </a:t>
            </a:r>
            <a:r>
              <a:rPr sz="1900" dirty="0">
                <a:solidFill>
                  <a:schemeClr val="bg1"/>
                </a:solidFill>
                <a:latin typeface="Verdana"/>
                <a:cs typeface="Verdana"/>
              </a:rPr>
              <a:t>by</a:t>
            </a:r>
            <a:r>
              <a:rPr sz="1900" spc="-90" dirty="0">
                <a:solidFill>
                  <a:schemeClr val="bg1"/>
                </a:solidFill>
                <a:latin typeface="Verdana"/>
                <a:cs typeface="Verdana"/>
              </a:rPr>
              <a:t> </a:t>
            </a:r>
            <a:r>
              <a:rPr sz="1900" dirty="0">
                <a:solidFill>
                  <a:schemeClr val="bg1"/>
                </a:solidFill>
                <a:latin typeface="Verdana"/>
                <a:cs typeface="Verdana"/>
              </a:rPr>
              <a:t>OpenAI</a:t>
            </a:r>
            <a:r>
              <a:rPr sz="1900" spc="-65" dirty="0">
                <a:solidFill>
                  <a:schemeClr val="bg1"/>
                </a:solidFill>
                <a:latin typeface="Verdana"/>
                <a:cs typeface="Verdana"/>
              </a:rPr>
              <a:t> </a:t>
            </a:r>
            <a:r>
              <a:rPr sz="1900" dirty="0">
                <a:solidFill>
                  <a:schemeClr val="bg1"/>
                </a:solidFill>
                <a:latin typeface="Verdana"/>
                <a:cs typeface="Verdana"/>
              </a:rPr>
              <a:t>in</a:t>
            </a:r>
            <a:r>
              <a:rPr sz="1900" spc="-114" dirty="0">
                <a:solidFill>
                  <a:schemeClr val="bg1"/>
                </a:solidFill>
                <a:latin typeface="Verdana"/>
                <a:cs typeface="Verdana"/>
              </a:rPr>
              <a:t> </a:t>
            </a:r>
            <a:r>
              <a:rPr sz="1900" dirty="0">
                <a:solidFill>
                  <a:schemeClr val="bg1"/>
                </a:solidFill>
                <a:latin typeface="Verdana"/>
                <a:cs typeface="Verdana"/>
              </a:rPr>
              <a:t>2018,</a:t>
            </a:r>
            <a:r>
              <a:rPr sz="1900" spc="-60" dirty="0">
                <a:solidFill>
                  <a:schemeClr val="bg1"/>
                </a:solidFill>
                <a:latin typeface="Verdana"/>
                <a:cs typeface="Verdana"/>
              </a:rPr>
              <a:t> </a:t>
            </a:r>
            <a:r>
              <a:rPr sz="1900" dirty="0">
                <a:solidFill>
                  <a:schemeClr val="bg1"/>
                </a:solidFill>
                <a:latin typeface="Verdana"/>
                <a:cs typeface="Verdana"/>
              </a:rPr>
              <a:t>we</a:t>
            </a:r>
            <a:r>
              <a:rPr sz="1900" spc="-100" dirty="0">
                <a:solidFill>
                  <a:schemeClr val="bg1"/>
                </a:solidFill>
                <a:latin typeface="Verdana"/>
                <a:cs typeface="Verdana"/>
              </a:rPr>
              <a:t> </a:t>
            </a:r>
            <a:r>
              <a:rPr sz="1900" dirty="0">
                <a:solidFill>
                  <a:schemeClr val="bg1"/>
                </a:solidFill>
                <a:latin typeface="Verdana"/>
                <a:cs typeface="Verdana"/>
              </a:rPr>
              <a:t>have</a:t>
            </a:r>
            <a:r>
              <a:rPr sz="1900" spc="-114" dirty="0">
                <a:solidFill>
                  <a:schemeClr val="bg1"/>
                </a:solidFill>
                <a:latin typeface="Verdana"/>
                <a:cs typeface="Verdana"/>
              </a:rPr>
              <a:t> </a:t>
            </a:r>
            <a:r>
              <a:rPr sz="1900" dirty="0">
                <a:solidFill>
                  <a:schemeClr val="bg1"/>
                </a:solidFill>
                <a:latin typeface="Verdana"/>
                <a:cs typeface="Verdana"/>
              </a:rPr>
              <a:t>been</a:t>
            </a:r>
            <a:r>
              <a:rPr sz="1900" spc="-75" dirty="0">
                <a:solidFill>
                  <a:schemeClr val="bg1"/>
                </a:solidFill>
                <a:latin typeface="Verdana"/>
                <a:cs typeface="Verdana"/>
              </a:rPr>
              <a:t> </a:t>
            </a:r>
            <a:r>
              <a:rPr sz="1900" dirty="0">
                <a:solidFill>
                  <a:schemeClr val="bg1"/>
                </a:solidFill>
                <a:latin typeface="Verdana"/>
                <a:cs typeface="Verdana"/>
              </a:rPr>
              <a:t>listening</a:t>
            </a:r>
            <a:r>
              <a:rPr sz="1900" spc="-85" dirty="0">
                <a:solidFill>
                  <a:schemeClr val="bg1"/>
                </a:solidFill>
                <a:latin typeface="Verdana"/>
                <a:cs typeface="Verdana"/>
              </a:rPr>
              <a:t> </a:t>
            </a:r>
            <a:r>
              <a:rPr sz="1900" dirty="0">
                <a:solidFill>
                  <a:schemeClr val="bg1"/>
                </a:solidFill>
                <a:latin typeface="Verdana"/>
                <a:cs typeface="Verdana"/>
              </a:rPr>
              <a:t>to</a:t>
            </a:r>
            <a:r>
              <a:rPr sz="1900" spc="-95" dirty="0">
                <a:solidFill>
                  <a:schemeClr val="bg1"/>
                </a:solidFill>
                <a:latin typeface="Verdana"/>
                <a:cs typeface="Verdana"/>
              </a:rPr>
              <a:t> </a:t>
            </a:r>
            <a:r>
              <a:rPr sz="1900" dirty="0">
                <a:solidFill>
                  <a:schemeClr val="bg1"/>
                </a:solidFill>
                <a:latin typeface="Verdana"/>
                <a:cs typeface="Verdana"/>
              </a:rPr>
              <a:t>Large</a:t>
            </a:r>
            <a:r>
              <a:rPr sz="1900" spc="-75" dirty="0">
                <a:solidFill>
                  <a:schemeClr val="bg1"/>
                </a:solidFill>
                <a:latin typeface="Verdana"/>
                <a:cs typeface="Verdana"/>
              </a:rPr>
              <a:t> </a:t>
            </a:r>
            <a:r>
              <a:rPr sz="1900" dirty="0">
                <a:solidFill>
                  <a:schemeClr val="bg1"/>
                </a:solidFill>
                <a:latin typeface="Verdana"/>
                <a:cs typeface="Verdana"/>
              </a:rPr>
              <a:t>Language</a:t>
            </a:r>
            <a:r>
              <a:rPr sz="1900" spc="-75" dirty="0">
                <a:solidFill>
                  <a:schemeClr val="bg1"/>
                </a:solidFill>
                <a:latin typeface="Verdana"/>
                <a:cs typeface="Verdana"/>
              </a:rPr>
              <a:t> </a:t>
            </a:r>
            <a:r>
              <a:rPr sz="1900" spc="-10" dirty="0">
                <a:solidFill>
                  <a:schemeClr val="bg1"/>
                </a:solidFill>
                <a:latin typeface="Verdana"/>
                <a:cs typeface="Verdana"/>
              </a:rPr>
              <a:t>Models (LLMs).</a:t>
            </a:r>
            <a:endParaRPr sz="1900" dirty="0">
              <a:solidFill>
                <a:schemeClr val="bg1"/>
              </a:solidFill>
              <a:latin typeface="Verdana"/>
              <a:cs typeface="Verdana"/>
            </a:endParaRPr>
          </a:p>
          <a:p>
            <a:pPr marL="177165" marR="30480" indent="-127000">
              <a:lnSpc>
                <a:spcPct val="100000"/>
              </a:lnSpc>
              <a:spcBef>
                <a:spcPts val="459"/>
              </a:spcBef>
              <a:buClr>
                <a:srgbClr val="009CDB"/>
              </a:buClr>
              <a:buChar char="•"/>
              <a:tabLst>
                <a:tab pos="177165" algn="l"/>
                <a:tab pos="393065" algn="l"/>
              </a:tabLst>
            </a:pPr>
            <a:r>
              <a:rPr sz="1900" dirty="0">
                <a:solidFill>
                  <a:schemeClr val="bg1"/>
                </a:solidFill>
                <a:latin typeface="Verdana"/>
                <a:cs typeface="Verdana"/>
              </a:rPr>
              <a:t>	Large</a:t>
            </a:r>
            <a:r>
              <a:rPr sz="1900" spc="-30" dirty="0">
                <a:solidFill>
                  <a:schemeClr val="bg1"/>
                </a:solidFill>
                <a:latin typeface="Verdana"/>
                <a:cs typeface="Verdana"/>
              </a:rPr>
              <a:t> </a:t>
            </a:r>
            <a:r>
              <a:rPr sz="1900" dirty="0">
                <a:solidFill>
                  <a:schemeClr val="bg1"/>
                </a:solidFill>
                <a:latin typeface="Verdana"/>
                <a:cs typeface="Verdana"/>
              </a:rPr>
              <a:t>Language</a:t>
            </a:r>
            <a:r>
              <a:rPr sz="1900" spc="-25" dirty="0">
                <a:solidFill>
                  <a:schemeClr val="bg1"/>
                </a:solidFill>
                <a:latin typeface="Verdana"/>
                <a:cs typeface="Verdana"/>
              </a:rPr>
              <a:t> </a:t>
            </a:r>
            <a:r>
              <a:rPr sz="1900" dirty="0">
                <a:solidFill>
                  <a:schemeClr val="bg1"/>
                </a:solidFill>
                <a:latin typeface="Verdana"/>
                <a:cs typeface="Verdana"/>
              </a:rPr>
              <a:t>Models</a:t>
            </a:r>
            <a:r>
              <a:rPr sz="1900" spc="-25" dirty="0">
                <a:solidFill>
                  <a:schemeClr val="bg1"/>
                </a:solidFill>
                <a:latin typeface="Verdana"/>
                <a:cs typeface="Verdana"/>
              </a:rPr>
              <a:t> </a:t>
            </a:r>
            <a:r>
              <a:rPr sz="1900" dirty="0">
                <a:solidFill>
                  <a:schemeClr val="bg1"/>
                </a:solidFill>
                <a:latin typeface="Verdana"/>
                <a:cs typeface="Verdana"/>
              </a:rPr>
              <a:t>are</a:t>
            </a:r>
            <a:r>
              <a:rPr sz="1900" spc="-35" dirty="0">
                <a:solidFill>
                  <a:schemeClr val="bg1"/>
                </a:solidFill>
                <a:latin typeface="Verdana"/>
                <a:cs typeface="Verdana"/>
              </a:rPr>
              <a:t> </a:t>
            </a:r>
            <a:r>
              <a:rPr sz="1900" dirty="0">
                <a:solidFill>
                  <a:schemeClr val="bg1"/>
                </a:solidFill>
                <a:latin typeface="Verdana"/>
                <a:cs typeface="Verdana"/>
              </a:rPr>
              <a:t>a</a:t>
            </a:r>
            <a:r>
              <a:rPr sz="1900" spc="-50" dirty="0">
                <a:solidFill>
                  <a:schemeClr val="bg1"/>
                </a:solidFill>
                <a:latin typeface="Verdana"/>
                <a:cs typeface="Verdana"/>
              </a:rPr>
              <a:t> </a:t>
            </a:r>
            <a:r>
              <a:rPr sz="1900" dirty="0">
                <a:solidFill>
                  <a:schemeClr val="bg1"/>
                </a:solidFill>
                <a:latin typeface="Verdana"/>
                <a:cs typeface="Verdana"/>
              </a:rPr>
              <a:t>breakthrough</a:t>
            </a:r>
            <a:r>
              <a:rPr sz="1900" spc="-5" dirty="0">
                <a:solidFill>
                  <a:schemeClr val="bg1"/>
                </a:solidFill>
                <a:latin typeface="Verdana"/>
                <a:cs typeface="Verdana"/>
              </a:rPr>
              <a:t> </a:t>
            </a:r>
            <a:r>
              <a:rPr sz="1900" dirty="0">
                <a:solidFill>
                  <a:schemeClr val="bg1"/>
                </a:solidFill>
                <a:latin typeface="Verdana"/>
                <a:cs typeface="Verdana"/>
              </a:rPr>
              <a:t>in</a:t>
            </a:r>
            <a:r>
              <a:rPr sz="1900" spc="-45" dirty="0">
                <a:solidFill>
                  <a:schemeClr val="bg1"/>
                </a:solidFill>
                <a:latin typeface="Verdana"/>
                <a:cs typeface="Verdana"/>
              </a:rPr>
              <a:t> </a:t>
            </a:r>
            <a:r>
              <a:rPr sz="1900" dirty="0">
                <a:solidFill>
                  <a:schemeClr val="bg1"/>
                </a:solidFill>
                <a:latin typeface="Verdana"/>
                <a:cs typeface="Verdana"/>
              </a:rPr>
              <a:t>the</a:t>
            </a:r>
            <a:r>
              <a:rPr sz="1900" spc="-45" dirty="0">
                <a:solidFill>
                  <a:schemeClr val="bg1"/>
                </a:solidFill>
                <a:latin typeface="Verdana"/>
                <a:cs typeface="Verdana"/>
              </a:rPr>
              <a:t> </a:t>
            </a:r>
            <a:r>
              <a:rPr sz="1900" dirty="0">
                <a:solidFill>
                  <a:schemeClr val="bg1"/>
                </a:solidFill>
                <a:latin typeface="Verdana"/>
                <a:cs typeface="Verdana"/>
              </a:rPr>
              <a:t>NLP</a:t>
            </a:r>
            <a:r>
              <a:rPr sz="1900" spc="-25" dirty="0">
                <a:solidFill>
                  <a:schemeClr val="bg1"/>
                </a:solidFill>
                <a:latin typeface="Verdana"/>
                <a:cs typeface="Verdana"/>
              </a:rPr>
              <a:t> </a:t>
            </a:r>
            <a:r>
              <a:rPr sz="1900" dirty="0">
                <a:solidFill>
                  <a:schemeClr val="bg1"/>
                </a:solidFill>
                <a:latin typeface="Verdana"/>
                <a:cs typeface="Verdana"/>
              </a:rPr>
              <a:t>field,</a:t>
            </a:r>
            <a:r>
              <a:rPr sz="1900" spc="-30" dirty="0">
                <a:solidFill>
                  <a:schemeClr val="bg1"/>
                </a:solidFill>
                <a:latin typeface="Verdana"/>
                <a:cs typeface="Verdana"/>
              </a:rPr>
              <a:t> </a:t>
            </a:r>
            <a:r>
              <a:rPr sz="1900" dirty="0">
                <a:solidFill>
                  <a:schemeClr val="bg1"/>
                </a:solidFill>
                <a:latin typeface="Verdana"/>
                <a:cs typeface="Verdana"/>
              </a:rPr>
              <a:t>with</a:t>
            </a:r>
            <a:r>
              <a:rPr sz="1900" spc="-45" dirty="0">
                <a:solidFill>
                  <a:schemeClr val="bg1"/>
                </a:solidFill>
                <a:latin typeface="Verdana"/>
                <a:cs typeface="Verdana"/>
              </a:rPr>
              <a:t> </a:t>
            </a:r>
            <a:r>
              <a:rPr sz="1900" dirty="0">
                <a:solidFill>
                  <a:schemeClr val="bg1"/>
                </a:solidFill>
                <a:latin typeface="Verdana"/>
                <a:cs typeface="Verdana"/>
              </a:rPr>
              <a:t>models</a:t>
            </a:r>
            <a:r>
              <a:rPr sz="1900" spc="-30" dirty="0">
                <a:solidFill>
                  <a:schemeClr val="bg1"/>
                </a:solidFill>
                <a:latin typeface="Verdana"/>
                <a:cs typeface="Verdana"/>
              </a:rPr>
              <a:t> </a:t>
            </a:r>
            <a:r>
              <a:rPr sz="1900" dirty="0">
                <a:solidFill>
                  <a:schemeClr val="bg1"/>
                </a:solidFill>
                <a:latin typeface="Verdana"/>
                <a:cs typeface="Verdana"/>
              </a:rPr>
              <a:t>like</a:t>
            </a:r>
            <a:r>
              <a:rPr sz="1900" spc="-20" dirty="0">
                <a:solidFill>
                  <a:schemeClr val="bg1"/>
                </a:solidFill>
                <a:latin typeface="Verdana"/>
                <a:cs typeface="Verdana"/>
              </a:rPr>
              <a:t> BERT </a:t>
            </a:r>
            <a:r>
              <a:rPr sz="1900" dirty="0">
                <a:solidFill>
                  <a:schemeClr val="bg1"/>
                </a:solidFill>
                <a:latin typeface="Verdana"/>
                <a:cs typeface="Verdana"/>
              </a:rPr>
              <a:t>and</a:t>
            </a:r>
            <a:r>
              <a:rPr sz="1900" spc="-65" dirty="0">
                <a:solidFill>
                  <a:schemeClr val="bg1"/>
                </a:solidFill>
                <a:latin typeface="Verdana"/>
                <a:cs typeface="Verdana"/>
              </a:rPr>
              <a:t> </a:t>
            </a:r>
            <a:r>
              <a:rPr sz="1900" dirty="0">
                <a:solidFill>
                  <a:schemeClr val="bg1"/>
                </a:solidFill>
                <a:latin typeface="Verdana"/>
                <a:cs typeface="Verdana"/>
              </a:rPr>
              <a:t>GPT</a:t>
            </a:r>
            <a:r>
              <a:rPr sz="1900" spc="-55" dirty="0">
                <a:solidFill>
                  <a:schemeClr val="bg1"/>
                </a:solidFill>
                <a:latin typeface="Verdana"/>
                <a:cs typeface="Verdana"/>
              </a:rPr>
              <a:t> </a:t>
            </a:r>
            <a:r>
              <a:rPr sz="1900" dirty="0">
                <a:solidFill>
                  <a:schemeClr val="bg1"/>
                </a:solidFill>
                <a:latin typeface="Verdana"/>
                <a:cs typeface="Verdana"/>
              </a:rPr>
              <a:t>trained</a:t>
            </a:r>
            <a:r>
              <a:rPr sz="1900" spc="-35" dirty="0">
                <a:solidFill>
                  <a:schemeClr val="bg1"/>
                </a:solidFill>
                <a:latin typeface="Verdana"/>
                <a:cs typeface="Verdana"/>
              </a:rPr>
              <a:t> </a:t>
            </a:r>
            <a:r>
              <a:rPr sz="1900" dirty="0">
                <a:solidFill>
                  <a:schemeClr val="bg1"/>
                </a:solidFill>
                <a:latin typeface="Verdana"/>
                <a:cs typeface="Verdana"/>
              </a:rPr>
              <a:t>on</a:t>
            </a:r>
            <a:r>
              <a:rPr sz="1900" spc="-70" dirty="0">
                <a:solidFill>
                  <a:schemeClr val="bg1"/>
                </a:solidFill>
                <a:latin typeface="Verdana"/>
                <a:cs typeface="Verdana"/>
              </a:rPr>
              <a:t> </a:t>
            </a:r>
            <a:r>
              <a:rPr sz="1900" dirty="0">
                <a:solidFill>
                  <a:schemeClr val="bg1"/>
                </a:solidFill>
                <a:latin typeface="Verdana"/>
                <a:cs typeface="Verdana"/>
              </a:rPr>
              <a:t>a</a:t>
            </a:r>
            <a:r>
              <a:rPr sz="1900" spc="-65" dirty="0">
                <a:solidFill>
                  <a:schemeClr val="bg1"/>
                </a:solidFill>
                <a:latin typeface="Verdana"/>
                <a:cs typeface="Verdana"/>
              </a:rPr>
              <a:t> </a:t>
            </a:r>
            <a:r>
              <a:rPr sz="1900" dirty="0">
                <a:solidFill>
                  <a:schemeClr val="bg1"/>
                </a:solidFill>
                <a:latin typeface="Verdana"/>
                <a:cs typeface="Verdana"/>
              </a:rPr>
              <a:t>vast</a:t>
            </a:r>
            <a:r>
              <a:rPr sz="1900" spc="-75" dirty="0">
                <a:solidFill>
                  <a:schemeClr val="bg1"/>
                </a:solidFill>
                <a:latin typeface="Verdana"/>
                <a:cs typeface="Verdana"/>
              </a:rPr>
              <a:t> </a:t>
            </a:r>
            <a:r>
              <a:rPr sz="1900" dirty="0">
                <a:solidFill>
                  <a:schemeClr val="bg1"/>
                </a:solidFill>
                <a:latin typeface="Verdana"/>
                <a:cs typeface="Verdana"/>
              </a:rPr>
              <a:t>amount</a:t>
            </a:r>
            <a:r>
              <a:rPr sz="1900" spc="-65" dirty="0">
                <a:solidFill>
                  <a:schemeClr val="bg1"/>
                </a:solidFill>
                <a:latin typeface="Verdana"/>
                <a:cs typeface="Verdana"/>
              </a:rPr>
              <a:t> </a:t>
            </a:r>
            <a:r>
              <a:rPr sz="1900" dirty="0">
                <a:solidFill>
                  <a:schemeClr val="bg1"/>
                </a:solidFill>
                <a:latin typeface="Verdana"/>
                <a:cs typeface="Verdana"/>
              </a:rPr>
              <a:t>of</a:t>
            </a:r>
            <a:r>
              <a:rPr sz="1900" spc="-75" dirty="0">
                <a:solidFill>
                  <a:schemeClr val="bg1"/>
                </a:solidFill>
                <a:latin typeface="Verdana"/>
                <a:cs typeface="Verdana"/>
              </a:rPr>
              <a:t> </a:t>
            </a:r>
            <a:r>
              <a:rPr sz="1900" dirty="0">
                <a:solidFill>
                  <a:schemeClr val="bg1"/>
                </a:solidFill>
                <a:latin typeface="Verdana"/>
                <a:cs typeface="Verdana"/>
              </a:rPr>
              <a:t>text</a:t>
            </a:r>
            <a:r>
              <a:rPr sz="1900" spc="-50" dirty="0">
                <a:solidFill>
                  <a:schemeClr val="bg1"/>
                </a:solidFill>
                <a:latin typeface="Verdana"/>
                <a:cs typeface="Verdana"/>
              </a:rPr>
              <a:t> </a:t>
            </a:r>
            <a:r>
              <a:rPr sz="1900" dirty="0">
                <a:solidFill>
                  <a:schemeClr val="bg1"/>
                </a:solidFill>
                <a:latin typeface="Verdana"/>
                <a:cs typeface="Verdana"/>
              </a:rPr>
              <a:t>data,</a:t>
            </a:r>
            <a:r>
              <a:rPr sz="1900" spc="-65" dirty="0">
                <a:solidFill>
                  <a:schemeClr val="bg1"/>
                </a:solidFill>
                <a:latin typeface="Verdana"/>
                <a:cs typeface="Verdana"/>
              </a:rPr>
              <a:t> </a:t>
            </a:r>
            <a:r>
              <a:rPr sz="1900" dirty="0">
                <a:solidFill>
                  <a:schemeClr val="bg1"/>
                </a:solidFill>
                <a:latin typeface="Verdana"/>
                <a:cs typeface="Verdana"/>
              </a:rPr>
              <a:t>showing</a:t>
            </a:r>
            <a:r>
              <a:rPr sz="1900" spc="-40" dirty="0">
                <a:solidFill>
                  <a:schemeClr val="bg1"/>
                </a:solidFill>
                <a:latin typeface="Verdana"/>
                <a:cs typeface="Verdana"/>
              </a:rPr>
              <a:t> </a:t>
            </a:r>
            <a:r>
              <a:rPr sz="1900" dirty="0">
                <a:solidFill>
                  <a:schemeClr val="bg1"/>
                </a:solidFill>
                <a:latin typeface="Verdana"/>
                <a:cs typeface="Verdana"/>
              </a:rPr>
              <a:t>remarkable</a:t>
            </a:r>
            <a:r>
              <a:rPr sz="1900" spc="-30" dirty="0">
                <a:solidFill>
                  <a:schemeClr val="bg1"/>
                </a:solidFill>
                <a:latin typeface="Verdana"/>
                <a:cs typeface="Verdana"/>
              </a:rPr>
              <a:t> </a:t>
            </a:r>
            <a:r>
              <a:rPr sz="1900" dirty="0">
                <a:solidFill>
                  <a:schemeClr val="bg1"/>
                </a:solidFill>
                <a:latin typeface="Verdana"/>
                <a:cs typeface="Verdana"/>
              </a:rPr>
              <a:t>abilities</a:t>
            </a:r>
            <a:r>
              <a:rPr sz="1900" spc="-25" dirty="0">
                <a:solidFill>
                  <a:schemeClr val="bg1"/>
                </a:solidFill>
                <a:latin typeface="Verdana"/>
                <a:cs typeface="Verdana"/>
              </a:rPr>
              <a:t> in </a:t>
            </a:r>
            <a:r>
              <a:rPr sz="1900" dirty="0">
                <a:solidFill>
                  <a:schemeClr val="bg1"/>
                </a:solidFill>
                <a:latin typeface="Verdana"/>
                <a:cs typeface="Verdana"/>
              </a:rPr>
              <a:t>understanding</a:t>
            </a:r>
            <a:r>
              <a:rPr sz="1900" spc="-65" dirty="0">
                <a:solidFill>
                  <a:schemeClr val="bg1"/>
                </a:solidFill>
                <a:latin typeface="Verdana"/>
                <a:cs typeface="Verdana"/>
              </a:rPr>
              <a:t> </a:t>
            </a:r>
            <a:r>
              <a:rPr sz="1900" dirty="0">
                <a:solidFill>
                  <a:schemeClr val="bg1"/>
                </a:solidFill>
                <a:latin typeface="Verdana"/>
                <a:cs typeface="Verdana"/>
              </a:rPr>
              <a:t>context</a:t>
            </a:r>
            <a:r>
              <a:rPr sz="1900" spc="-90" dirty="0">
                <a:solidFill>
                  <a:schemeClr val="bg1"/>
                </a:solidFill>
                <a:latin typeface="Verdana"/>
                <a:cs typeface="Verdana"/>
              </a:rPr>
              <a:t> </a:t>
            </a:r>
            <a:r>
              <a:rPr sz="1900" dirty="0">
                <a:solidFill>
                  <a:schemeClr val="bg1"/>
                </a:solidFill>
                <a:latin typeface="Verdana"/>
                <a:cs typeface="Verdana"/>
              </a:rPr>
              <a:t>and</a:t>
            </a:r>
            <a:r>
              <a:rPr sz="1900" spc="-105" dirty="0">
                <a:solidFill>
                  <a:schemeClr val="bg1"/>
                </a:solidFill>
                <a:latin typeface="Verdana"/>
                <a:cs typeface="Verdana"/>
              </a:rPr>
              <a:t> </a:t>
            </a:r>
            <a:r>
              <a:rPr sz="1900" dirty="0">
                <a:solidFill>
                  <a:schemeClr val="bg1"/>
                </a:solidFill>
                <a:latin typeface="Verdana"/>
                <a:cs typeface="Verdana"/>
              </a:rPr>
              <a:t>generating</a:t>
            </a:r>
            <a:r>
              <a:rPr sz="1900" spc="-65" dirty="0">
                <a:solidFill>
                  <a:schemeClr val="bg1"/>
                </a:solidFill>
                <a:latin typeface="Verdana"/>
                <a:cs typeface="Verdana"/>
              </a:rPr>
              <a:t> </a:t>
            </a:r>
            <a:r>
              <a:rPr sz="1900" spc="-20" dirty="0">
                <a:solidFill>
                  <a:schemeClr val="bg1"/>
                </a:solidFill>
                <a:latin typeface="Verdana"/>
                <a:cs typeface="Verdana"/>
              </a:rPr>
              <a:t>human-</a:t>
            </a:r>
            <a:r>
              <a:rPr sz="1900" dirty="0">
                <a:solidFill>
                  <a:schemeClr val="bg1"/>
                </a:solidFill>
                <a:latin typeface="Verdana"/>
                <a:cs typeface="Verdana"/>
              </a:rPr>
              <a:t>like</a:t>
            </a:r>
            <a:r>
              <a:rPr sz="1900" spc="-80" dirty="0">
                <a:solidFill>
                  <a:schemeClr val="bg1"/>
                </a:solidFill>
                <a:latin typeface="Verdana"/>
                <a:cs typeface="Verdana"/>
              </a:rPr>
              <a:t> </a:t>
            </a:r>
            <a:r>
              <a:rPr sz="1900" spc="-10" dirty="0">
                <a:solidFill>
                  <a:schemeClr val="bg1"/>
                </a:solidFill>
                <a:latin typeface="Verdana"/>
                <a:cs typeface="Verdana"/>
              </a:rPr>
              <a:t>text.</a:t>
            </a:r>
            <a:endParaRPr sz="1900" dirty="0">
              <a:solidFill>
                <a:schemeClr val="bg1"/>
              </a:solidFill>
              <a:latin typeface="Verdana"/>
              <a:cs typeface="Verdana"/>
            </a:endParaRPr>
          </a:p>
          <a:p>
            <a:pPr marR="2764155" algn="r">
              <a:lnSpc>
                <a:spcPts val="1435"/>
              </a:lnSpc>
            </a:pPr>
            <a:endParaRPr sz="1400" dirty="0">
              <a:latin typeface="Cambria Math"/>
              <a:cs typeface="Cambria Math"/>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702359" y="1218691"/>
            <a:ext cx="7886470" cy="382797"/>
          </a:xfrm>
          <a:prstGeom prst="rect">
            <a:avLst/>
          </a:prstGeom>
        </p:spPr>
        <p:txBody>
          <a:bodyPr vert="horz" wrap="square" lIns="0" tIns="13335" rIns="0" bIns="0" rtlCol="0">
            <a:spAutoFit/>
          </a:bodyPr>
          <a:lstStyle/>
          <a:p>
            <a:pPr marL="12700">
              <a:lnSpc>
                <a:spcPct val="100000"/>
              </a:lnSpc>
              <a:spcBef>
                <a:spcPts val="105"/>
              </a:spcBef>
            </a:pPr>
            <a:r>
              <a:rPr sz="2400" b="1" i="1" dirty="0">
                <a:solidFill>
                  <a:schemeClr val="bg1"/>
                </a:solidFill>
                <a:latin typeface="Verdana"/>
                <a:cs typeface="Verdana"/>
              </a:rPr>
              <a:t>The</a:t>
            </a:r>
            <a:r>
              <a:rPr sz="2400" b="1" i="1" spc="-35" dirty="0">
                <a:solidFill>
                  <a:schemeClr val="bg1"/>
                </a:solidFill>
                <a:latin typeface="Verdana"/>
                <a:cs typeface="Verdana"/>
              </a:rPr>
              <a:t> </a:t>
            </a:r>
            <a:r>
              <a:rPr sz="2400" b="1" i="1" dirty="0">
                <a:solidFill>
                  <a:schemeClr val="bg1"/>
                </a:solidFill>
                <a:latin typeface="Verdana"/>
                <a:cs typeface="Verdana"/>
              </a:rPr>
              <a:t>Engine</a:t>
            </a:r>
            <a:r>
              <a:rPr sz="2400" b="1" i="1" spc="-35" dirty="0">
                <a:solidFill>
                  <a:schemeClr val="bg1"/>
                </a:solidFill>
                <a:latin typeface="Verdana"/>
                <a:cs typeface="Verdana"/>
              </a:rPr>
              <a:t> </a:t>
            </a:r>
            <a:r>
              <a:rPr sz="2400" b="1" i="1" dirty="0">
                <a:solidFill>
                  <a:schemeClr val="bg1"/>
                </a:solidFill>
                <a:latin typeface="Verdana"/>
                <a:cs typeface="Verdana"/>
              </a:rPr>
              <a:t>of</a:t>
            </a:r>
            <a:r>
              <a:rPr sz="2400" b="1" i="1" spc="-20" dirty="0">
                <a:solidFill>
                  <a:schemeClr val="bg1"/>
                </a:solidFill>
                <a:latin typeface="Verdana"/>
                <a:cs typeface="Verdana"/>
              </a:rPr>
              <a:t> </a:t>
            </a:r>
            <a:r>
              <a:rPr sz="2400" b="1" i="1" dirty="0">
                <a:solidFill>
                  <a:schemeClr val="bg1"/>
                </a:solidFill>
                <a:latin typeface="Verdana"/>
                <a:cs typeface="Verdana"/>
              </a:rPr>
              <a:t>Innovation:</a:t>
            </a:r>
            <a:r>
              <a:rPr sz="2400" b="1" i="1" spc="-15" dirty="0">
                <a:solidFill>
                  <a:schemeClr val="bg1"/>
                </a:solidFill>
                <a:latin typeface="Verdana"/>
                <a:cs typeface="Verdana"/>
              </a:rPr>
              <a:t> </a:t>
            </a:r>
            <a:r>
              <a:rPr sz="2400" b="1" i="1" dirty="0">
                <a:solidFill>
                  <a:schemeClr val="bg1"/>
                </a:solidFill>
                <a:latin typeface="Verdana"/>
                <a:cs typeface="Verdana"/>
              </a:rPr>
              <a:t>The</a:t>
            </a:r>
            <a:r>
              <a:rPr sz="2400" b="1" i="1" spc="-35" dirty="0">
                <a:solidFill>
                  <a:schemeClr val="bg1"/>
                </a:solidFill>
                <a:latin typeface="Verdana"/>
                <a:cs typeface="Verdana"/>
              </a:rPr>
              <a:t> </a:t>
            </a:r>
            <a:r>
              <a:rPr sz="2400" b="1" i="1" spc="-10" dirty="0">
                <a:solidFill>
                  <a:schemeClr val="bg1"/>
                </a:solidFill>
                <a:latin typeface="Verdana"/>
                <a:cs typeface="Verdana"/>
              </a:rPr>
              <a:t>Transformer</a:t>
            </a:r>
            <a:endParaRPr sz="2400" dirty="0">
              <a:solidFill>
                <a:schemeClr val="bg1"/>
              </a:solidFill>
              <a:latin typeface="Verdana"/>
              <a:cs typeface="Verdana"/>
            </a:endParaRPr>
          </a:p>
        </p:txBody>
      </p:sp>
      <p:pic>
        <p:nvPicPr>
          <p:cNvPr id="4" name="object 4"/>
          <p:cNvPicPr/>
          <p:nvPr/>
        </p:nvPicPr>
        <p:blipFill>
          <a:blip r:embed="rId2" cstate="print"/>
          <a:stretch>
            <a:fillRect/>
          </a:stretch>
        </p:blipFill>
        <p:spPr>
          <a:xfrm>
            <a:off x="655434" y="1889125"/>
            <a:ext cx="4687013" cy="3294237"/>
          </a:xfrm>
          <a:prstGeom prst="rect">
            <a:avLst/>
          </a:prstGeom>
        </p:spPr>
      </p:pic>
      <p:pic>
        <p:nvPicPr>
          <p:cNvPr id="5" name="object 5"/>
          <p:cNvPicPr/>
          <p:nvPr/>
        </p:nvPicPr>
        <p:blipFill>
          <a:blip r:embed="rId3" cstate="print"/>
          <a:stretch>
            <a:fillRect/>
          </a:stretch>
        </p:blipFill>
        <p:spPr>
          <a:xfrm>
            <a:off x="6240017" y="1700783"/>
            <a:ext cx="4687062" cy="3824097"/>
          </a:xfrm>
          <a:prstGeom prst="rect">
            <a:avLst/>
          </a:prstGeom>
        </p:spPr>
      </p:pic>
      <p:sp>
        <p:nvSpPr>
          <p:cNvPr id="6" name="object 6"/>
          <p:cNvSpPr txBox="1"/>
          <p:nvPr/>
        </p:nvSpPr>
        <p:spPr>
          <a:xfrm>
            <a:off x="7183881" y="5679135"/>
            <a:ext cx="529590" cy="197490"/>
          </a:xfrm>
          <a:prstGeom prst="rect">
            <a:avLst/>
          </a:prstGeom>
        </p:spPr>
        <p:txBody>
          <a:bodyPr vert="horz" wrap="square" lIns="0" tIns="12700" rIns="0" bIns="0" rtlCol="0">
            <a:spAutoFit/>
          </a:bodyPr>
          <a:lstStyle/>
          <a:p>
            <a:pPr marL="12700">
              <a:lnSpc>
                <a:spcPct val="100000"/>
              </a:lnSpc>
              <a:spcBef>
                <a:spcPts val="100"/>
              </a:spcBef>
            </a:pPr>
            <a:r>
              <a:rPr sz="1200" u="sng" spc="-10"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source</a:t>
            </a:r>
            <a:endParaRPr sz="1200" dirty="0">
              <a:solidFill>
                <a:schemeClr val="bg1"/>
              </a:solidFill>
              <a:latin typeface="Verdana"/>
              <a:cs typeface="Verdana"/>
            </a:endParaRPr>
          </a:p>
        </p:txBody>
      </p:sp>
      <p:sp>
        <p:nvSpPr>
          <p:cNvPr id="7" name="object 7"/>
          <p:cNvSpPr txBox="1"/>
          <p:nvPr/>
        </p:nvSpPr>
        <p:spPr>
          <a:xfrm>
            <a:off x="918159" y="5680659"/>
            <a:ext cx="529590" cy="197490"/>
          </a:xfrm>
          <a:prstGeom prst="rect">
            <a:avLst/>
          </a:prstGeom>
        </p:spPr>
        <p:txBody>
          <a:bodyPr vert="horz" wrap="square" lIns="0" tIns="12700" rIns="0" bIns="0" rtlCol="0">
            <a:spAutoFit/>
          </a:bodyPr>
          <a:lstStyle/>
          <a:p>
            <a:pPr marL="12700">
              <a:lnSpc>
                <a:spcPct val="100000"/>
              </a:lnSpc>
              <a:spcBef>
                <a:spcPts val="100"/>
              </a:spcBef>
            </a:pPr>
            <a:r>
              <a:rPr sz="1200" u="sng" spc="-10"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source</a:t>
            </a:r>
            <a:endParaRPr sz="1200" dirty="0">
              <a:solidFill>
                <a:schemeClr val="bg1"/>
              </a:solidFill>
              <a:latin typeface="Verdana"/>
              <a:cs typeface="Verdan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object 3"/>
          <p:cNvGrpSpPr/>
          <p:nvPr/>
        </p:nvGrpSpPr>
        <p:grpSpPr>
          <a:xfrm>
            <a:off x="5010403" y="1622425"/>
            <a:ext cx="6488430" cy="619125"/>
            <a:chOff x="5010403" y="1622425"/>
            <a:chExt cx="6488430" cy="619125"/>
          </a:xfrm>
        </p:grpSpPr>
        <p:sp>
          <p:nvSpPr>
            <p:cNvPr id="4" name="object 4"/>
            <p:cNvSpPr/>
            <p:nvPr/>
          </p:nvSpPr>
          <p:spPr>
            <a:xfrm>
              <a:off x="5016753" y="1628775"/>
              <a:ext cx="6475730" cy="606425"/>
            </a:xfrm>
            <a:custGeom>
              <a:avLst/>
              <a:gdLst/>
              <a:ahLst/>
              <a:cxnLst/>
              <a:rect l="l" t="t" r="r" b="b"/>
              <a:pathLst>
                <a:path w="6475730" h="606425">
                  <a:moveTo>
                    <a:pt x="6172327" y="0"/>
                  </a:moveTo>
                  <a:lnTo>
                    <a:pt x="6172327" y="75819"/>
                  </a:lnTo>
                  <a:lnTo>
                    <a:pt x="0" y="75819"/>
                  </a:lnTo>
                  <a:lnTo>
                    <a:pt x="0" y="530478"/>
                  </a:lnTo>
                  <a:lnTo>
                    <a:pt x="6172327" y="530478"/>
                  </a:lnTo>
                  <a:lnTo>
                    <a:pt x="6172327" y="606298"/>
                  </a:lnTo>
                  <a:lnTo>
                    <a:pt x="6475476" y="303149"/>
                  </a:lnTo>
                  <a:lnTo>
                    <a:pt x="6172327" y="0"/>
                  </a:lnTo>
                  <a:close/>
                </a:path>
              </a:pathLst>
            </a:custGeom>
            <a:solidFill>
              <a:srgbClr val="CCD2EA">
                <a:alpha val="89802"/>
              </a:srgbClr>
            </a:solidFill>
          </p:spPr>
          <p:txBody>
            <a:bodyPr wrap="square" lIns="0" tIns="0" rIns="0" bIns="0" rtlCol="0"/>
            <a:lstStyle/>
            <a:p>
              <a:endParaRPr/>
            </a:p>
          </p:txBody>
        </p:sp>
        <p:sp>
          <p:nvSpPr>
            <p:cNvPr id="5" name="object 5"/>
            <p:cNvSpPr/>
            <p:nvPr/>
          </p:nvSpPr>
          <p:spPr>
            <a:xfrm>
              <a:off x="5016753" y="1628775"/>
              <a:ext cx="6475730" cy="606425"/>
            </a:xfrm>
            <a:custGeom>
              <a:avLst/>
              <a:gdLst/>
              <a:ahLst/>
              <a:cxnLst/>
              <a:rect l="l" t="t" r="r" b="b"/>
              <a:pathLst>
                <a:path w="6475730" h="606425">
                  <a:moveTo>
                    <a:pt x="0" y="75819"/>
                  </a:moveTo>
                  <a:lnTo>
                    <a:pt x="6172327" y="75819"/>
                  </a:lnTo>
                  <a:lnTo>
                    <a:pt x="6172327" y="0"/>
                  </a:lnTo>
                  <a:lnTo>
                    <a:pt x="6475476" y="303149"/>
                  </a:lnTo>
                  <a:lnTo>
                    <a:pt x="6172327" y="606298"/>
                  </a:lnTo>
                  <a:lnTo>
                    <a:pt x="6172327" y="530478"/>
                  </a:lnTo>
                  <a:lnTo>
                    <a:pt x="0" y="530478"/>
                  </a:lnTo>
                  <a:lnTo>
                    <a:pt x="0" y="75819"/>
                  </a:lnTo>
                  <a:close/>
                </a:path>
              </a:pathLst>
            </a:custGeom>
            <a:ln w="12700">
              <a:solidFill>
                <a:srgbClr val="CCD2EA"/>
              </a:solidFill>
            </a:ln>
          </p:spPr>
          <p:txBody>
            <a:bodyPr wrap="square" lIns="0" tIns="0" rIns="0" bIns="0" rtlCol="0"/>
            <a:lstStyle/>
            <a:p>
              <a:endParaRPr/>
            </a:p>
          </p:txBody>
        </p:sp>
      </p:grpSp>
      <p:sp>
        <p:nvSpPr>
          <p:cNvPr id="6" name="object 6"/>
          <p:cNvSpPr txBox="1"/>
          <p:nvPr/>
        </p:nvSpPr>
        <p:spPr>
          <a:xfrm>
            <a:off x="7308850" y="1674063"/>
            <a:ext cx="1539875" cy="316865"/>
          </a:xfrm>
          <a:prstGeom prst="rect">
            <a:avLst/>
          </a:prstGeom>
        </p:spPr>
        <p:txBody>
          <a:bodyPr vert="horz" wrap="square" lIns="0" tIns="13970" rIns="0" bIns="0" rtlCol="0">
            <a:spAutoFit/>
          </a:bodyPr>
          <a:lstStyle/>
          <a:p>
            <a:pPr marL="12700">
              <a:lnSpc>
                <a:spcPct val="100000"/>
              </a:lnSpc>
              <a:spcBef>
                <a:spcPts val="110"/>
              </a:spcBef>
            </a:pPr>
            <a:r>
              <a:rPr sz="1900" spc="-10" dirty="0">
                <a:latin typeface="Verdana"/>
                <a:cs typeface="Verdana"/>
              </a:rPr>
              <a:t>Tokenization</a:t>
            </a:r>
            <a:endParaRPr sz="1900">
              <a:latin typeface="Verdana"/>
              <a:cs typeface="Verdana"/>
            </a:endParaRPr>
          </a:p>
        </p:txBody>
      </p:sp>
      <p:grpSp>
        <p:nvGrpSpPr>
          <p:cNvPr id="7" name="object 7"/>
          <p:cNvGrpSpPr/>
          <p:nvPr/>
        </p:nvGrpSpPr>
        <p:grpSpPr>
          <a:xfrm>
            <a:off x="693394" y="1622425"/>
            <a:ext cx="4330065" cy="619125"/>
            <a:chOff x="693394" y="1622425"/>
            <a:chExt cx="4330065" cy="619125"/>
          </a:xfrm>
        </p:grpSpPr>
        <p:sp>
          <p:nvSpPr>
            <p:cNvPr id="8" name="object 8"/>
            <p:cNvSpPr/>
            <p:nvPr/>
          </p:nvSpPr>
          <p:spPr>
            <a:xfrm>
              <a:off x="699744" y="1628775"/>
              <a:ext cx="4317365" cy="606425"/>
            </a:xfrm>
            <a:custGeom>
              <a:avLst/>
              <a:gdLst/>
              <a:ahLst/>
              <a:cxnLst/>
              <a:rect l="l" t="t" r="r" b="b"/>
              <a:pathLst>
                <a:path w="4317365" h="606425">
                  <a:moveTo>
                    <a:pt x="4215790" y="0"/>
                  </a:moveTo>
                  <a:lnTo>
                    <a:pt x="101041" y="0"/>
                  </a:lnTo>
                  <a:lnTo>
                    <a:pt x="61711" y="7937"/>
                  </a:lnTo>
                  <a:lnTo>
                    <a:pt x="29594" y="29591"/>
                  </a:lnTo>
                  <a:lnTo>
                    <a:pt x="7940" y="61722"/>
                  </a:lnTo>
                  <a:lnTo>
                    <a:pt x="0" y="101091"/>
                  </a:lnTo>
                  <a:lnTo>
                    <a:pt x="0" y="505205"/>
                  </a:lnTo>
                  <a:lnTo>
                    <a:pt x="7940" y="544576"/>
                  </a:lnTo>
                  <a:lnTo>
                    <a:pt x="29594" y="576707"/>
                  </a:lnTo>
                  <a:lnTo>
                    <a:pt x="61711" y="598360"/>
                  </a:lnTo>
                  <a:lnTo>
                    <a:pt x="101041" y="606298"/>
                  </a:lnTo>
                  <a:lnTo>
                    <a:pt x="4215790" y="606298"/>
                  </a:lnTo>
                  <a:lnTo>
                    <a:pt x="4255160" y="598360"/>
                  </a:lnTo>
                  <a:lnTo>
                    <a:pt x="4287291" y="576707"/>
                  </a:lnTo>
                  <a:lnTo>
                    <a:pt x="4308944" y="544576"/>
                  </a:lnTo>
                  <a:lnTo>
                    <a:pt x="4316882" y="505205"/>
                  </a:lnTo>
                  <a:lnTo>
                    <a:pt x="4316882" y="101091"/>
                  </a:lnTo>
                  <a:lnTo>
                    <a:pt x="4308944" y="61721"/>
                  </a:lnTo>
                  <a:lnTo>
                    <a:pt x="4287291" y="29590"/>
                  </a:lnTo>
                  <a:lnTo>
                    <a:pt x="4255160" y="7937"/>
                  </a:lnTo>
                  <a:lnTo>
                    <a:pt x="4215790" y="0"/>
                  </a:lnTo>
                  <a:close/>
                </a:path>
              </a:pathLst>
            </a:custGeom>
            <a:solidFill>
              <a:srgbClr val="4371C3"/>
            </a:solidFill>
          </p:spPr>
          <p:txBody>
            <a:bodyPr wrap="square" lIns="0" tIns="0" rIns="0" bIns="0" rtlCol="0"/>
            <a:lstStyle/>
            <a:p>
              <a:endParaRPr/>
            </a:p>
          </p:txBody>
        </p:sp>
        <p:sp>
          <p:nvSpPr>
            <p:cNvPr id="9" name="object 9"/>
            <p:cNvSpPr/>
            <p:nvPr/>
          </p:nvSpPr>
          <p:spPr>
            <a:xfrm>
              <a:off x="699744" y="1628775"/>
              <a:ext cx="4317365" cy="606425"/>
            </a:xfrm>
            <a:custGeom>
              <a:avLst/>
              <a:gdLst/>
              <a:ahLst/>
              <a:cxnLst/>
              <a:rect l="l" t="t" r="r" b="b"/>
              <a:pathLst>
                <a:path w="4317365" h="606425">
                  <a:moveTo>
                    <a:pt x="0" y="101091"/>
                  </a:moveTo>
                  <a:lnTo>
                    <a:pt x="7940" y="61722"/>
                  </a:lnTo>
                  <a:lnTo>
                    <a:pt x="29594" y="29591"/>
                  </a:lnTo>
                  <a:lnTo>
                    <a:pt x="61711" y="7937"/>
                  </a:lnTo>
                  <a:lnTo>
                    <a:pt x="101041" y="0"/>
                  </a:lnTo>
                  <a:lnTo>
                    <a:pt x="4215790" y="0"/>
                  </a:lnTo>
                  <a:lnTo>
                    <a:pt x="4255160" y="7937"/>
                  </a:lnTo>
                  <a:lnTo>
                    <a:pt x="4287291" y="29590"/>
                  </a:lnTo>
                  <a:lnTo>
                    <a:pt x="4308944" y="61721"/>
                  </a:lnTo>
                  <a:lnTo>
                    <a:pt x="4316882" y="101091"/>
                  </a:lnTo>
                  <a:lnTo>
                    <a:pt x="4316882" y="505205"/>
                  </a:lnTo>
                  <a:lnTo>
                    <a:pt x="4308944" y="544576"/>
                  </a:lnTo>
                  <a:lnTo>
                    <a:pt x="4287291" y="576707"/>
                  </a:lnTo>
                  <a:lnTo>
                    <a:pt x="4255160" y="598360"/>
                  </a:lnTo>
                  <a:lnTo>
                    <a:pt x="4215790" y="606298"/>
                  </a:lnTo>
                  <a:lnTo>
                    <a:pt x="101041" y="606298"/>
                  </a:lnTo>
                  <a:lnTo>
                    <a:pt x="61711" y="598360"/>
                  </a:lnTo>
                  <a:lnTo>
                    <a:pt x="29594" y="576707"/>
                  </a:lnTo>
                  <a:lnTo>
                    <a:pt x="7940" y="544576"/>
                  </a:lnTo>
                  <a:lnTo>
                    <a:pt x="0" y="505205"/>
                  </a:lnTo>
                  <a:lnTo>
                    <a:pt x="0" y="101091"/>
                  </a:lnTo>
                  <a:close/>
                </a:path>
              </a:pathLst>
            </a:custGeom>
            <a:ln w="12700">
              <a:solidFill>
                <a:srgbClr val="FFFFFF"/>
              </a:solidFill>
            </a:ln>
          </p:spPr>
          <p:txBody>
            <a:bodyPr wrap="square" lIns="0" tIns="0" rIns="0" bIns="0" rtlCol="0"/>
            <a:lstStyle/>
            <a:p>
              <a:endParaRPr/>
            </a:p>
          </p:txBody>
        </p:sp>
      </p:grpSp>
      <p:sp>
        <p:nvSpPr>
          <p:cNvPr id="10" name="object 10"/>
          <p:cNvSpPr txBox="1"/>
          <p:nvPr/>
        </p:nvSpPr>
        <p:spPr>
          <a:xfrm>
            <a:off x="699517" y="1090543"/>
            <a:ext cx="9867670" cy="794448"/>
          </a:xfrm>
          <a:prstGeom prst="rect">
            <a:avLst/>
          </a:prstGeom>
        </p:spPr>
        <p:txBody>
          <a:bodyPr vert="horz" wrap="square" lIns="0" tIns="108585" rIns="0" bIns="0" rtlCol="0">
            <a:spAutoFit/>
          </a:bodyPr>
          <a:lstStyle/>
          <a:p>
            <a:pPr marL="12700">
              <a:lnSpc>
                <a:spcPct val="100000"/>
              </a:lnSpc>
              <a:spcBef>
                <a:spcPts val="855"/>
              </a:spcBef>
            </a:pPr>
            <a:r>
              <a:rPr sz="2400" b="1" i="1" dirty="0">
                <a:solidFill>
                  <a:schemeClr val="bg1"/>
                </a:solidFill>
                <a:latin typeface="Verdana"/>
                <a:cs typeface="Verdana"/>
              </a:rPr>
              <a:t>Unveiling</a:t>
            </a:r>
            <a:r>
              <a:rPr sz="2400" b="1" i="1" spc="-40" dirty="0">
                <a:solidFill>
                  <a:schemeClr val="bg1"/>
                </a:solidFill>
                <a:latin typeface="Verdana"/>
                <a:cs typeface="Verdana"/>
              </a:rPr>
              <a:t> </a:t>
            </a:r>
            <a:r>
              <a:rPr sz="2400" b="1" i="1" dirty="0">
                <a:solidFill>
                  <a:schemeClr val="bg1"/>
                </a:solidFill>
                <a:latin typeface="Verdana"/>
                <a:cs typeface="Verdana"/>
              </a:rPr>
              <a:t>How</a:t>
            </a:r>
            <a:r>
              <a:rPr sz="2400" b="1" i="1" spc="-15" dirty="0">
                <a:solidFill>
                  <a:schemeClr val="bg1"/>
                </a:solidFill>
                <a:latin typeface="Verdana"/>
                <a:cs typeface="Verdana"/>
              </a:rPr>
              <a:t> </a:t>
            </a:r>
            <a:r>
              <a:rPr sz="2400" b="1" i="1" dirty="0">
                <a:solidFill>
                  <a:schemeClr val="bg1"/>
                </a:solidFill>
                <a:latin typeface="Verdana"/>
                <a:cs typeface="Verdana"/>
              </a:rPr>
              <a:t>Large</a:t>
            </a:r>
            <a:r>
              <a:rPr sz="2400" b="1" i="1" spc="-40" dirty="0">
                <a:solidFill>
                  <a:schemeClr val="bg1"/>
                </a:solidFill>
                <a:latin typeface="Verdana"/>
                <a:cs typeface="Verdana"/>
              </a:rPr>
              <a:t> </a:t>
            </a:r>
            <a:r>
              <a:rPr sz="2400" b="1" i="1" dirty="0">
                <a:solidFill>
                  <a:schemeClr val="bg1"/>
                </a:solidFill>
                <a:latin typeface="Verdana"/>
                <a:cs typeface="Verdana"/>
              </a:rPr>
              <a:t>Language</a:t>
            </a:r>
            <a:r>
              <a:rPr sz="2400" b="1" i="1" spc="-50" dirty="0">
                <a:solidFill>
                  <a:schemeClr val="bg1"/>
                </a:solidFill>
                <a:latin typeface="Verdana"/>
                <a:cs typeface="Verdana"/>
              </a:rPr>
              <a:t> </a:t>
            </a:r>
            <a:r>
              <a:rPr sz="2400" b="1" i="1" dirty="0">
                <a:solidFill>
                  <a:schemeClr val="bg1"/>
                </a:solidFill>
                <a:latin typeface="Verdana"/>
                <a:cs typeface="Verdana"/>
              </a:rPr>
              <a:t>Models</a:t>
            </a:r>
            <a:r>
              <a:rPr sz="2400" b="1" i="1" spc="-30" dirty="0">
                <a:solidFill>
                  <a:schemeClr val="bg1"/>
                </a:solidFill>
                <a:latin typeface="Verdana"/>
                <a:cs typeface="Verdana"/>
              </a:rPr>
              <a:t> </a:t>
            </a:r>
            <a:r>
              <a:rPr sz="2400" b="1" i="1" dirty="0">
                <a:solidFill>
                  <a:schemeClr val="bg1"/>
                </a:solidFill>
                <a:latin typeface="Verdana"/>
                <a:cs typeface="Verdana"/>
              </a:rPr>
              <a:t>Process</a:t>
            </a:r>
            <a:r>
              <a:rPr sz="2400" b="1" i="1" spc="-20" dirty="0">
                <a:solidFill>
                  <a:schemeClr val="bg1"/>
                </a:solidFill>
                <a:latin typeface="Verdana"/>
                <a:cs typeface="Verdana"/>
              </a:rPr>
              <a:t> Text</a:t>
            </a:r>
            <a:endParaRPr sz="2400" dirty="0">
              <a:solidFill>
                <a:schemeClr val="bg1"/>
              </a:solidFill>
              <a:latin typeface="Verdana"/>
              <a:cs typeface="Verdana"/>
            </a:endParaRPr>
          </a:p>
          <a:p>
            <a:pPr marL="445134">
              <a:lnSpc>
                <a:spcPct val="100000"/>
              </a:lnSpc>
              <a:spcBef>
                <a:spcPts val="630"/>
              </a:spcBef>
            </a:pPr>
            <a:r>
              <a:rPr sz="1550" dirty="0">
                <a:solidFill>
                  <a:srgbClr val="FFFFFF"/>
                </a:solidFill>
                <a:latin typeface="Verdana"/>
                <a:cs typeface="Verdana"/>
              </a:rPr>
              <a:t>Step</a:t>
            </a:r>
            <a:r>
              <a:rPr sz="1550" spc="75" dirty="0">
                <a:solidFill>
                  <a:srgbClr val="FFFFFF"/>
                </a:solidFill>
                <a:latin typeface="Verdana"/>
                <a:cs typeface="Verdana"/>
              </a:rPr>
              <a:t> </a:t>
            </a:r>
            <a:r>
              <a:rPr sz="1550" dirty="0">
                <a:solidFill>
                  <a:srgbClr val="FFFFFF"/>
                </a:solidFill>
                <a:latin typeface="Verdana"/>
                <a:cs typeface="Verdana"/>
              </a:rPr>
              <a:t>1:</a:t>
            </a:r>
            <a:r>
              <a:rPr sz="1550" spc="90" dirty="0">
                <a:solidFill>
                  <a:srgbClr val="FFFFFF"/>
                </a:solidFill>
                <a:latin typeface="Verdana"/>
                <a:cs typeface="Verdana"/>
              </a:rPr>
              <a:t> </a:t>
            </a:r>
            <a:r>
              <a:rPr sz="1550" dirty="0">
                <a:solidFill>
                  <a:srgbClr val="FFFFFF"/>
                </a:solidFill>
                <a:latin typeface="Verdana"/>
                <a:cs typeface="Verdana"/>
              </a:rPr>
              <a:t>Convert</a:t>
            </a:r>
            <a:r>
              <a:rPr sz="1550" spc="70" dirty="0">
                <a:solidFill>
                  <a:srgbClr val="FFFFFF"/>
                </a:solidFill>
                <a:latin typeface="Verdana"/>
                <a:cs typeface="Verdana"/>
              </a:rPr>
              <a:t> </a:t>
            </a:r>
            <a:r>
              <a:rPr sz="1550" dirty="0">
                <a:solidFill>
                  <a:srgbClr val="FFFFFF"/>
                </a:solidFill>
                <a:latin typeface="Verdana"/>
                <a:cs typeface="Verdana"/>
              </a:rPr>
              <a:t>words</a:t>
            </a:r>
            <a:r>
              <a:rPr sz="1550" spc="85" dirty="0">
                <a:solidFill>
                  <a:srgbClr val="FFFFFF"/>
                </a:solidFill>
                <a:latin typeface="Verdana"/>
                <a:cs typeface="Verdana"/>
              </a:rPr>
              <a:t> </a:t>
            </a:r>
            <a:r>
              <a:rPr sz="1550" dirty="0">
                <a:solidFill>
                  <a:srgbClr val="FFFFFF"/>
                </a:solidFill>
                <a:latin typeface="Verdana"/>
                <a:cs typeface="Verdana"/>
              </a:rPr>
              <a:t>to</a:t>
            </a:r>
            <a:r>
              <a:rPr sz="1550" spc="65" dirty="0">
                <a:solidFill>
                  <a:srgbClr val="FFFFFF"/>
                </a:solidFill>
                <a:latin typeface="Verdana"/>
                <a:cs typeface="Verdana"/>
              </a:rPr>
              <a:t> </a:t>
            </a:r>
            <a:r>
              <a:rPr sz="1550" spc="-10" dirty="0">
                <a:solidFill>
                  <a:srgbClr val="FFFFFF"/>
                </a:solidFill>
                <a:latin typeface="Verdana"/>
                <a:cs typeface="Verdana"/>
              </a:rPr>
              <a:t>number</a:t>
            </a:r>
            <a:endParaRPr sz="1550" dirty="0">
              <a:latin typeface="Verdana"/>
              <a:cs typeface="Verdana"/>
            </a:endParaRPr>
          </a:p>
        </p:txBody>
      </p:sp>
      <p:sp>
        <p:nvSpPr>
          <p:cNvPr id="11" name="object 11"/>
          <p:cNvSpPr txBox="1"/>
          <p:nvPr/>
        </p:nvSpPr>
        <p:spPr>
          <a:xfrm>
            <a:off x="2291842" y="1893519"/>
            <a:ext cx="1132205" cy="267335"/>
          </a:xfrm>
          <a:prstGeom prst="rect">
            <a:avLst/>
          </a:prstGeom>
        </p:spPr>
        <p:txBody>
          <a:bodyPr vert="horz" wrap="square" lIns="0" tIns="17145" rIns="0" bIns="0" rtlCol="0">
            <a:spAutoFit/>
          </a:bodyPr>
          <a:lstStyle/>
          <a:p>
            <a:pPr marL="12700">
              <a:lnSpc>
                <a:spcPct val="100000"/>
              </a:lnSpc>
              <a:spcBef>
                <a:spcPts val="135"/>
              </a:spcBef>
            </a:pPr>
            <a:r>
              <a:rPr sz="1550" dirty="0">
                <a:solidFill>
                  <a:srgbClr val="FFFFFF"/>
                </a:solidFill>
                <a:latin typeface="Verdana"/>
                <a:cs typeface="Verdana"/>
              </a:rPr>
              <a:t>(token</a:t>
            </a:r>
            <a:r>
              <a:rPr sz="1550" spc="100" dirty="0">
                <a:solidFill>
                  <a:srgbClr val="FFFFFF"/>
                </a:solidFill>
                <a:latin typeface="Verdana"/>
                <a:cs typeface="Verdana"/>
              </a:rPr>
              <a:t> </a:t>
            </a:r>
            <a:r>
              <a:rPr sz="1550" spc="-20" dirty="0">
                <a:solidFill>
                  <a:srgbClr val="FFFFFF"/>
                </a:solidFill>
                <a:latin typeface="Verdana"/>
                <a:cs typeface="Verdana"/>
              </a:rPr>
              <a:t>ids)</a:t>
            </a:r>
            <a:endParaRPr sz="1550">
              <a:latin typeface="Verdana"/>
              <a:cs typeface="Verdana"/>
            </a:endParaRPr>
          </a:p>
        </p:txBody>
      </p:sp>
      <p:grpSp>
        <p:nvGrpSpPr>
          <p:cNvPr id="12" name="object 12"/>
          <p:cNvGrpSpPr/>
          <p:nvPr/>
        </p:nvGrpSpPr>
        <p:grpSpPr>
          <a:xfrm>
            <a:off x="5010403" y="2289429"/>
            <a:ext cx="6488430" cy="619125"/>
            <a:chOff x="5010403" y="2289429"/>
            <a:chExt cx="6488430" cy="619125"/>
          </a:xfrm>
        </p:grpSpPr>
        <p:sp>
          <p:nvSpPr>
            <p:cNvPr id="13" name="object 13"/>
            <p:cNvSpPr/>
            <p:nvPr/>
          </p:nvSpPr>
          <p:spPr>
            <a:xfrm>
              <a:off x="5016753" y="2295779"/>
              <a:ext cx="6475730" cy="606425"/>
            </a:xfrm>
            <a:custGeom>
              <a:avLst/>
              <a:gdLst/>
              <a:ahLst/>
              <a:cxnLst/>
              <a:rect l="l" t="t" r="r" b="b"/>
              <a:pathLst>
                <a:path w="6475730" h="606425">
                  <a:moveTo>
                    <a:pt x="6172327" y="0"/>
                  </a:moveTo>
                  <a:lnTo>
                    <a:pt x="6172327" y="75819"/>
                  </a:lnTo>
                  <a:lnTo>
                    <a:pt x="0" y="75819"/>
                  </a:lnTo>
                  <a:lnTo>
                    <a:pt x="0" y="530606"/>
                  </a:lnTo>
                  <a:lnTo>
                    <a:pt x="6172327" y="530606"/>
                  </a:lnTo>
                  <a:lnTo>
                    <a:pt x="6172327" y="606298"/>
                  </a:lnTo>
                  <a:lnTo>
                    <a:pt x="6475476" y="303149"/>
                  </a:lnTo>
                  <a:lnTo>
                    <a:pt x="6172327" y="0"/>
                  </a:lnTo>
                  <a:close/>
                </a:path>
              </a:pathLst>
            </a:custGeom>
            <a:solidFill>
              <a:srgbClr val="CCD2EA">
                <a:alpha val="89802"/>
              </a:srgbClr>
            </a:solidFill>
          </p:spPr>
          <p:txBody>
            <a:bodyPr wrap="square" lIns="0" tIns="0" rIns="0" bIns="0" rtlCol="0"/>
            <a:lstStyle/>
            <a:p>
              <a:endParaRPr/>
            </a:p>
          </p:txBody>
        </p:sp>
        <p:sp>
          <p:nvSpPr>
            <p:cNvPr id="14" name="object 14"/>
            <p:cNvSpPr/>
            <p:nvPr/>
          </p:nvSpPr>
          <p:spPr>
            <a:xfrm>
              <a:off x="5016753" y="2295779"/>
              <a:ext cx="6475730" cy="606425"/>
            </a:xfrm>
            <a:custGeom>
              <a:avLst/>
              <a:gdLst/>
              <a:ahLst/>
              <a:cxnLst/>
              <a:rect l="l" t="t" r="r" b="b"/>
              <a:pathLst>
                <a:path w="6475730" h="606425">
                  <a:moveTo>
                    <a:pt x="0" y="75819"/>
                  </a:moveTo>
                  <a:lnTo>
                    <a:pt x="6172327" y="75819"/>
                  </a:lnTo>
                  <a:lnTo>
                    <a:pt x="6172327" y="0"/>
                  </a:lnTo>
                  <a:lnTo>
                    <a:pt x="6475476" y="303149"/>
                  </a:lnTo>
                  <a:lnTo>
                    <a:pt x="6172327" y="606298"/>
                  </a:lnTo>
                  <a:lnTo>
                    <a:pt x="6172327" y="530606"/>
                  </a:lnTo>
                  <a:lnTo>
                    <a:pt x="0" y="530606"/>
                  </a:lnTo>
                  <a:lnTo>
                    <a:pt x="0" y="75819"/>
                  </a:lnTo>
                  <a:close/>
                </a:path>
              </a:pathLst>
            </a:custGeom>
            <a:ln w="12700">
              <a:solidFill>
                <a:srgbClr val="CCD2EA"/>
              </a:solidFill>
            </a:ln>
          </p:spPr>
          <p:txBody>
            <a:bodyPr wrap="square" lIns="0" tIns="0" rIns="0" bIns="0" rtlCol="0"/>
            <a:lstStyle/>
            <a:p>
              <a:endParaRPr/>
            </a:p>
          </p:txBody>
        </p:sp>
      </p:grpSp>
      <p:sp>
        <p:nvSpPr>
          <p:cNvPr id="15" name="object 15"/>
          <p:cNvSpPr txBox="1"/>
          <p:nvPr/>
        </p:nvSpPr>
        <p:spPr>
          <a:xfrm>
            <a:off x="6926326" y="2341625"/>
            <a:ext cx="2301875" cy="316230"/>
          </a:xfrm>
          <a:prstGeom prst="rect">
            <a:avLst/>
          </a:prstGeom>
        </p:spPr>
        <p:txBody>
          <a:bodyPr vert="horz" wrap="square" lIns="0" tIns="13335" rIns="0" bIns="0" rtlCol="0">
            <a:spAutoFit/>
          </a:bodyPr>
          <a:lstStyle/>
          <a:p>
            <a:pPr marL="12700">
              <a:lnSpc>
                <a:spcPct val="100000"/>
              </a:lnSpc>
              <a:spcBef>
                <a:spcPts val="105"/>
              </a:spcBef>
            </a:pPr>
            <a:r>
              <a:rPr sz="1900" spc="-25" dirty="0">
                <a:latin typeface="Verdana"/>
                <a:cs typeface="Verdana"/>
              </a:rPr>
              <a:t>Token</a:t>
            </a:r>
            <a:r>
              <a:rPr sz="1900" spc="-120" dirty="0">
                <a:latin typeface="Verdana"/>
                <a:cs typeface="Verdana"/>
              </a:rPr>
              <a:t> </a:t>
            </a:r>
            <a:r>
              <a:rPr sz="1900" spc="-10" dirty="0">
                <a:latin typeface="Verdana"/>
                <a:cs typeface="Verdana"/>
              </a:rPr>
              <a:t>Embeddings</a:t>
            </a:r>
            <a:endParaRPr sz="1900">
              <a:latin typeface="Verdana"/>
              <a:cs typeface="Verdana"/>
            </a:endParaRPr>
          </a:p>
        </p:txBody>
      </p:sp>
      <p:grpSp>
        <p:nvGrpSpPr>
          <p:cNvPr id="16" name="object 16"/>
          <p:cNvGrpSpPr/>
          <p:nvPr/>
        </p:nvGrpSpPr>
        <p:grpSpPr>
          <a:xfrm>
            <a:off x="693394" y="2289429"/>
            <a:ext cx="4330065" cy="619125"/>
            <a:chOff x="693394" y="2289429"/>
            <a:chExt cx="4330065" cy="619125"/>
          </a:xfrm>
        </p:grpSpPr>
        <p:sp>
          <p:nvSpPr>
            <p:cNvPr id="17" name="object 17"/>
            <p:cNvSpPr/>
            <p:nvPr/>
          </p:nvSpPr>
          <p:spPr>
            <a:xfrm>
              <a:off x="699744" y="2295779"/>
              <a:ext cx="4317365" cy="606425"/>
            </a:xfrm>
            <a:custGeom>
              <a:avLst/>
              <a:gdLst/>
              <a:ahLst/>
              <a:cxnLst/>
              <a:rect l="l" t="t" r="r" b="b"/>
              <a:pathLst>
                <a:path w="4317365" h="606425">
                  <a:moveTo>
                    <a:pt x="4215790" y="0"/>
                  </a:moveTo>
                  <a:lnTo>
                    <a:pt x="101041" y="0"/>
                  </a:lnTo>
                  <a:lnTo>
                    <a:pt x="61711" y="7955"/>
                  </a:lnTo>
                  <a:lnTo>
                    <a:pt x="29594" y="29638"/>
                  </a:lnTo>
                  <a:lnTo>
                    <a:pt x="7940" y="61775"/>
                  </a:lnTo>
                  <a:lnTo>
                    <a:pt x="0" y="101092"/>
                  </a:lnTo>
                  <a:lnTo>
                    <a:pt x="0" y="505333"/>
                  </a:lnTo>
                  <a:lnTo>
                    <a:pt x="7940" y="544629"/>
                  </a:lnTo>
                  <a:lnTo>
                    <a:pt x="29594" y="576722"/>
                  </a:lnTo>
                  <a:lnTo>
                    <a:pt x="61711" y="598362"/>
                  </a:lnTo>
                  <a:lnTo>
                    <a:pt x="101041" y="606298"/>
                  </a:lnTo>
                  <a:lnTo>
                    <a:pt x="4215790" y="606298"/>
                  </a:lnTo>
                  <a:lnTo>
                    <a:pt x="4255160" y="598362"/>
                  </a:lnTo>
                  <a:lnTo>
                    <a:pt x="4287291" y="576722"/>
                  </a:lnTo>
                  <a:lnTo>
                    <a:pt x="4308944" y="544629"/>
                  </a:lnTo>
                  <a:lnTo>
                    <a:pt x="4316882" y="505333"/>
                  </a:lnTo>
                  <a:lnTo>
                    <a:pt x="4316882" y="101092"/>
                  </a:lnTo>
                  <a:lnTo>
                    <a:pt x="4308944" y="61775"/>
                  </a:lnTo>
                  <a:lnTo>
                    <a:pt x="4287291" y="29638"/>
                  </a:lnTo>
                  <a:lnTo>
                    <a:pt x="4255160" y="7955"/>
                  </a:lnTo>
                  <a:lnTo>
                    <a:pt x="4215790" y="0"/>
                  </a:lnTo>
                  <a:close/>
                </a:path>
              </a:pathLst>
            </a:custGeom>
            <a:solidFill>
              <a:srgbClr val="4371C3"/>
            </a:solidFill>
          </p:spPr>
          <p:txBody>
            <a:bodyPr wrap="square" lIns="0" tIns="0" rIns="0" bIns="0" rtlCol="0"/>
            <a:lstStyle/>
            <a:p>
              <a:endParaRPr/>
            </a:p>
          </p:txBody>
        </p:sp>
        <p:sp>
          <p:nvSpPr>
            <p:cNvPr id="18" name="object 18"/>
            <p:cNvSpPr/>
            <p:nvPr/>
          </p:nvSpPr>
          <p:spPr>
            <a:xfrm>
              <a:off x="699744" y="2295779"/>
              <a:ext cx="4317365" cy="606425"/>
            </a:xfrm>
            <a:custGeom>
              <a:avLst/>
              <a:gdLst/>
              <a:ahLst/>
              <a:cxnLst/>
              <a:rect l="l" t="t" r="r" b="b"/>
              <a:pathLst>
                <a:path w="4317365" h="606425">
                  <a:moveTo>
                    <a:pt x="0" y="101092"/>
                  </a:moveTo>
                  <a:lnTo>
                    <a:pt x="7940" y="61775"/>
                  </a:lnTo>
                  <a:lnTo>
                    <a:pt x="29594" y="29638"/>
                  </a:lnTo>
                  <a:lnTo>
                    <a:pt x="61711" y="7955"/>
                  </a:lnTo>
                  <a:lnTo>
                    <a:pt x="101041" y="0"/>
                  </a:lnTo>
                  <a:lnTo>
                    <a:pt x="4215790" y="0"/>
                  </a:lnTo>
                  <a:lnTo>
                    <a:pt x="4255160" y="7955"/>
                  </a:lnTo>
                  <a:lnTo>
                    <a:pt x="4287291" y="29638"/>
                  </a:lnTo>
                  <a:lnTo>
                    <a:pt x="4308944" y="61775"/>
                  </a:lnTo>
                  <a:lnTo>
                    <a:pt x="4316882" y="101092"/>
                  </a:lnTo>
                  <a:lnTo>
                    <a:pt x="4316882" y="505333"/>
                  </a:lnTo>
                  <a:lnTo>
                    <a:pt x="4308944" y="544629"/>
                  </a:lnTo>
                  <a:lnTo>
                    <a:pt x="4287291" y="576722"/>
                  </a:lnTo>
                  <a:lnTo>
                    <a:pt x="4255160" y="598362"/>
                  </a:lnTo>
                  <a:lnTo>
                    <a:pt x="4215790" y="606298"/>
                  </a:lnTo>
                  <a:lnTo>
                    <a:pt x="101041" y="606298"/>
                  </a:lnTo>
                  <a:lnTo>
                    <a:pt x="61711" y="598362"/>
                  </a:lnTo>
                  <a:lnTo>
                    <a:pt x="29594" y="576722"/>
                  </a:lnTo>
                  <a:lnTo>
                    <a:pt x="7940" y="544629"/>
                  </a:lnTo>
                  <a:lnTo>
                    <a:pt x="0" y="505333"/>
                  </a:lnTo>
                  <a:lnTo>
                    <a:pt x="0" y="101092"/>
                  </a:lnTo>
                  <a:close/>
                </a:path>
              </a:pathLst>
            </a:custGeom>
            <a:ln w="12700">
              <a:solidFill>
                <a:srgbClr val="FFFFFF"/>
              </a:solidFill>
            </a:ln>
          </p:spPr>
          <p:txBody>
            <a:bodyPr wrap="square" lIns="0" tIns="0" rIns="0" bIns="0" rtlCol="0"/>
            <a:lstStyle/>
            <a:p>
              <a:endParaRPr/>
            </a:p>
          </p:txBody>
        </p:sp>
      </p:grpSp>
      <p:sp>
        <p:nvSpPr>
          <p:cNvPr id="19" name="object 19"/>
          <p:cNvSpPr txBox="1"/>
          <p:nvPr/>
        </p:nvSpPr>
        <p:spPr>
          <a:xfrm>
            <a:off x="834644" y="2405252"/>
            <a:ext cx="4047490" cy="283845"/>
          </a:xfrm>
          <a:prstGeom prst="rect">
            <a:avLst/>
          </a:prstGeom>
        </p:spPr>
        <p:txBody>
          <a:bodyPr vert="horz" wrap="square" lIns="0" tIns="11430" rIns="0" bIns="0" rtlCol="0">
            <a:spAutoFit/>
          </a:bodyPr>
          <a:lstStyle/>
          <a:p>
            <a:pPr marL="12700">
              <a:lnSpc>
                <a:spcPct val="100000"/>
              </a:lnSpc>
              <a:spcBef>
                <a:spcPts val="90"/>
              </a:spcBef>
            </a:pPr>
            <a:r>
              <a:rPr sz="1700" dirty="0">
                <a:solidFill>
                  <a:srgbClr val="FFFFFF"/>
                </a:solidFill>
                <a:latin typeface="Verdana"/>
                <a:cs typeface="Verdana"/>
              </a:rPr>
              <a:t>Step</a:t>
            </a:r>
            <a:r>
              <a:rPr sz="1700" spc="-50" dirty="0">
                <a:solidFill>
                  <a:srgbClr val="FFFFFF"/>
                </a:solidFill>
                <a:latin typeface="Verdana"/>
                <a:cs typeface="Verdana"/>
              </a:rPr>
              <a:t> </a:t>
            </a:r>
            <a:r>
              <a:rPr sz="1700" dirty="0">
                <a:solidFill>
                  <a:srgbClr val="FFFFFF"/>
                </a:solidFill>
                <a:latin typeface="Verdana"/>
                <a:cs typeface="Verdana"/>
              </a:rPr>
              <a:t>2:</a:t>
            </a:r>
            <a:r>
              <a:rPr sz="1700" spc="-45" dirty="0">
                <a:solidFill>
                  <a:srgbClr val="FFFFFF"/>
                </a:solidFill>
                <a:latin typeface="Verdana"/>
                <a:cs typeface="Verdana"/>
              </a:rPr>
              <a:t> </a:t>
            </a:r>
            <a:r>
              <a:rPr sz="1700" dirty="0">
                <a:solidFill>
                  <a:srgbClr val="FFFFFF"/>
                </a:solidFill>
                <a:latin typeface="Verdana"/>
                <a:cs typeface="Verdana"/>
              </a:rPr>
              <a:t>Convert</a:t>
            </a:r>
            <a:r>
              <a:rPr sz="1700" spc="-35" dirty="0">
                <a:solidFill>
                  <a:srgbClr val="FFFFFF"/>
                </a:solidFill>
                <a:latin typeface="Verdana"/>
                <a:cs typeface="Verdana"/>
              </a:rPr>
              <a:t> </a:t>
            </a:r>
            <a:r>
              <a:rPr sz="1700" dirty="0">
                <a:solidFill>
                  <a:srgbClr val="FFFFFF"/>
                </a:solidFill>
                <a:latin typeface="Verdana"/>
                <a:cs typeface="Verdana"/>
              </a:rPr>
              <a:t>token</a:t>
            </a:r>
            <a:r>
              <a:rPr sz="1700" spc="-60" dirty="0">
                <a:solidFill>
                  <a:srgbClr val="FFFFFF"/>
                </a:solidFill>
                <a:latin typeface="Verdana"/>
                <a:cs typeface="Verdana"/>
              </a:rPr>
              <a:t> </a:t>
            </a:r>
            <a:r>
              <a:rPr sz="1700" dirty="0">
                <a:solidFill>
                  <a:srgbClr val="FFFFFF"/>
                </a:solidFill>
                <a:latin typeface="Verdana"/>
                <a:cs typeface="Verdana"/>
              </a:rPr>
              <a:t>ids</a:t>
            </a:r>
            <a:r>
              <a:rPr sz="1700" spc="-55" dirty="0">
                <a:solidFill>
                  <a:srgbClr val="FFFFFF"/>
                </a:solidFill>
                <a:latin typeface="Verdana"/>
                <a:cs typeface="Verdana"/>
              </a:rPr>
              <a:t> </a:t>
            </a:r>
            <a:r>
              <a:rPr sz="1700" dirty="0">
                <a:solidFill>
                  <a:srgbClr val="FFFFFF"/>
                </a:solidFill>
                <a:latin typeface="Verdana"/>
                <a:cs typeface="Verdana"/>
              </a:rPr>
              <a:t>into</a:t>
            </a:r>
            <a:r>
              <a:rPr sz="1700" spc="-55" dirty="0">
                <a:solidFill>
                  <a:srgbClr val="FFFFFF"/>
                </a:solidFill>
                <a:latin typeface="Verdana"/>
                <a:cs typeface="Verdana"/>
              </a:rPr>
              <a:t> </a:t>
            </a:r>
            <a:r>
              <a:rPr sz="1700" spc="-10" dirty="0">
                <a:solidFill>
                  <a:srgbClr val="FFFFFF"/>
                </a:solidFill>
                <a:latin typeface="Verdana"/>
                <a:cs typeface="Verdana"/>
              </a:rPr>
              <a:t>vector</a:t>
            </a:r>
            <a:endParaRPr sz="1700">
              <a:latin typeface="Verdana"/>
              <a:cs typeface="Verdana"/>
            </a:endParaRPr>
          </a:p>
        </p:txBody>
      </p:sp>
      <p:grpSp>
        <p:nvGrpSpPr>
          <p:cNvPr id="20" name="object 20"/>
          <p:cNvGrpSpPr/>
          <p:nvPr/>
        </p:nvGrpSpPr>
        <p:grpSpPr>
          <a:xfrm>
            <a:off x="5010403" y="2956560"/>
            <a:ext cx="6488430" cy="619125"/>
            <a:chOff x="5010403" y="2956560"/>
            <a:chExt cx="6488430" cy="619125"/>
          </a:xfrm>
        </p:grpSpPr>
        <p:sp>
          <p:nvSpPr>
            <p:cNvPr id="21" name="object 21"/>
            <p:cNvSpPr/>
            <p:nvPr/>
          </p:nvSpPr>
          <p:spPr>
            <a:xfrm>
              <a:off x="5016753" y="2962910"/>
              <a:ext cx="6475730" cy="606425"/>
            </a:xfrm>
            <a:custGeom>
              <a:avLst/>
              <a:gdLst/>
              <a:ahLst/>
              <a:cxnLst/>
              <a:rect l="l" t="t" r="r" b="b"/>
              <a:pathLst>
                <a:path w="6475730" h="606425">
                  <a:moveTo>
                    <a:pt x="6172327" y="0"/>
                  </a:moveTo>
                  <a:lnTo>
                    <a:pt x="6172327" y="75691"/>
                  </a:lnTo>
                  <a:lnTo>
                    <a:pt x="0" y="75691"/>
                  </a:lnTo>
                  <a:lnTo>
                    <a:pt x="0" y="530478"/>
                  </a:lnTo>
                  <a:lnTo>
                    <a:pt x="6172327" y="530478"/>
                  </a:lnTo>
                  <a:lnTo>
                    <a:pt x="6172327" y="606298"/>
                  </a:lnTo>
                  <a:lnTo>
                    <a:pt x="6475476" y="303149"/>
                  </a:lnTo>
                  <a:lnTo>
                    <a:pt x="6172327" y="0"/>
                  </a:lnTo>
                  <a:close/>
                </a:path>
              </a:pathLst>
            </a:custGeom>
            <a:solidFill>
              <a:srgbClr val="CCD2EA">
                <a:alpha val="89802"/>
              </a:srgbClr>
            </a:solidFill>
          </p:spPr>
          <p:txBody>
            <a:bodyPr wrap="square" lIns="0" tIns="0" rIns="0" bIns="0" rtlCol="0"/>
            <a:lstStyle/>
            <a:p>
              <a:endParaRPr/>
            </a:p>
          </p:txBody>
        </p:sp>
        <p:sp>
          <p:nvSpPr>
            <p:cNvPr id="22" name="object 22"/>
            <p:cNvSpPr/>
            <p:nvPr/>
          </p:nvSpPr>
          <p:spPr>
            <a:xfrm>
              <a:off x="5016753" y="2962910"/>
              <a:ext cx="6475730" cy="606425"/>
            </a:xfrm>
            <a:custGeom>
              <a:avLst/>
              <a:gdLst/>
              <a:ahLst/>
              <a:cxnLst/>
              <a:rect l="l" t="t" r="r" b="b"/>
              <a:pathLst>
                <a:path w="6475730" h="606425">
                  <a:moveTo>
                    <a:pt x="0" y="75691"/>
                  </a:moveTo>
                  <a:lnTo>
                    <a:pt x="6172327" y="75691"/>
                  </a:lnTo>
                  <a:lnTo>
                    <a:pt x="6172327" y="0"/>
                  </a:lnTo>
                  <a:lnTo>
                    <a:pt x="6475476" y="303149"/>
                  </a:lnTo>
                  <a:lnTo>
                    <a:pt x="6172327" y="606298"/>
                  </a:lnTo>
                  <a:lnTo>
                    <a:pt x="6172327" y="530478"/>
                  </a:lnTo>
                  <a:lnTo>
                    <a:pt x="0" y="530478"/>
                  </a:lnTo>
                  <a:lnTo>
                    <a:pt x="0" y="75691"/>
                  </a:lnTo>
                  <a:close/>
                </a:path>
              </a:pathLst>
            </a:custGeom>
            <a:ln w="12700">
              <a:solidFill>
                <a:srgbClr val="CCD2EA"/>
              </a:solidFill>
            </a:ln>
          </p:spPr>
          <p:txBody>
            <a:bodyPr wrap="square" lIns="0" tIns="0" rIns="0" bIns="0" rtlCol="0"/>
            <a:lstStyle/>
            <a:p>
              <a:endParaRPr/>
            </a:p>
          </p:txBody>
        </p:sp>
      </p:grpSp>
      <p:sp>
        <p:nvSpPr>
          <p:cNvPr id="23" name="object 23"/>
          <p:cNvSpPr txBox="1"/>
          <p:nvPr/>
        </p:nvSpPr>
        <p:spPr>
          <a:xfrm>
            <a:off x="6703821" y="3008756"/>
            <a:ext cx="2747010" cy="316230"/>
          </a:xfrm>
          <a:prstGeom prst="rect">
            <a:avLst/>
          </a:prstGeom>
        </p:spPr>
        <p:txBody>
          <a:bodyPr vert="horz" wrap="square" lIns="0" tIns="13335" rIns="0" bIns="0" rtlCol="0">
            <a:spAutoFit/>
          </a:bodyPr>
          <a:lstStyle/>
          <a:p>
            <a:pPr marL="12700">
              <a:lnSpc>
                <a:spcPct val="100000"/>
              </a:lnSpc>
              <a:spcBef>
                <a:spcPts val="105"/>
              </a:spcBef>
            </a:pPr>
            <a:r>
              <a:rPr sz="1900" dirty="0">
                <a:latin typeface="Verdana"/>
                <a:cs typeface="Verdana"/>
              </a:rPr>
              <a:t>Positional</a:t>
            </a:r>
            <a:r>
              <a:rPr sz="1900" spc="-90" dirty="0">
                <a:latin typeface="Verdana"/>
                <a:cs typeface="Verdana"/>
              </a:rPr>
              <a:t> </a:t>
            </a:r>
            <a:r>
              <a:rPr sz="1900" spc="-10" dirty="0">
                <a:latin typeface="Verdana"/>
                <a:cs typeface="Verdana"/>
              </a:rPr>
              <a:t>Embeddings</a:t>
            </a:r>
            <a:endParaRPr sz="1900">
              <a:latin typeface="Verdana"/>
              <a:cs typeface="Verdana"/>
            </a:endParaRPr>
          </a:p>
        </p:txBody>
      </p:sp>
      <p:grpSp>
        <p:nvGrpSpPr>
          <p:cNvPr id="24" name="object 24"/>
          <p:cNvGrpSpPr/>
          <p:nvPr/>
        </p:nvGrpSpPr>
        <p:grpSpPr>
          <a:xfrm>
            <a:off x="693394" y="2956560"/>
            <a:ext cx="4330065" cy="619125"/>
            <a:chOff x="693394" y="2956560"/>
            <a:chExt cx="4330065" cy="619125"/>
          </a:xfrm>
        </p:grpSpPr>
        <p:sp>
          <p:nvSpPr>
            <p:cNvPr id="25" name="object 25"/>
            <p:cNvSpPr/>
            <p:nvPr/>
          </p:nvSpPr>
          <p:spPr>
            <a:xfrm>
              <a:off x="699744" y="2962910"/>
              <a:ext cx="4317365" cy="606425"/>
            </a:xfrm>
            <a:custGeom>
              <a:avLst/>
              <a:gdLst/>
              <a:ahLst/>
              <a:cxnLst/>
              <a:rect l="l" t="t" r="r" b="b"/>
              <a:pathLst>
                <a:path w="4317365" h="606425">
                  <a:moveTo>
                    <a:pt x="4215790" y="0"/>
                  </a:moveTo>
                  <a:lnTo>
                    <a:pt x="101041" y="0"/>
                  </a:lnTo>
                  <a:lnTo>
                    <a:pt x="61711" y="7935"/>
                  </a:lnTo>
                  <a:lnTo>
                    <a:pt x="29594" y="29575"/>
                  </a:lnTo>
                  <a:lnTo>
                    <a:pt x="7940" y="61668"/>
                  </a:lnTo>
                  <a:lnTo>
                    <a:pt x="0" y="100964"/>
                  </a:lnTo>
                  <a:lnTo>
                    <a:pt x="0" y="505205"/>
                  </a:lnTo>
                  <a:lnTo>
                    <a:pt x="7940" y="544522"/>
                  </a:lnTo>
                  <a:lnTo>
                    <a:pt x="29594" y="576659"/>
                  </a:lnTo>
                  <a:lnTo>
                    <a:pt x="61711" y="598342"/>
                  </a:lnTo>
                  <a:lnTo>
                    <a:pt x="101041" y="606298"/>
                  </a:lnTo>
                  <a:lnTo>
                    <a:pt x="4215790" y="606298"/>
                  </a:lnTo>
                  <a:lnTo>
                    <a:pt x="4255160" y="598342"/>
                  </a:lnTo>
                  <a:lnTo>
                    <a:pt x="4287291" y="576659"/>
                  </a:lnTo>
                  <a:lnTo>
                    <a:pt x="4308944" y="544522"/>
                  </a:lnTo>
                  <a:lnTo>
                    <a:pt x="4316882" y="505205"/>
                  </a:lnTo>
                  <a:lnTo>
                    <a:pt x="4316882" y="100964"/>
                  </a:lnTo>
                  <a:lnTo>
                    <a:pt x="4308944" y="61668"/>
                  </a:lnTo>
                  <a:lnTo>
                    <a:pt x="4287291" y="29575"/>
                  </a:lnTo>
                  <a:lnTo>
                    <a:pt x="4255160" y="7935"/>
                  </a:lnTo>
                  <a:lnTo>
                    <a:pt x="4215790" y="0"/>
                  </a:lnTo>
                  <a:close/>
                </a:path>
              </a:pathLst>
            </a:custGeom>
            <a:solidFill>
              <a:srgbClr val="4371C3"/>
            </a:solidFill>
          </p:spPr>
          <p:txBody>
            <a:bodyPr wrap="square" lIns="0" tIns="0" rIns="0" bIns="0" rtlCol="0"/>
            <a:lstStyle/>
            <a:p>
              <a:endParaRPr/>
            </a:p>
          </p:txBody>
        </p:sp>
        <p:sp>
          <p:nvSpPr>
            <p:cNvPr id="26" name="object 26"/>
            <p:cNvSpPr/>
            <p:nvPr/>
          </p:nvSpPr>
          <p:spPr>
            <a:xfrm>
              <a:off x="699744" y="2962910"/>
              <a:ext cx="4317365" cy="606425"/>
            </a:xfrm>
            <a:custGeom>
              <a:avLst/>
              <a:gdLst/>
              <a:ahLst/>
              <a:cxnLst/>
              <a:rect l="l" t="t" r="r" b="b"/>
              <a:pathLst>
                <a:path w="4317365" h="606425">
                  <a:moveTo>
                    <a:pt x="0" y="100964"/>
                  </a:moveTo>
                  <a:lnTo>
                    <a:pt x="7940" y="61668"/>
                  </a:lnTo>
                  <a:lnTo>
                    <a:pt x="29594" y="29575"/>
                  </a:lnTo>
                  <a:lnTo>
                    <a:pt x="61711" y="7935"/>
                  </a:lnTo>
                  <a:lnTo>
                    <a:pt x="101041" y="0"/>
                  </a:lnTo>
                  <a:lnTo>
                    <a:pt x="4215790" y="0"/>
                  </a:lnTo>
                  <a:lnTo>
                    <a:pt x="4255160" y="7935"/>
                  </a:lnTo>
                  <a:lnTo>
                    <a:pt x="4287291" y="29575"/>
                  </a:lnTo>
                  <a:lnTo>
                    <a:pt x="4308944" y="61668"/>
                  </a:lnTo>
                  <a:lnTo>
                    <a:pt x="4316882" y="100964"/>
                  </a:lnTo>
                  <a:lnTo>
                    <a:pt x="4316882" y="505205"/>
                  </a:lnTo>
                  <a:lnTo>
                    <a:pt x="4308944" y="544522"/>
                  </a:lnTo>
                  <a:lnTo>
                    <a:pt x="4287291" y="576659"/>
                  </a:lnTo>
                  <a:lnTo>
                    <a:pt x="4255160" y="598342"/>
                  </a:lnTo>
                  <a:lnTo>
                    <a:pt x="4215790" y="606298"/>
                  </a:lnTo>
                  <a:lnTo>
                    <a:pt x="101041" y="606298"/>
                  </a:lnTo>
                  <a:lnTo>
                    <a:pt x="61711" y="598342"/>
                  </a:lnTo>
                  <a:lnTo>
                    <a:pt x="29594" y="576659"/>
                  </a:lnTo>
                  <a:lnTo>
                    <a:pt x="7940" y="544522"/>
                  </a:lnTo>
                  <a:lnTo>
                    <a:pt x="0" y="505205"/>
                  </a:lnTo>
                  <a:lnTo>
                    <a:pt x="0" y="100964"/>
                  </a:lnTo>
                  <a:close/>
                </a:path>
              </a:pathLst>
            </a:custGeom>
            <a:ln w="12700">
              <a:solidFill>
                <a:srgbClr val="FFFFFF"/>
              </a:solidFill>
            </a:ln>
          </p:spPr>
          <p:txBody>
            <a:bodyPr wrap="square" lIns="0" tIns="0" rIns="0" bIns="0" rtlCol="0"/>
            <a:lstStyle/>
            <a:p>
              <a:endParaRPr/>
            </a:p>
          </p:txBody>
        </p:sp>
      </p:grpSp>
      <p:grpSp>
        <p:nvGrpSpPr>
          <p:cNvPr id="27" name="object 27"/>
          <p:cNvGrpSpPr/>
          <p:nvPr/>
        </p:nvGrpSpPr>
        <p:grpSpPr>
          <a:xfrm>
            <a:off x="5010403" y="3623564"/>
            <a:ext cx="6488430" cy="619125"/>
            <a:chOff x="5010403" y="3623564"/>
            <a:chExt cx="6488430" cy="619125"/>
          </a:xfrm>
        </p:grpSpPr>
        <p:sp>
          <p:nvSpPr>
            <p:cNvPr id="28" name="object 28"/>
            <p:cNvSpPr/>
            <p:nvPr/>
          </p:nvSpPr>
          <p:spPr>
            <a:xfrm>
              <a:off x="5016753" y="3629914"/>
              <a:ext cx="6475730" cy="606425"/>
            </a:xfrm>
            <a:custGeom>
              <a:avLst/>
              <a:gdLst/>
              <a:ahLst/>
              <a:cxnLst/>
              <a:rect l="l" t="t" r="r" b="b"/>
              <a:pathLst>
                <a:path w="6475730" h="606425">
                  <a:moveTo>
                    <a:pt x="6172327" y="0"/>
                  </a:moveTo>
                  <a:lnTo>
                    <a:pt x="6172327" y="75818"/>
                  </a:lnTo>
                  <a:lnTo>
                    <a:pt x="0" y="75818"/>
                  </a:lnTo>
                  <a:lnTo>
                    <a:pt x="0" y="530479"/>
                  </a:lnTo>
                  <a:lnTo>
                    <a:pt x="6172327" y="530479"/>
                  </a:lnTo>
                  <a:lnTo>
                    <a:pt x="6172327" y="606298"/>
                  </a:lnTo>
                  <a:lnTo>
                    <a:pt x="6475476" y="303149"/>
                  </a:lnTo>
                  <a:lnTo>
                    <a:pt x="6172327" y="0"/>
                  </a:lnTo>
                  <a:close/>
                </a:path>
              </a:pathLst>
            </a:custGeom>
            <a:solidFill>
              <a:srgbClr val="CCD2EA">
                <a:alpha val="89802"/>
              </a:srgbClr>
            </a:solidFill>
          </p:spPr>
          <p:txBody>
            <a:bodyPr wrap="square" lIns="0" tIns="0" rIns="0" bIns="0" rtlCol="0"/>
            <a:lstStyle/>
            <a:p>
              <a:endParaRPr/>
            </a:p>
          </p:txBody>
        </p:sp>
        <p:sp>
          <p:nvSpPr>
            <p:cNvPr id="29" name="object 29"/>
            <p:cNvSpPr/>
            <p:nvPr/>
          </p:nvSpPr>
          <p:spPr>
            <a:xfrm>
              <a:off x="5016753" y="3629914"/>
              <a:ext cx="6475730" cy="606425"/>
            </a:xfrm>
            <a:custGeom>
              <a:avLst/>
              <a:gdLst/>
              <a:ahLst/>
              <a:cxnLst/>
              <a:rect l="l" t="t" r="r" b="b"/>
              <a:pathLst>
                <a:path w="6475730" h="606425">
                  <a:moveTo>
                    <a:pt x="0" y="75818"/>
                  </a:moveTo>
                  <a:lnTo>
                    <a:pt x="6172327" y="75818"/>
                  </a:lnTo>
                  <a:lnTo>
                    <a:pt x="6172327" y="0"/>
                  </a:lnTo>
                  <a:lnTo>
                    <a:pt x="6475476" y="303149"/>
                  </a:lnTo>
                  <a:lnTo>
                    <a:pt x="6172327" y="606298"/>
                  </a:lnTo>
                  <a:lnTo>
                    <a:pt x="6172327" y="530479"/>
                  </a:lnTo>
                  <a:lnTo>
                    <a:pt x="0" y="530479"/>
                  </a:lnTo>
                  <a:lnTo>
                    <a:pt x="0" y="75818"/>
                  </a:lnTo>
                  <a:close/>
                </a:path>
              </a:pathLst>
            </a:custGeom>
            <a:ln w="12700">
              <a:solidFill>
                <a:srgbClr val="CCD2EA"/>
              </a:solidFill>
            </a:ln>
          </p:spPr>
          <p:txBody>
            <a:bodyPr wrap="square" lIns="0" tIns="0" rIns="0" bIns="0" rtlCol="0"/>
            <a:lstStyle/>
            <a:p>
              <a:endParaRPr/>
            </a:p>
          </p:txBody>
        </p:sp>
      </p:grpSp>
      <p:sp>
        <p:nvSpPr>
          <p:cNvPr id="30" name="object 30"/>
          <p:cNvSpPr txBox="1"/>
          <p:nvPr/>
        </p:nvSpPr>
        <p:spPr>
          <a:xfrm>
            <a:off x="7228078" y="3676015"/>
            <a:ext cx="1701164" cy="316230"/>
          </a:xfrm>
          <a:prstGeom prst="rect">
            <a:avLst/>
          </a:prstGeom>
        </p:spPr>
        <p:txBody>
          <a:bodyPr vert="horz" wrap="square" lIns="0" tIns="13335" rIns="0" bIns="0" rtlCol="0">
            <a:spAutoFit/>
          </a:bodyPr>
          <a:lstStyle/>
          <a:p>
            <a:pPr marL="12700">
              <a:lnSpc>
                <a:spcPct val="100000"/>
              </a:lnSpc>
              <a:spcBef>
                <a:spcPts val="105"/>
              </a:spcBef>
            </a:pPr>
            <a:r>
              <a:rPr sz="1900" spc="-30" dirty="0">
                <a:latin typeface="Verdana"/>
                <a:cs typeface="Verdana"/>
              </a:rPr>
              <a:t>Self-</a:t>
            </a:r>
            <a:r>
              <a:rPr sz="1900" spc="-10" dirty="0">
                <a:latin typeface="Verdana"/>
                <a:cs typeface="Verdana"/>
              </a:rPr>
              <a:t>Attention</a:t>
            </a:r>
            <a:endParaRPr sz="1900">
              <a:latin typeface="Verdana"/>
              <a:cs typeface="Verdana"/>
            </a:endParaRPr>
          </a:p>
        </p:txBody>
      </p:sp>
      <p:grpSp>
        <p:nvGrpSpPr>
          <p:cNvPr id="31" name="object 31"/>
          <p:cNvGrpSpPr/>
          <p:nvPr/>
        </p:nvGrpSpPr>
        <p:grpSpPr>
          <a:xfrm>
            <a:off x="693394" y="3623564"/>
            <a:ext cx="4330065" cy="619125"/>
            <a:chOff x="693394" y="3623564"/>
            <a:chExt cx="4330065" cy="619125"/>
          </a:xfrm>
        </p:grpSpPr>
        <p:sp>
          <p:nvSpPr>
            <p:cNvPr id="32" name="object 32"/>
            <p:cNvSpPr/>
            <p:nvPr/>
          </p:nvSpPr>
          <p:spPr>
            <a:xfrm>
              <a:off x="699744" y="3629914"/>
              <a:ext cx="4317365" cy="606425"/>
            </a:xfrm>
            <a:custGeom>
              <a:avLst/>
              <a:gdLst/>
              <a:ahLst/>
              <a:cxnLst/>
              <a:rect l="l" t="t" r="r" b="b"/>
              <a:pathLst>
                <a:path w="4317365" h="606425">
                  <a:moveTo>
                    <a:pt x="4215790" y="0"/>
                  </a:moveTo>
                  <a:lnTo>
                    <a:pt x="101041" y="0"/>
                  </a:lnTo>
                  <a:lnTo>
                    <a:pt x="61711" y="7937"/>
                  </a:lnTo>
                  <a:lnTo>
                    <a:pt x="29594" y="29591"/>
                  </a:lnTo>
                  <a:lnTo>
                    <a:pt x="7940" y="61722"/>
                  </a:lnTo>
                  <a:lnTo>
                    <a:pt x="0" y="101092"/>
                  </a:lnTo>
                  <a:lnTo>
                    <a:pt x="0" y="505206"/>
                  </a:lnTo>
                  <a:lnTo>
                    <a:pt x="7940" y="544576"/>
                  </a:lnTo>
                  <a:lnTo>
                    <a:pt x="29594" y="576707"/>
                  </a:lnTo>
                  <a:lnTo>
                    <a:pt x="61711" y="598360"/>
                  </a:lnTo>
                  <a:lnTo>
                    <a:pt x="101041" y="606298"/>
                  </a:lnTo>
                  <a:lnTo>
                    <a:pt x="4215790" y="606298"/>
                  </a:lnTo>
                  <a:lnTo>
                    <a:pt x="4255160" y="598360"/>
                  </a:lnTo>
                  <a:lnTo>
                    <a:pt x="4287291" y="576707"/>
                  </a:lnTo>
                  <a:lnTo>
                    <a:pt x="4308944" y="544576"/>
                  </a:lnTo>
                  <a:lnTo>
                    <a:pt x="4316882" y="505206"/>
                  </a:lnTo>
                  <a:lnTo>
                    <a:pt x="4316882" y="101092"/>
                  </a:lnTo>
                  <a:lnTo>
                    <a:pt x="4308944" y="61722"/>
                  </a:lnTo>
                  <a:lnTo>
                    <a:pt x="4287291" y="29591"/>
                  </a:lnTo>
                  <a:lnTo>
                    <a:pt x="4255160" y="7937"/>
                  </a:lnTo>
                  <a:lnTo>
                    <a:pt x="4215790" y="0"/>
                  </a:lnTo>
                  <a:close/>
                </a:path>
              </a:pathLst>
            </a:custGeom>
            <a:solidFill>
              <a:srgbClr val="4371C3"/>
            </a:solidFill>
          </p:spPr>
          <p:txBody>
            <a:bodyPr wrap="square" lIns="0" tIns="0" rIns="0" bIns="0" rtlCol="0"/>
            <a:lstStyle/>
            <a:p>
              <a:endParaRPr/>
            </a:p>
          </p:txBody>
        </p:sp>
        <p:sp>
          <p:nvSpPr>
            <p:cNvPr id="33" name="object 33"/>
            <p:cNvSpPr/>
            <p:nvPr/>
          </p:nvSpPr>
          <p:spPr>
            <a:xfrm>
              <a:off x="699744" y="3629914"/>
              <a:ext cx="4317365" cy="606425"/>
            </a:xfrm>
            <a:custGeom>
              <a:avLst/>
              <a:gdLst/>
              <a:ahLst/>
              <a:cxnLst/>
              <a:rect l="l" t="t" r="r" b="b"/>
              <a:pathLst>
                <a:path w="4317365" h="606425">
                  <a:moveTo>
                    <a:pt x="0" y="101092"/>
                  </a:moveTo>
                  <a:lnTo>
                    <a:pt x="7940" y="61722"/>
                  </a:lnTo>
                  <a:lnTo>
                    <a:pt x="29594" y="29591"/>
                  </a:lnTo>
                  <a:lnTo>
                    <a:pt x="61711" y="7937"/>
                  </a:lnTo>
                  <a:lnTo>
                    <a:pt x="101041" y="0"/>
                  </a:lnTo>
                  <a:lnTo>
                    <a:pt x="4215790" y="0"/>
                  </a:lnTo>
                  <a:lnTo>
                    <a:pt x="4255160" y="7937"/>
                  </a:lnTo>
                  <a:lnTo>
                    <a:pt x="4287291" y="29591"/>
                  </a:lnTo>
                  <a:lnTo>
                    <a:pt x="4308944" y="61722"/>
                  </a:lnTo>
                  <a:lnTo>
                    <a:pt x="4316882" y="101092"/>
                  </a:lnTo>
                  <a:lnTo>
                    <a:pt x="4316882" y="505206"/>
                  </a:lnTo>
                  <a:lnTo>
                    <a:pt x="4308944" y="544576"/>
                  </a:lnTo>
                  <a:lnTo>
                    <a:pt x="4287291" y="576707"/>
                  </a:lnTo>
                  <a:lnTo>
                    <a:pt x="4255160" y="598360"/>
                  </a:lnTo>
                  <a:lnTo>
                    <a:pt x="4215790" y="606298"/>
                  </a:lnTo>
                  <a:lnTo>
                    <a:pt x="101041" y="606298"/>
                  </a:lnTo>
                  <a:lnTo>
                    <a:pt x="61711" y="598360"/>
                  </a:lnTo>
                  <a:lnTo>
                    <a:pt x="29594" y="576707"/>
                  </a:lnTo>
                  <a:lnTo>
                    <a:pt x="7940" y="544576"/>
                  </a:lnTo>
                  <a:lnTo>
                    <a:pt x="0" y="505206"/>
                  </a:lnTo>
                  <a:lnTo>
                    <a:pt x="0" y="101092"/>
                  </a:lnTo>
                  <a:close/>
                </a:path>
              </a:pathLst>
            </a:custGeom>
            <a:ln w="12700">
              <a:solidFill>
                <a:srgbClr val="FFFFFF"/>
              </a:solidFill>
            </a:ln>
          </p:spPr>
          <p:txBody>
            <a:bodyPr wrap="square" lIns="0" tIns="0" rIns="0" bIns="0" rtlCol="0"/>
            <a:lstStyle/>
            <a:p>
              <a:endParaRPr/>
            </a:p>
          </p:txBody>
        </p:sp>
      </p:grpSp>
      <p:grpSp>
        <p:nvGrpSpPr>
          <p:cNvPr id="34" name="object 34"/>
          <p:cNvGrpSpPr/>
          <p:nvPr/>
        </p:nvGrpSpPr>
        <p:grpSpPr>
          <a:xfrm>
            <a:off x="5010403" y="4290567"/>
            <a:ext cx="6488430" cy="619125"/>
            <a:chOff x="5010403" y="4290567"/>
            <a:chExt cx="6488430" cy="619125"/>
          </a:xfrm>
        </p:grpSpPr>
        <p:sp>
          <p:nvSpPr>
            <p:cNvPr id="35" name="object 35"/>
            <p:cNvSpPr/>
            <p:nvPr/>
          </p:nvSpPr>
          <p:spPr>
            <a:xfrm>
              <a:off x="5016753" y="4296917"/>
              <a:ext cx="6475730" cy="606425"/>
            </a:xfrm>
            <a:custGeom>
              <a:avLst/>
              <a:gdLst/>
              <a:ahLst/>
              <a:cxnLst/>
              <a:rect l="l" t="t" r="r" b="b"/>
              <a:pathLst>
                <a:path w="6475730" h="606425">
                  <a:moveTo>
                    <a:pt x="6172327" y="0"/>
                  </a:moveTo>
                  <a:lnTo>
                    <a:pt x="6172327" y="75818"/>
                  </a:lnTo>
                  <a:lnTo>
                    <a:pt x="0" y="75818"/>
                  </a:lnTo>
                  <a:lnTo>
                    <a:pt x="0" y="530478"/>
                  </a:lnTo>
                  <a:lnTo>
                    <a:pt x="6172327" y="530478"/>
                  </a:lnTo>
                  <a:lnTo>
                    <a:pt x="6172327" y="606297"/>
                  </a:lnTo>
                  <a:lnTo>
                    <a:pt x="6475476" y="303148"/>
                  </a:lnTo>
                  <a:lnTo>
                    <a:pt x="6172327" y="0"/>
                  </a:lnTo>
                  <a:close/>
                </a:path>
              </a:pathLst>
            </a:custGeom>
            <a:solidFill>
              <a:srgbClr val="CCD2EA">
                <a:alpha val="89802"/>
              </a:srgbClr>
            </a:solidFill>
          </p:spPr>
          <p:txBody>
            <a:bodyPr wrap="square" lIns="0" tIns="0" rIns="0" bIns="0" rtlCol="0"/>
            <a:lstStyle/>
            <a:p>
              <a:endParaRPr/>
            </a:p>
          </p:txBody>
        </p:sp>
        <p:sp>
          <p:nvSpPr>
            <p:cNvPr id="36" name="object 36"/>
            <p:cNvSpPr/>
            <p:nvPr/>
          </p:nvSpPr>
          <p:spPr>
            <a:xfrm>
              <a:off x="5016753" y="4296917"/>
              <a:ext cx="6475730" cy="606425"/>
            </a:xfrm>
            <a:custGeom>
              <a:avLst/>
              <a:gdLst/>
              <a:ahLst/>
              <a:cxnLst/>
              <a:rect l="l" t="t" r="r" b="b"/>
              <a:pathLst>
                <a:path w="6475730" h="606425">
                  <a:moveTo>
                    <a:pt x="0" y="75818"/>
                  </a:moveTo>
                  <a:lnTo>
                    <a:pt x="6172327" y="75818"/>
                  </a:lnTo>
                  <a:lnTo>
                    <a:pt x="6172327" y="0"/>
                  </a:lnTo>
                  <a:lnTo>
                    <a:pt x="6475476" y="303148"/>
                  </a:lnTo>
                  <a:lnTo>
                    <a:pt x="6172327" y="606297"/>
                  </a:lnTo>
                  <a:lnTo>
                    <a:pt x="6172327" y="530478"/>
                  </a:lnTo>
                  <a:lnTo>
                    <a:pt x="0" y="530478"/>
                  </a:lnTo>
                  <a:lnTo>
                    <a:pt x="0" y="75818"/>
                  </a:lnTo>
                  <a:close/>
                </a:path>
              </a:pathLst>
            </a:custGeom>
            <a:ln w="12700">
              <a:solidFill>
                <a:srgbClr val="CCD2EA"/>
              </a:solidFill>
            </a:ln>
          </p:spPr>
          <p:txBody>
            <a:bodyPr wrap="square" lIns="0" tIns="0" rIns="0" bIns="0" rtlCol="0"/>
            <a:lstStyle/>
            <a:p>
              <a:endParaRPr/>
            </a:p>
          </p:txBody>
        </p:sp>
      </p:grpSp>
      <p:sp>
        <p:nvSpPr>
          <p:cNvPr id="37" name="object 37"/>
          <p:cNvSpPr txBox="1"/>
          <p:nvPr/>
        </p:nvSpPr>
        <p:spPr>
          <a:xfrm>
            <a:off x="6684009" y="4343146"/>
            <a:ext cx="2788285" cy="316230"/>
          </a:xfrm>
          <a:prstGeom prst="rect">
            <a:avLst/>
          </a:prstGeom>
        </p:spPr>
        <p:txBody>
          <a:bodyPr vert="horz" wrap="square" lIns="0" tIns="13335" rIns="0" bIns="0" rtlCol="0">
            <a:spAutoFit/>
          </a:bodyPr>
          <a:lstStyle/>
          <a:p>
            <a:pPr marL="12700">
              <a:lnSpc>
                <a:spcPct val="100000"/>
              </a:lnSpc>
              <a:spcBef>
                <a:spcPts val="105"/>
              </a:spcBef>
            </a:pPr>
            <a:r>
              <a:rPr sz="1900" spc="-25" dirty="0">
                <a:latin typeface="Verdana"/>
                <a:cs typeface="Verdana"/>
              </a:rPr>
              <a:t>Feed-</a:t>
            </a:r>
            <a:r>
              <a:rPr sz="1900" dirty="0">
                <a:latin typeface="Verdana"/>
                <a:cs typeface="Verdana"/>
              </a:rPr>
              <a:t>Forward</a:t>
            </a:r>
            <a:r>
              <a:rPr sz="1900" spc="-55" dirty="0">
                <a:latin typeface="Verdana"/>
                <a:cs typeface="Verdana"/>
              </a:rPr>
              <a:t> </a:t>
            </a:r>
            <a:r>
              <a:rPr sz="1900" spc="-10" dirty="0">
                <a:latin typeface="Verdana"/>
                <a:cs typeface="Verdana"/>
              </a:rPr>
              <a:t>Network</a:t>
            </a:r>
            <a:endParaRPr sz="1900">
              <a:latin typeface="Verdana"/>
              <a:cs typeface="Verdana"/>
            </a:endParaRPr>
          </a:p>
        </p:txBody>
      </p:sp>
      <p:grpSp>
        <p:nvGrpSpPr>
          <p:cNvPr id="38" name="object 38"/>
          <p:cNvGrpSpPr/>
          <p:nvPr/>
        </p:nvGrpSpPr>
        <p:grpSpPr>
          <a:xfrm>
            <a:off x="693394" y="4290567"/>
            <a:ext cx="4330065" cy="619125"/>
            <a:chOff x="693394" y="4290567"/>
            <a:chExt cx="4330065" cy="619125"/>
          </a:xfrm>
        </p:grpSpPr>
        <p:sp>
          <p:nvSpPr>
            <p:cNvPr id="39" name="object 39"/>
            <p:cNvSpPr/>
            <p:nvPr/>
          </p:nvSpPr>
          <p:spPr>
            <a:xfrm>
              <a:off x="699744" y="4296917"/>
              <a:ext cx="4317365" cy="606425"/>
            </a:xfrm>
            <a:custGeom>
              <a:avLst/>
              <a:gdLst/>
              <a:ahLst/>
              <a:cxnLst/>
              <a:rect l="l" t="t" r="r" b="b"/>
              <a:pathLst>
                <a:path w="4317365" h="606425">
                  <a:moveTo>
                    <a:pt x="4215790" y="0"/>
                  </a:moveTo>
                  <a:lnTo>
                    <a:pt x="101041" y="0"/>
                  </a:lnTo>
                  <a:lnTo>
                    <a:pt x="61711" y="7955"/>
                  </a:lnTo>
                  <a:lnTo>
                    <a:pt x="29594" y="29638"/>
                  </a:lnTo>
                  <a:lnTo>
                    <a:pt x="7940" y="61775"/>
                  </a:lnTo>
                  <a:lnTo>
                    <a:pt x="0" y="101091"/>
                  </a:lnTo>
                  <a:lnTo>
                    <a:pt x="0" y="505332"/>
                  </a:lnTo>
                  <a:lnTo>
                    <a:pt x="7940" y="544629"/>
                  </a:lnTo>
                  <a:lnTo>
                    <a:pt x="29594" y="576722"/>
                  </a:lnTo>
                  <a:lnTo>
                    <a:pt x="61711" y="598362"/>
                  </a:lnTo>
                  <a:lnTo>
                    <a:pt x="101041" y="606297"/>
                  </a:lnTo>
                  <a:lnTo>
                    <a:pt x="4215790" y="606297"/>
                  </a:lnTo>
                  <a:lnTo>
                    <a:pt x="4255160" y="598362"/>
                  </a:lnTo>
                  <a:lnTo>
                    <a:pt x="4287291" y="576722"/>
                  </a:lnTo>
                  <a:lnTo>
                    <a:pt x="4308944" y="544629"/>
                  </a:lnTo>
                  <a:lnTo>
                    <a:pt x="4316882" y="505332"/>
                  </a:lnTo>
                  <a:lnTo>
                    <a:pt x="4316882" y="101091"/>
                  </a:lnTo>
                  <a:lnTo>
                    <a:pt x="4308944" y="61775"/>
                  </a:lnTo>
                  <a:lnTo>
                    <a:pt x="4287291" y="29638"/>
                  </a:lnTo>
                  <a:lnTo>
                    <a:pt x="4255160" y="7955"/>
                  </a:lnTo>
                  <a:lnTo>
                    <a:pt x="4215790" y="0"/>
                  </a:lnTo>
                  <a:close/>
                </a:path>
              </a:pathLst>
            </a:custGeom>
            <a:solidFill>
              <a:srgbClr val="4371C3"/>
            </a:solidFill>
          </p:spPr>
          <p:txBody>
            <a:bodyPr wrap="square" lIns="0" tIns="0" rIns="0" bIns="0" rtlCol="0"/>
            <a:lstStyle/>
            <a:p>
              <a:endParaRPr/>
            </a:p>
          </p:txBody>
        </p:sp>
        <p:sp>
          <p:nvSpPr>
            <p:cNvPr id="40" name="object 40"/>
            <p:cNvSpPr/>
            <p:nvPr/>
          </p:nvSpPr>
          <p:spPr>
            <a:xfrm>
              <a:off x="699744" y="4296917"/>
              <a:ext cx="4317365" cy="606425"/>
            </a:xfrm>
            <a:custGeom>
              <a:avLst/>
              <a:gdLst/>
              <a:ahLst/>
              <a:cxnLst/>
              <a:rect l="l" t="t" r="r" b="b"/>
              <a:pathLst>
                <a:path w="4317365" h="606425">
                  <a:moveTo>
                    <a:pt x="0" y="101091"/>
                  </a:moveTo>
                  <a:lnTo>
                    <a:pt x="7940" y="61775"/>
                  </a:lnTo>
                  <a:lnTo>
                    <a:pt x="29594" y="29638"/>
                  </a:lnTo>
                  <a:lnTo>
                    <a:pt x="61711" y="7955"/>
                  </a:lnTo>
                  <a:lnTo>
                    <a:pt x="101041" y="0"/>
                  </a:lnTo>
                  <a:lnTo>
                    <a:pt x="4215790" y="0"/>
                  </a:lnTo>
                  <a:lnTo>
                    <a:pt x="4255160" y="7955"/>
                  </a:lnTo>
                  <a:lnTo>
                    <a:pt x="4287291" y="29638"/>
                  </a:lnTo>
                  <a:lnTo>
                    <a:pt x="4308944" y="61775"/>
                  </a:lnTo>
                  <a:lnTo>
                    <a:pt x="4316882" y="101091"/>
                  </a:lnTo>
                  <a:lnTo>
                    <a:pt x="4316882" y="505332"/>
                  </a:lnTo>
                  <a:lnTo>
                    <a:pt x="4308944" y="544629"/>
                  </a:lnTo>
                  <a:lnTo>
                    <a:pt x="4287291" y="576722"/>
                  </a:lnTo>
                  <a:lnTo>
                    <a:pt x="4255160" y="598362"/>
                  </a:lnTo>
                  <a:lnTo>
                    <a:pt x="4215790" y="606297"/>
                  </a:lnTo>
                  <a:lnTo>
                    <a:pt x="101041" y="606297"/>
                  </a:lnTo>
                  <a:lnTo>
                    <a:pt x="61711" y="598362"/>
                  </a:lnTo>
                  <a:lnTo>
                    <a:pt x="29594" y="576722"/>
                  </a:lnTo>
                  <a:lnTo>
                    <a:pt x="7940" y="544629"/>
                  </a:lnTo>
                  <a:lnTo>
                    <a:pt x="0" y="505332"/>
                  </a:lnTo>
                  <a:lnTo>
                    <a:pt x="0" y="101091"/>
                  </a:lnTo>
                  <a:close/>
                </a:path>
              </a:pathLst>
            </a:custGeom>
            <a:ln w="12700">
              <a:solidFill>
                <a:srgbClr val="FFFFFF"/>
              </a:solidFill>
            </a:ln>
          </p:spPr>
          <p:txBody>
            <a:bodyPr wrap="square" lIns="0" tIns="0" rIns="0" bIns="0" rtlCol="0"/>
            <a:lstStyle/>
            <a:p>
              <a:endParaRPr/>
            </a:p>
          </p:txBody>
        </p:sp>
      </p:grpSp>
      <p:sp>
        <p:nvSpPr>
          <p:cNvPr id="41" name="object 41"/>
          <p:cNvSpPr txBox="1"/>
          <p:nvPr/>
        </p:nvSpPr>
        <p:spPr>
          <a:xfrm>
            <a:off x="932180" y="2972180"/>
            <a:ext cx="3850640" cy="1819275"/>
          </a:xfrm>
          <a:prstGeom prst="rect">
            <a:avLst/>
          </a:prstGeom>
        </p:spPr>
        <p:txBody>
          <a:bodyPr vert="horz" wrap="square" lIns="0" tIns="38735" rIns="0" bIns="0" rtlCol="0">
            <a:spAutoFit/>
          </a:bodyPr>
          <a:lstStyle/>
          <a:p>
            <a:pPr marL="12700" marR="5080" algn="ctr">
              <a:lnSpc>
                <a:spcPts val="1720"/>
              </a:lnSpc>
              <a:spcBef>
                <a:spcPts val="305"/>
              </a:spcBef>
            </a:pPr>
            <a:r>
              <a:rPr sz="1550" dirty="0">
                <a:solidFill>
                  <a:srgbClr val="FFFFFF"/>
                </a:solidFill>
                <a:latin typeface="Verdana"/>
                <a:cs typeface="Verdana"/>
              </a:rPr>
              <a:t>Step</a:t>
            </a:r>
            <a:r>
              <a:rPr sz="1550" spc="85" dirty="0">
                <a:solidFill>
                  <a:srgbClr val="FFFFFF"/>
                </a:solidFill>
                <a:latin typeface="Verdana"/>
                <a:cs typeface="Verdana"/>
              </a:rPr>
              <a:t> </a:t>
            </a:r>
            <a:r>
              <a:rPr sz="1550" dirty="0">
                <a:solidFill>
                  <a:srgbClr val="FFFFFF"/>
                </a:solidFill>
                <a:latin typeface="Verdana"/>
                <a:cs typeface="Verdana"/>
              </a:rPr>
              <a:t>3:</a:t>
            </a:r>
            <a:r>
              <a:rPr sz="1550" spc="95" dirty="0">
                <a:solidFill>
                  <a:srgbClr val="FFFFFF"/>
                </a:solidFill>
                <a:latin typeface="Verdana"/>
                <a:cs typeface="Verdana"/>
              </a:rPr>
              <a:t> </a:t>
            </a:r>
            <a:r>
              <a:rPr sz="1550" dirty="0">
                <a:solidFill>
                  <a:srgbClr val="FFFFFF"/>
                </a:solidFill>
                <a:latin typeface="Verdana"/>
                <a:cs typeface="Verdana"/>
              </a:rPr>
              <a:t>Calculate</a:t>
            </a:r>
            <a:r>
              <a:rPr sz="1550" spc="90" dirty="0">
                <a:solidFill>
                  <a:srgbClr val="FFFFFF"/>
                </a:solidFill>
                <a:latin typeface="Verdana"/>
                <a:cs typeface="Verdana"/>
              </a:rPr>
              <a:t> </a:t>
            </a:r>
            <a:r>
              <a:rPr sz="1550" dirty="0">
                <a:solidFill>
                  <a:srgbClr val="FFFFFF"/>
                </a:solidFill>
                <a:latin typeface="Verdana"/>
                <a:cs typeface="Verdana"/>
              </a:rPr>
              <a:t>the</a:t>
            </a:r>
            <a:r>
              <a:rPr sz="1550" spc="70" dirty="0">
                <a:solidFill>
                  <a:srgbClr val="FFFFFF"/>
                </a:solidFill>
                <a:latin typeface="Verdana"/>
                <a:cs typeface="Verdana"/>
              </a:rPr>
              <a:t> </a:t>
            </a:r>
            <a:r>
              <a:rPr sz="1550" dirty="0">
                <a:solidFill>
                  <a:srgbClr val="FFFFFF"/>
                </a:solidFill>
                <a:latin typeface="Verdana"/>
                <a:cs typeface="Verdana"/>
              </a:rPr>
              <a:t>position</a:t>
            </a:r>
            <a:r>
              <a:rPr sz="1550" spc="90" dirty="0">
                <a:solidFill>
                  <a:srgbClr val="FFFFFF"/>
                </a:solidFill>
                <a:latin typeface="Verdana"/>
                <a:cs typeface="Verdana"/>
              </a:rPr>
              <a:t> </a:t>
            </a:r>
            <a:r>
              <a:rPr sz="1550" dirty="0">
                <a:solidFill>
                  <a:srgbClr val="FFFFFF"/>
                </a:solidFill>
                <a:latin typeface="Verdana"/>
                <a:cs typeface="Verdana"/>
              </a:rPr>
              <a:t>of</a:t>
            </a:r>
            <a:r>
              <a:rPr sz="1550" spc="100" dirty="0">
                <a:solidFill>
                  <a:srgbClr val="FFFFFF"/>
                </a:solidFill>
                <a:latin typeface="Verdana"/>
                <a:cs typeface="Verdana"/>
              </a:rPr>
              <a:t> </a:t>
            </a:r>
            <a:r>
              <a:rPr sz="1550" spc="-20" dirty="0">
                <a:solidFill>
                  <a:srgbClr val="FFFFFF"/>
                </a:solidFill>
                <a:latin typeface="Verdana"/>
                <a:cs typeface="Verdana"/>
              </a:rPr>
              <a:t>each </a:t>
            </a:r>
            <a:r>
              <a:rPr sz="1550" dirty="0">
                <a:solidFill>
                  <a:srgbClr val="FFFFFF"/>
                </a:solidFill>
                <a:latin typeface="Verdana"/>
                <a:cs typeface="Verdana"/>
              </a:rPr>
              <a:t>token</a:t>
            </a:r>
            <a:r>
              <a:rPr sz="1550" spc="65" dirty="0">
                <a:solidFill>
                  <a:srgbClr val="FFFFFF"/>
                </a:solidFill>
                <a:latin typeface="Verdana"/>
                <a:cs typeface="Verdana"/>
              </a:rPr>
              <a:t> </a:t>
            </a:r>
            <a:r>
              <a:rPr sz="1550" dirty="0">
                <a:solidFill>
                  <a:srgbClr val="FFFFFF"/>
                </a:solidFill>
                <a:latin typeface="Verdana"/>
                <a:cs typeface="Verdana"/>
              </a:rPr>
              <a:t>in</a:t>
            </a:r>
            <a:r>
              <a:rPr sz="1550" spc="80" dirty="0">
                <a:solidFill>
                  <a:srgbClr val="FFFFFF"/>
                </a:solidFill>
                <a:latin typeface="Verdana"/>
                <a:cs typeface="Verdana"/>
              </a:rPr>
              <a:t> </a:t>
            </a:r>
            <a:r>
              <a:rPr sz="1550" dirty="0">
                <a:solidFill>
                  <a:srgbClr val="FFFFFF"/>
                </a:solidFill>
                <a:latin typeface="Verdana"/>
                <a:cs typeface="Verdana"/>
              </a:rPr>
              <a:t>the</a:t>
            </a:r>
            <a:r>
              <a:rPr sz="1550" spc="85" dirty="0">
                <a:solidFill>
                  <a:srgbClr val="FFFFFF"/>
                </a:solidFill>
                <a:latin typeface="Verdana"/>
                <a:cs typeface="Verdana"/>
              </a:rPr>
              <a:t> </a:t>
            </a:r>
            <a:r>
              <a:rPr sz="1550" dirty="0">
                <a:solidFill>
                  <a:srgbClr val="FFFFFF"/>
                </a:solidFill>
                <a:latin typeface="Verdana"/>
                <a:cs typeface="Verdana"/>
              </a:rPr>
              <a:t>sequence</a:t>
            </a:r>
            <a:r>
              <a:rPr sz="1550" spc="65" dirty="0">
                <a:solidFill>
                  <a:srgbClr val="FFFFFF"/>
                </a:solidFill>
                <a:latin typeface="Verdana"/>
                <a:cs typeface="Verdana"/>
              </a:rPr>
              <a:t> </a:t>
            </a:r>
            <a:r>
              <a:rPr sz="1550" dirty="0">
                <a:solidFill>
                  <a:srgbClr val="FFFFFF"/>
                </a:solidFill>
                <a:latin typeface="Verdana"/>
                <a:cs typeface="Verdana"/>
              </a:rPr>
              <a:t>of</a:t>
            </a:r>
            <a:r>
              <a:rPr sz="1550" spc="80" dirty="0">
                <a:solidFill>
                  <a:srgbClr val="FFFFFF"/>
                </a:solidFill>
                <a:latin typeface="Verdana"/>
                <a:cs typeface="Verdana"/>
              </a:rPr>
              <a:t> </a:t>
            </a:r>
            <a:r>
              <a:rPr sz="1550" spc="-10" dirty="0">
                <a:solidFill>
                  <a:srgbClr val="FFFFFF"/>
                </a:solidFill>
                <a:latin typeface="Verdana"/>
                <a:cs typeface="Verdana"/>
              </a:rPr>
              <a:t>tokens</a:t>
            </a:r>
            <a:endParaRPr sz="1550">
              <a:latin typeface="Verdana"/>
              <a:cs typeface="Verdana"/>
            </a:endParaRPr>
          </a:p>
          <a:p>
            <a:pPr marL="21590" marR="10795" algn="ctr">
              <a:lnSpc>
                <a:spcPts val="1720"/>
              </a:lnSpc>
              <a:spcBef>
                <a:spcPts val="1814"/>
              </a:spcBef>
            </a:pPr>
            <a:r>
              <a:rPr sz="1550" dirty="0">
                <a:solidFill>
                  <a:srgbClr val="FFFFFF"/>
                </a:solidFill>
                <a:latin typeface="Verdana"/>
                <a:cs typeface="Verdana"/>
              </a:rPr>
              <a:t>Step</a:t>
            </a:r>
            <a:r>
              <a:rPr sz="1550" spc="90" dirty="0">
                <a:solidFill>
                  <a:srgbClr val="FFFFFF"/>
                </a:solidFill>
                <a:latin typeface="Verdana"/>
                <a:cs typeface="Verdana"/>
              </a:rPr>
              <a:t> </a:t>
            </a:r>
            <a:r>
              <a:rPr sz="1550" dirty="0">
                <a:solidFill>
                  <a:srgbClr val="FFFFFF"/>
                </a:solidFill>
                <a:latin typeface="Verdana"/>
                <a:cs typeface="Verdana"/>
              </a:rPr>
              <a:t>4:</a:t>
            </a:r>
            <a:r>
              <a:rPr sz="1550" spc="100" dirty="0">
                <a:solidFill>
                  <a:srgbClr val="FFFFFF"/>
                </a:solidFill>
                <a:latin typeface="Verdana"/>
                <a:cs typeface="Verdana"/>
              </a:rPr>
              <a:t> </a:t>
            </a:r>
            <a:r>
              <a:rPr sz="1550" dirty="0">
                <a:solidFill>
                  <a:srgbClr val="FFFFFF"/>
                </a:solidFill>
                <a:latin typeface="Verdana"/>
                <a:cs typeface="Verdana"/>
              </a:rPr>
              <a:t>Assign</a:t>
            </a:r>
            <a:r>
              <a:rPr sz="1550" spc="85" dirty="0">
                <a:solidFill>
                  <a:srgbClr val="FFFFFF"/>
                </a:solidFill>
                <a:latin typeface="Verdana"/>
                <a:cs typeface="Verdana"/>
              </a:rPr>
              <a:t> </a:t>
            </a:r>
            <a:r>
              <a:rPr sz="1550" dirty="0">
                <a:solidFill>
                  <a:srgbClr val="FFFFFF"/>
                </a:solidFill>
                <a:latin typeface="Verdana"/>
                <a:cs typeface="Verdana"/>
              </a:rPr>
              <a:t>weights</a:t>
            </a:r>
            <a:r>
              <a:rPr sz="1550" spc="90" dirty="0">
                <a:solidFill>
                  <a:srgbClr val="FFFFFF"/>
                </a:solidFill>
                <a:latin typeface="Verdana"/>
                <a:cs typeface="Verdana"/>
              </a:rPr>
              <a:t> </a:t>
            </a:r>
            <a:r>
              <a:rPr sz="1550" dirty="0">
                <a:solidFill>
                  <a:srgbClr val="FFFFFF"/>
                </a:solidFill>
                <a:latin typeface="Verdana"/>
                <a:cs typeface="Verdana"/>
              </a:rPr>
              <a:t>to</a:t>
            </a:r>
            <a:r>
              <a:rPr sz="1550" spc="95" dirty="0">
                <a:solidFill>
                  <a:srgbClr val="FFFFFF"/>
                </a:solidFill>
                <a:latin typeface="Verdana"/>
                <a:cs typeface="Verdana"/>
              </a:rPr>
              <a:t> </a:t>
            </a:r>
            <a:r>
              <a:rPr sz="1550" dirty="0">
                <a:solidFill>
                  <a:srgbClr val="FFFFFF"/>
                </a:solidFill>
                <a:latin typeface="Verdana"/>
                <a:cs typeface="Verdana"/>
              </a:rPr>
              <a:t>every</a:t>
            </a:r>
            <a:r>
              <a:rPr sz="1550" spc="90" dirty="0">
                <a:solidFill>
                  <a:srgbClr val="FFFFFF"/>
                </a:solidFill>
                <a:latin typeface="Verdana"/>
                <a:cs typeface="Verdana"/>
              </a:rPr>
              <a:t> </a:t>
            </a:r>
            <a:r>
              <a:rPr sz="1550" spc="-20" dirty="0">
                <a:solidFill>
                  <a:srgbClr val="FFFFFF"/>
                </a:solidFill>
                <a:latin typeface="Verdana"/>
                <a:cs typeface="Verdana"/>
              </a:rPr>
              <a:t>word </a:t>
            </a:r>
            <a:r>
              <a:rPr sz="1550" dirty="0">
                <a:solidFill>
                  <a:srgbClr val="FFFFFF"/>
                </a:solidFill>
                <a:latin typeface="Verdana"/>
                <a:cs typeface="Verdana"/>
              </a:rPr>
              <a:t>relative</a:t>
            </a:r>
            <a:r>
              <a:rPr sz="1550" spc="120" dirty="0">
                <a:solidFill>
                  <a:srgbClr val="FFFFFF"/>
                </a:solidFill>
                <a:latin typeface="Verdana"/>
                <a:cs typeface="Verdana"/>
              </a:rPr>
              <a:t> </a:t>
            </a:r>
            <a:r>
              <a:rPr sz="1550" dirty="0">
                <a:solidFill>
                  <a:srgbClr val="FFFFFF"/>
                </a:solidFill>
                <a:latin typeface="Verdana"/>
                <a:cs typeface="Verdana"/>
              </a:rPr>
              <a:t>to</a:t>
            </a:r>
            <a:r>
              <a:rPr sz="1550" spc="80" dirty="0">
                <a:solidFill>
                  <a:srgbClr val="FFFFFF"/>
                </a:solidFill>
                <a:latin typeface="Verdana"/>
                <a:cs typeface="Verdana"/>
              </a:rPr>
              <a:t> </a:t>
            </a:r>
            <a:r>
              <a:rPr sz="1550" dirty="0">
                <a:solidFill>
                  <a:srgbClr val="FFFFFF"/>
                </a:solidFill>
                <a:latin typeface="Verdana"/>
                <a:cs typeface="Verdana"/>
              </a:rPr>
              <a:t>every</a:t>
            </a:r>
            <a:r>
              <a:rPr sz="1550" spc="85" dirty="0">
                <a:solidFill>
                  <a:srgbClr val="FFFFFF"/>
                </a:solidFill>
                <a:latin typeface="Verdana"/>
                <a:cs typeface="Verdana"/>
              </a:rPr>
              <a:t> </a:t>
            </a:r>
            <a:r>
              <a:rPr sz="1550" dirty="0">
                <a:solidFill>
                  <a:srgbClr val="FFFFFF"/>
                </a:solidFill>
                <a:latin typeface="Verdana"/>
                <a:cs typeface="Verdana"/>
              </a:rPr>
              <a:t>other</a:t>
            </a:r>
            <a:r>
              <a:rPr sz="1550" spc="90" dirty="0">
                <a:solidFill>
                  <a:srgbClr val="FFFFFF"/>
                </a:solidFill>
                <a:latin typeface="Verdana"/>
                <a:cs typeface="Verdana"/>
              </a:rPr>
              <a:t> </a:t>
            </a:r>
            <a:r>
              <a:rPr sz="1550" spc="-20" dirty="0">
                <a:solidFill>
                  <a:srgbClr val="FFFFFF"/>
                </a:solidFill>
                <a:latin typeface="Verdana"/>
                <a:cs typeface="Verdana"/>
              </a:rPr>
              <a:t>word</a:t>
            </a:r>
            <a:endParaRPr sz="1550">
              <a:latin typeface="Verdana"/>
              <a:cs typeface="Verdana"/>
            </a:endParaRPr>
          </a:p>
          <a:p>
            <a:pPr marL="212090" marR="201930" algn="ctr">
              <a:lnSpc>
                <a:spcPts val="1720"/>
              </a:lnSpc>
              <a:spcBef>
                <a:spcPts val="1814"/>
              </a:spcBef>
            </a:pPr>
            <a:r>
              <a:rPr sz="1550" dirty="0">
                <a:solidFill>
                  <a:srgbClr val="FFFFFF"/>
                </a:solidFill>
                <a:latin typeface="Verdana"/>
                <a:cs typeface="Verdana"/>
              </a:rPr>
              <a:t>Step</a:t>
            </a:r>
            <a:r>
              <a:rPr sz="1550" spc="80" dirty="0">
                <a:solidFill>
                  <a:srgbClr val="FFFFFF"/>
                </a:solidFill>
                <a:latin typeface="Verdana"/>
                <a:cs typeface="Verdana"/>
              </a:rPr>
              <a:t> </a:t>
            </a:r>
            <a:r>
              <a:rPr sz="1550" dirty="0">
                <a:solidFill>
                  <a:srgbClr val="FFFFFF"/>
                </a:solidFill>
                <a:latin typeface="Verdana"/>
                <a:cs typeface="Verdana"/>
              </a:rPr>
              <a:t>5:</a:t>
            </a:r>
            <a:r>
              <a:rPr sz="1550" spc="90" dirty="0">
                <a:solidFill>
                  <a:srgbClr val="FFFFFF"/>
                </a:solidFill>
                <a:latin typeface="Verdana"/>
                <a:cs typeface="Verdana"/>
              </a:rPr>
              <a:t> </a:t>
            </a:r>
            <a:r>
              <a:rPr sz="1550" dirty="0">
                <a:solidFill>
                  <a:srgbClr val="FFFFFF"/>
                </a:solidFill>
                <a:latin typeface="Verdana"/>
                <a:cs typeface="Verdana"/>
              </a:rPr>
              <a:t>Predicts</a:t>
            </a:r>
            <a:r>
              <a:rPr sz="1550" spc="100" dirty="0">
                <a:solidFill>
                  <a:srgbClr val="FFFFFF"/>
                </a:solidFill>
                <a:latin typeface="Verdana"/>
                <a:cs typeface="Verdana"/>
              </a:rPr>
              <a:t> </a:t>
            </a:r>
            <a:r>
              <a:rPr sz="1550" dirty="0">
                <a:solidFill>
                  <a:srgbClr val="FFFFFF"/>
                </a:solidFill>
                <a:latin typeface="Verdana"/>
                <a:cs typeface="Verdana"/>
              </a:rPr>
              <a:t>the</a:t>
            </a:r>
            <a:r>
              <a:rPr sz="1550" spc="65" dirty="0">
                <a:solidFill>
                  <a:srgbClr val="FFFFFF"/>
                </a:solidFill>
                <a:latin typeface="Verdana"/>
                <a:cs typeface="Verdana"/>
              </a:rPr>
              <a:t> </a:t>
            </a:r>
            <a:r>
              <a:rPr sz="1550" dirty="0">
                <a:solidFill>
                  <a:srgbClr val="FFFFFF"/>
                </a:solidFill>
                <a:latin typeface="Verdana"/>
                <a:cs typeface="Verdana"/>
              </a:rPr>
              <a:t>next</a:t>
            </a:r>
            <a:r>
              <a:rPr sz="1550" spc="75" dirty="0">
                <a:solidFill>
                  <a:srgbClr val="FFFFFF"/>
                </a:solidFill>
                <a:latin typeface="Verdana"/>
                <a:cs typeface="Verdana"/>
              </a:rPr>
              <a:t> </a:t>
            </a:r>
            <a:r>
              <a:rPr sz="1550" dirty="0">
                <a:solidFill>
                  <a:srgbClr val="FFFFFF"/>
                </a:solidFill>
                <a:latin typeface="Verdana"/>
                <a:cs typeface="Verdana"/>
              </a:rPr>
              <a:t>word</a:t>
            </a:r>
            <a:r>
              <a:rPr sz="1550" spc="80" dirty="0">
                <a:solidFill>
                  <a:srgbClr val="FFFFFF"/>
                </a:solidFill>
                <a:latin typeface="Verdana"/>
                <a:cs typeface="Verdana"/>
              </a:rPr>
              <a:t> </a:t>
            </a:r>
            <a:r>
              <a:rPr sz="1550" spc="-25" dirty="0">
                <a:solidFill>
                  <a:srgbClr val="FFFFFF"/>
                </a:solidFill>
                <a:latin typeface="Verdana"/>
                <a:cs typeface="Verdana"/>
              </a:rPr>
              <a:t>by </a:t>
            </a:r>
            <a:r>
              <a:rPr sz="1550" dirty="0">
                <a:solidFill>
                  <a:srgbClr val="FFFFFF"/>
                </a:solidFill>
                <a:latin typeface="Verdana"/>
                <a:cs typeface="Verdana"/>
              </a:rPr>
              <a:t>assigning</a:t>
            </a:r>
            <a:r>
              <a:rPr sz="1550" spc="85" dirty="0">
                <a:solidFill>
                  <a:srgbClr val="FFFFFF"/>
                </a:solidFill>
                <a:latin typeface="Verdana"/>
                <a:cs typeface="Verdana"/>
              </a:rPr>
              <a:t> </a:t>
            </a:r>
            <a:r>
              <a:rPr sz="1550" dirty="0">
                <a:solidFill>
                  <a:srgbClr val="FFFFFF"/>
                </a:solidFill>
                <a:latin typeface="Verdana"/>
                <a:cs typeface="Verdana"/>
              </a:rPr>
              <a:t>scores</a:t>
            </a:r>
            <a:r>
              <a:rPr sz="1550" spc="85" dirty="0">
                <a:solidFill>
                  <a:srgbClr val="FFFFFF"/>
                </a:solidFill>
                <a:latin typeface="Verdana"/>
                <a:cs typeface="Verdana"/>
              </a:rPr>
              <a:t> </a:t>
            </a:r>
            <a:r>
              <a:rPr sz="1550" dirty="0">
                <a:solidFill>
                  <a:srgbClr val="FFFFFF"/>
                </a:solidFill>
                <a:latin typeface="Verdana"/>
                <a:cs typeface="Verdana"/>
              </a:rPr>
              <a:t>for</a:t>
            </a:r>
            <a:r>
              <a:rPr sz="1550" spc="120" dirty="0">
                <a:solidFill>
                  <a:srgbClr val="FFFFFF"/>
                </a:solidFill>
                <a:latin typeface="Verdana"/>
                <a:cs typeface="Verdana"/>
              </a:rPr>
              <a:t> </a:t>
            </a:r>
            <a:r>
              <a:rPr sz="1550" dirty="0">
                <a:solidFill>
                  <a:srgbClr val="FFFFFF"/>
                </a:solidFill>
                <a:latin typeface="Verdana"/>
                <a:cs typeface="Verdana"/>
              </a:rPr>
              <a:t>every</a:t>
            </a:r>
            <a:r>
              <a:rPr sz="1550" spc="95" dirty="0">
                <a:solidFill>
                  <a:srgbClr val="FFFFFF"/>
                </a:solidFill>
                <a:latin typeface="Verdana"/>
                <a:cs typeface="Verdana"/>
              </a:rPr>
              <a:t> </a:t>
            </a:r>
            <a:r>
              <a:rPr sz="1550" spc="-20" dirty="0">
                <a:solidFill>
                  <a:srgbClr val="FFFFFF"/>
                </a:solidFill>
                <a:latin typeface="Verdana"/>
                <a:cs typeface="Verdana"/>
              </a:rPr>
              <a:t>word</a:t>
            </a:r>
            <a:endParaRPr sz="1550">
              <a:latin typeface="Verdana"/>
              <a:cs typeface="Verdana"/>
            </a:endParaRPr>
          </a:p>
        </p:txBody>
      </p:sp>
      <p:grpSp>
        <p:nvGrpSpPr>
          <p:cNvPr id="42" name="object 42"/>
          <p:cNvGrpSpPr/>
          <p:nvPr/>
        </p:nvGrpSpPr>
        <p:grpSpPr>
          <a:xfrm>
            <a:off x="5010403" y="4957698"/>
            <a:ext cx="6488430" cy="619125"/>
            <a:chOff x="5010403" y="4957698"/>
            <a:chExt cx="6488430" cy="619125"/>
          </a:xfrm>
        </p:grpSpPr>
        <p:sp>
          <p:nvSpPr>
            <p:cNvPr id="43" name="object 43"/>
            <p:cNvSpPr/>
            <p:nvPr/>
          </p:nvSpPr>
          <p:spPr>
            <a:xfrm>
              <a:off x="5016753" y="4964048"/>
              <a:ext cx="6475730" cy="606425"/>
            </a:xfrm>
            <a:custGeom>
              <a:avLst/>
              <a:gdLst/>
              <a:ahLst/>
              <a:cxnLst/>
              <a:rect l="l" t="t" r="r" b="b"/>
              <a:pathLst>
                <a:path w="6475730" h="606425">
                  <a:moveTo>
                    <a:pt x="6172327" y="0"/>
                  </a:moveTo>
                  <a:lnTo>
                    <a:pt x="6172327" y="75692"/>
                  </a:lnTo>
                  <a:lnTo>
                    <a:pt x="0" y="75692"/>
                  </a:lnTo>
                  <a:lnTo>
                    <a:pt x="0" y="530479"/>
                  </a:lnTo>
                  <a:lnTo>
                    <a:pt x="6172327" y="530479"/>
                  </a:lnTo>
                  <a:lnTo>
                    <a:pt x="6172327" y="606170"/>
                  </a:lnTo>
                  <a:lnTo>
                    <a:pt x="6475476" y="303148"/>
                  </a:lnTo>
                  <a:lnTo>
                    <a:pt x="6172327" y="0"/>
                  </a:lnTo>
                  <a:close/>
                </a:path>
              </a:pathLst>
            </a:custGeom>
            <a:solidFill>
              <a:srgbClr val="CCD2EA">
                <a:alpha val="89802"/>
              </a:srgbClr>
            </a:solidFill>
          </p:spPr>
          <p:txBody>
            <a:bodyPr wrap="square" lIns="0" tIns="0" rIns="0" bIns="0" rtlCol="0"/>
            <a:lstStyle/>
            <a:p>
              <a:endParaRPr/>
            </a:p>
          </p:txBody>
        </p:sp>
        <p:sp>
          <p:nvSpPr>
            <p:cNvPr id="44" name="object 44"/>
            <p:cNvSpPr/>
            <p:nvPr/>
          </p:nvSpPr>
          <p:spPr>
            <a:xfrm>
              <a:off x="5016753" y="4964048"/>
              <a:ext cx="6475730" cy="606425"/>
            </a:xfrm>
            <a:custGeom>
              <a:avLst/>
              <a:gdLst/>
              <a:ahLst/>
              <a:cxnLst/>
              <a:rect l="l" t="t" r="r" b="b"/>
              <a:pathLst>
                <a:path w="6475730" h="606425">
                  <a:moveTo>
                    <a:pt x="0" y="75692"/>
                  </a:moveTo>
                  <a:lnTo>
                    <a:pt x="6172327" y="75692"/>
                  </a:lnTo>
                  <a:lnTo>
                    <a:pt x="6172327" y="0"/>
                  </a:lnTo>
                  <a:lnTo>
                    <a:pt x="6475476" y="303148"/>
                  </a:lnTo>
                  <a:lnTo>
                    <a:pt x="6172327" y="606170"/>
                  </a:lnTo>
                  <a:lnTo>
                    <a:pt x="6172327" y="530479"/>
                  </a:lnTo>
                  <a:lnTo>
                    <a:pt x="0" y="530479"/>
                  </a:lnTo>
                  <a:lnTo>
                    <a:pt x="0" y="75692"/>
                  </a:lnTo>
                  <a:close/>
                </a:path>
              </a:pathLst>
            </a:custGeom>
            <a:ln w="12700">
              <a:solidFill>
                <a:srgbClr val="CCD2EA"/>
              </a:solidFill>
            </a:ln>
          </p:spPr>
          <p:txBody>
            <a:bodyPr wrap="square" lIns="0" tIns="0" rIns="0" bIns="0" rtlCol="0"/>
            <a:lstStyle/>
            <a:p>
              <a:endParaRPr/>
            </a:p>
          </p:txBody>
        </p:sp>
      </p:grpSp>
      <p:sp>
        <p:nvSpPr>
          <p:cNvPr id="45" name="object 45"/>
          <p:cNvSpPr txBox="1"/>
          <p:nvPr/>
        </p:nvSpPr>
        <p:spPr>
          <a:xfrm>
            <a:off x="7179309" y="5010403"/>
            <a:ext cx="1797685" cy="316230"/>
          </a:xfrm>
          <a:prstGeom prst="rect">
            <a:avLst/>
          </a:prstGeom>
        </p:spPr>
        <p:txBody>
          <a:bodyPr vert="horz" wrap="square" lIns="0" tIns="13335" rIns="0" bIns="0" rtlCol="0">
            <a:spAutoFit/>
          </a:bodyPr>
          <a:lstStyle/>
          <a:p>
            <a:pPr marL="12700">
              <a:lnSpc>
                <a:spcPct val="100000"/>
              </a:lnSpc>
              <a:spcBef>
                <a:spcPts val="105"/>
              </a:spcBef>
            </a:pPr>
            <a:r>
              <a:rPr sz="1900" dirty="0">
                <a:latin typeface="Verdana"/>
                <a:cs typeface="Verdana"/>
              </a:rPr>
              <a:t>Softmax</a:t>
            </a:r>
            <a:r>
              <a:rPr sz="1900" spc="-15" dirty="0">
                <a:latin typeface="Verdana"/>
                <a:cs typeface="Verdana"/>
              </a:rPr>
              <a:t> </a:t>
            </a:r>
            <a:r>
              <a:rPr sz="1900" spc="-10" dirty="0">
                <a:latin typeface="Verdana"/>
                <a:cs typeface="Verdana"/>
              </a:rPr>
              <a:t>Layer</a:t>
            </a:r>
            <a:endParaRPr sz="1900">
              <a:latin typeface="Verdana"/>
              <a:cs typeface="Verdana"/>
            </a:endParaRPr>
          </a:p>
        </p:txBody>
      </p:sp>
      <p:grpSp>
        <p:nvGrpSpPr>
          <p:cNvPr id="46" name="object 46"/>
          <p:cNvGrpSpPr/>
          <p:nvPr/>
        </p:nvGrpSpPr>
        <p:grpSpPr>
          <a:xfrm>
            <a:off x="693394" y="4957698"/>
            <a:ext cx="4330065" cy="619125"/>
            <a:chOff x="693394" y="4957698"/>
            <a:chExt cx="4330065" cy="619125"/>
          </a:xfrm>
        </p:grpSpPr>
        <p:sp>
          <p:nvSpPr>
            <p:cNvPr id="47" name="object 47"/>
            <p:cNvSpPr/>
            <p:nvPr/>
          </p:nvSpPr>
          <p:spPr>
            <a:xfrm>
              <a:off x="699744" y="4964048"/>
              <a:ext cx="4317365" cy="606425"/>
            </a:xfrm>
            <a:custGeom>
              <a:avLst/>
              <a:gdLst/>
              <a:ahLst/>
              <a:cxnLst/>
              <a:rect l="l" t="t" r="r" b="b"/>
              <a:pathLst>
                <a:path w="4317365" h="606425">
                  <a:moveTo>
                    <a:pt x="4215790" y="0"/>
                  </a:moveTo>
                  <a:lnTo>
                    <a:pt x="101041" y="0"/>
                  </a:lnTo>
                  <a:lnTo>
                    <a:pt x="61711" y="7935"/>
                  </a:lnTo>
                  <a:lnTo>
                    <a:pt x="29594" y="29575"/>
                  </a:lnTo>
                  <a:lnTo>
                    <a:pt x="7940" y="61668"/>
                  </a:lnTo>
                  <a:lnTo>
                    <a:pt x="0" y="100964"/>
                  </a:lnTo>
                  <a:lnTo>
                    <a:pt x="0" y="505206"/>
                  </a:lnTo>
                  <a:lnTo>
                    <a:pt x="7940" y="544502"/>
                  </a:lnTo>
                  <a:lnTo>
                    <a:pt x="29594" y="576595"/>
                  </a:lnTo>
                  <a:lnTo>
                    <a:pt x="61711" y="598235"/>
                  </a:lnTo>
                  <a:lnTo>
                    <a:pt x="101041" y="606170"/>
                  </a:lnTo>
                  <a:lnTo>
                    <a:pt x="4215790" y="606170"/>
                  </a:lnTo>
                  <a:lnTo>
                    <a:pt x="4255160" y="598235"/>
                  </a:lnTo>
                  <a:lnTo>
                    <a:pt x="4287291" y="576595"/>
                  </a:lnTo>
                  <a:lnTo>
                    <a:pt x="4308944" y="544502"/>
                  </a:lnTo>
                  <a:lnTo>
                    <a:pt x="4316882" y="505206"/>
                  </a:lnTo>
                  <a:lnTo>
                    <a:pt x="4316882" y="100964"/>
                  </a:lnTo>
                  <a:lnTo>
                    <a:pt x="4308944" y="61668"/>
                  </a:lnTo>
                  <a:lnTo>
                    <a:pt x="4287291" y="29575"/>
                  </a:lnTo>
                  <a:lnTo>
                    <a:pt x="4255160" y="7935"/>
                  </a:lnTo>
                  <a:lnTo>
                    <a:pt x="4215790" y="0"/>
                  </a:lnTo>
                  <a:close/>
                </a:path>
              </a:pathLst>
            </a:custGeom>
            <a:solidFill>
              <a:srgbClr val="4371C3"/>
            </a:solidFill>
          </p:spPr>
          <p:txBody>
            <a:bodyPr wrap="square" lIns="0" tIns="0" rIns="0" bIns="0" rtlCol="0"/>
            <a:lstStyle/>
            <a:p>
              <a:endParaRPr/>
            </a:p>
          </p:txBody>
        </p:sp>
        <p:sp>
          <p:nvSpPr>
            <p:cNvPr id="48" name="object 48"/>
            <p:cNvSpPr/>
            <p:nvPr/>
          </p:nvSpPr>
          <p:spPr>
            <a:xfrm>
              <a:off x="699744" y="4964048"/>
              <a:ext cx="4317365" cy="606425"/>
            </a:xfrm>
            <a:custGeom>
              <a:avLst/>
              <a:gdLst/>
              <a:ahLst/>
              <a:cxnLst/>
              <a:rect l="l" t="t" r="r" b="b"/>
              <a:pathLst>
                <a:path w="4317365" h="606425">
                  <a:moveTo>
                    <a:pt x="0" y="100964"/>
                  </a:moveTo>
                  <a:lnTo>
                    <a:pt x="7940" y="61668"/>
                  </a:lnTo>
                  <a:lnTo>
                    <a:pt x="29594" y="29575"/>
                  </a:lnTo>
                  <a:lnTo>
                    <a:pt x="61711" y="7935"/>
                  </a:lnTo>
                  <a:lnTo>
                    <a:pt x="101041" y="0"/>
                  </a:lnTo>
                  <a:lnTo>
                    <a:pt x="4215790" y="0"/>
                  </a:lnTo>
                  <a:lnTo>
                    <a:pt x="4255160" y="7935"/>
                  </a:lnTo>
                  <a:lnTo>
                    <a:pt x="4287291" y="29575"/>
                  </a:lnTo>
                  <a:lnTo>
                    <a:pt x="4308944" y="61668"/>
                  </a:lnTo>
                  <a:lnTo>
                    <a:pt x="4316882" y="100964"/>
                  </a:lnTo>
                  <a:lnTo>
                    <a:pt x="4316882" y="505206"/>
                  </a:lnTo>
                  <a:lnTo>
                    <a:pt x="4308944" y="544502"/>
                  </a:lnTo>
                  <a:lnTo>
                    <a:pt x="4287291" y="576595"/>
                  </a:lnTo>
                  <a:lnTo>
                    <a:pt x="4255160" y="598235"/>
                  </a:lnTo>
                  <a:lnTo>
                    <a:pt x="4215790" y="606170"/>
                  </a:lnTo>
                  <a:lnTo>
                    <a:pt x="101041" y="606170"/>
                  </a:lnTo>
                  <a:lnTo>
                    <a:pt x="61711" y="598235"/>
                  </a:lnTo>
                  <a:lnTo>
                    <a:pt x="29594" y="576595"/>
                  </a:lnTo>
                  <a:lnTo>
                    <a:pt x="7940" y="544502"/>
                  </a:lnTo>
                  <a:lnTo>
                    <a:pt x="0" y="505206"/>
                  </a:lnTo>
                  <a:lnTo>
                    <a:pt x="0" y="100964"/>
                  </a:lnTo>
                  <a:close/>
                </a:path>
              </a:pathLst>
            </a:custGeom>
            <a:ln w="12700">
              <a:solidFill>
                <a:srgbClr val="FFFFFF"/>
              </a:solidFill>
            </a:ln>
          </p:spPr>
          <p:txBody>
            <a:bodyPr wrap="square" lIns="0" tIns="0" rIns="0" bIns="0" rtlCol="0"/>
            <a:lstStyle/>
            <a:p>
              <a:endParaRPr/>
            </a:p>
          </p:txBody>
        </p:sp>
      </p:grpSp>
      <p:sp>
        <p:nvSpPr>
          <p:cNvPr id="49" name="object 49"/>
          <p:cNvSpPr txBox="1"/>
          <p:nvPr/>
        </p:nvSpPr>
        <p:spPr>
          <a:xfrm>
            <a:off x="892555" y="5082666"/>
            <a:ext cx="3932554" cy="267335"/>
          </a:xfrm>
          <a:prstGeom prst="rect">
            <a:avLst/>
          </a:prstGeom>
        </p:spPr>
        <p:txBody>
          <a:bodyPr vert="horz" wrap="square" lIns="0" tIns="17145" rIns="0" bIns="0" rtlCol="0">
            <a:spAutoFit/>
          </a:bodyPr>
          <a:lstStyle/>
          <a:p>
            <a:pPr marL="12700">
              <a:lnSpc>
                <a:spcPct val="100000"/>
              </a:lnSpc>
              <a:spcBef>
                <a:spcPts val="135"/>
              </a:spcBef>
            </a:pPr>
            <a:r>
              <a:rPr sz="1550" dirty="0">
                <a:solidFill>
                  <a:srgbClr val="FFFFFF"/>
                </a:solidFill>
                <a:latin typeface="Verdana"/>
                <a:cs typeface="Verdana"/>
              </a:rPr>
              <a:t>Step</a:t>
            </a:r>
            <a:r>
              <a:rPr sz="1550" spc="70" dirty="0">
                <a:solidFill>
                  <a:srgbClr val="FFFFFF"/>
                </a:solidFill>
                <a:latin typeface="Verdana"/>
                <a:cs typeface="Verdana"/>
              </a:rPr>
              <a:t> </a:t>
            </a:r>
            <a:r>
              <a:rPr sz="1550" dirty="0">
                <a:solidFill>
                  <a:srgbClr val="FFFFFF"/>
                </a:solidFill>
                <a:latin typeface="Verdana"/>
                <a:cs typeface="Verdana"/>
              </a:rPr>
              <a:t>6:</a:t>
            </a:r>
            <a:r>
              <a:rPr sz="1550" spc="85" dirty="0">
                <a:solidFill>
                  <a:srgbClr val="FFFFFF"/>
                </a:solidFill>
                <a:latin typeface="Verdana"/>
                <a:cs typeface="Verdana"/>
              </a:rPr>
              <a:t> </a:t>
            </a:r>
            <a:r>
              <a:rPr sz="1550" dirty="0">
                <a:solidFill>
                  <a:srgbClr val="FFFFFF"/>
                </a:solidFill>
                <a:latin typeface="Verdana"/>
                <a:cs typeface="Verdana"/>
              </a:rPr>
              <a:t>Convert</a:t>
            </a:r>
            <a:r>
              <a:rPr sz="1550" spc="65" dirty="0">
                <a:solidFill>
                  <a:srgbClr val="FFFFFF"/>
                </a:solidFill>
                <a:latin typeface="Verdana"/>
                <a:cs typeface="Verdana"/>
              </a:rPr>
              <a:t> </a:t>
            </a:r>
            <a:r>
              <a:rPr sz="1550" dirty="0">
                <a:solidFill>
                  <a:srgbClr val="FFFFFF"/>
                </a:solidFill>
                <a:latin typeface="Verdana"/>
                <a:cs typeface="Verdana"/>
              </a:rPr>
              <a:t>scores</a:t>
            </a:r>
            <a:r>
              <a:rPr sz="1550" spc="65" dirty="0">
                <a:solidFill>
                  <a:srgbClr val="FFFFFF"/>
                </a:solidFill>
                <a:latin typeface="Verdana"/>
                <a:cs typeface="Verdana"/>
              </a:rPr>
              <a:t> </a:t>
            </a:r>
            <a:r>
              <a:rPr sz="1550" dirty="0">
                <a:solidFill>
                  <a:srgbClr val="FFFFFF"/>
                </a:solidFill>
                <a:latin typeface="Verdana"/>
                <a:cs typeface="Verdana"/>
              </a:rPr>
              <a:t>to</a:t>
            </a:r>
            <a:r>
              <a:rPr sz="1550" spc="70" dirty="0">
                <a:solidFill>
                  <a:srgbClr val="FFFFFF"/>
                </a:solidFill>
                <a:latin typeface="Verdana"/>
                <a:cs typeface="Verdana"/>
              </a:rPr>
              <a:t> </a:t>
            </a:r>
            <a:r>
              <a:rPr sz="1550" spc="-10" dirty="0">
                <a:solidFill>
                  <a:srgbClr val="FFFFFF"/>
                </a:solidFill>
                <a:latin typeface="Verdana"/>
                <a:cs typeface="Verdana"/>
              </a:rPr>
              <a:t>probabilities</a:t>
            </a:r>
            <a:endParaRPr sz="1550">
              <a:latin typeface="Verdana"/>
              <a:cs typeface="Verdana"/>
            </a:endParaRPr>
          </a:p>
        </p:txBody>
      </p:sp>
      <p:grpSp>
        <p:nvGrpSpPr>
          <p:cNvPr id="50" name="object 50"/>
          <p:cNvGrpSpPr/>
          <p:nvPr/>
        </p:nvGrpSpPr>
        <p:grpSpPr>
          <a:xfrm>
            <a:off x="5010403" y="5624677"/>
            <a:ext cx="6488430" cy="619125"/>
            <a:chOff x="5010403" y="5624677"/>
            <a:chExt cx="6488430" cy="619125"/>
          </a:xfrm>
        </p:grpSpPr>
        <p:sp>
          <p:nvSpPr>
            <p:cNvPr id="51" name="object 51"/>
            <p:cNvSpPr/>
            <p:nvPr/>
          </p:nvSpPr>
          <p:spPr>
            <a:xfrm>
              <a:off x="5016753" y="5631027"/>
              <a:ext cx="6475730" cy="606425"/>
            </a:xfrm>
            <a:custGeom>
              <a:avLst/>
              <a:gdLst/>
              <a:ahLst/>
              <a:cxnLst/>
              <a:rect l="l" t="t" r="r" b="b"/>
              <a:pathLst>
                <a:path w="6475730" h="606425">
                  <a:moveTo>
                    <a:pt x="6172327" y="0"/>
                  </a:moveTo>
                  <a:lnTo>
                    <a:pt x="6172327" y="75793"/>
                  </a:lnTo>
                  <a:lnTo>
                    <a:pt x="0" y="75793"/>
                  </a:lnTo>
                  <a:lnTo>
                    <a:pt x="0" y="530504"/>
                  </a:lnTo>
                  <a:lnTo>
                    <a:pt x="6172327" y="530504"/>
                  </a:lnTo>
                  <a:lnTo>
                    <a:pt x="6172327" y="606285"/>
                  </a:lnTo>
                  <a:lnTo>
                    <a:pt x="6475476" y="303148"/>
                  </a:lnTo>
                  <a:lnTo>
                    <a:pt x="6172327" y="0"/>
                  </a:lnTo>
                  <a:close/>
                </a:path>
              </a:pathLst>
            </a:custGeom>
            <a:solidFill>
              <a:srgbClr val="CCD2EA">
                <a:alpha val="89802"/>
              </a:srgbClr>
            </a:solidFill>
          </p:spPr>
          <p:txBody>
            <a:bodyPr wrap="square" lIns="0" tIns="0" rIns="0" bIns="0" rtlCol="0"/>
            <a:lstStyle/>
            <a:p>
              <a:endParaRPr/>
            </a:p>
          </p:txBody>
        </p:sp>
        <p:sp>
          <p:nvSpPr>
            <p:cNvPr id="52" name="object 52"/>
            <p:cNvSpPr/>
            <p:nvPr/>
          </p:nvSpPr>
          <p:spPr>
            <a:xfrm>
              <a:off x="5016753" y="5631027"/>
              <a:ext cx="6475730" cy="606425"/>
            </a:xfrm>
            <a:custGeom>
              <a:avLst/>
              <a:gdLst/>
              <a:ahLst/>
              <a:cxnLst/>
              <a:rect l="l" t="t" r="r" b="b"/>
              <a:pathLst>
                <a:path w="6475730" h="606425">
                  <a:moveTo>
                    <a:pt x="0" y="75793"/>
                  </a:moveTo>
                  <a:lnTo>
                    <a:pt x="6172327" y="75793"/>
                  </a:lnTo>
                  <a:lnTo>
                    <a:pt x="6172327" y="0"/>
                  </a:lnTo>
                  <a:lnTo>
                    <a:pt x="6475476" y="303148"/>
                  </a:lnTo>
                  <a:lnTo>
                    <a:pt x="6172327" y="606285"/>
                  </a:lnTo>
                  <a:lnTo>
                    <a:pt x="6172327" y="530504"/>
                  </a:lnTo>
                  <a:lnTo>
                    <a:pt x="0" y="530504"/>
                  </a:lnTo>
                  <a:lnTo>
                    <a:pt x="0" y="75793"/>
                  </a:lnTo>
                  <a:close/>
                </a:path>
              </a:pathLst>
            </a:custGeom>
            <a:ln w="12700">
              <a:solidFill>
                <a:srgbClr val="CCD2EA"/>
              </a:solidFill>
            </a:ln>
          </p:spPr>
          <p:txBody>
            <a:bodyPr wrap="square" lIns="0" tIns="0" rIns="0" bIns="0" rtlCol="0"/>
            <a:lstStyle/>
            <a:p>
              <a:endParaRPr/>
            </a:p>
          </p:txBody>
        </p:sp>
      </p:grpSp>
      <p:sp>
        <p:nvSpPr>
          <p:cNvPr id="53" name="object 53"/>
          <p:cNvSpPr txBox="1"/>
          <p:nvPr/>
        </p:nvSpPr>
        <p:spPr>
          <a:xfrm>
            <a:off x="7098538" y="5677611"/>
            <a:ext cx="1961514" cy="316230"/>
          </a:xfrm>
          <a:prstGeom prst="rect">
            <a:avLst/>
          </a:prstGeom>
        </p:spPr>
        <p:txBody>
          <a:bodyPr vert="horz" wrap="square" lIns="0" tIns="13335" rIns="0" bIns="0" rtlCol="0">
            <a:spAutoFit/>
          </a:bodyPr>
          <a:lstStyle/>
          <a:p>
            <a:pPr marL="12700">
              <a:lnSpc>
                <a:spcPct val="100000"/>
              </a:lnSpc>
              <a:spcBef>
                <a:spcPts val="105"/>
              </a:spcBef>
            </a:pPr>
            <a:r>
              <a:rPr sz="1900" spc="-55" dirty="0">
                <a:latin typeface="Verdana"/>
                <a:cs typeface="Verdana"/>
              </a:rPr>
              <a:t>De-</a:t>
            </a:r>
            <a:r>
              <a:rPr sz="1900" spc="-10" dirty="0">
                <a:latin typeface="Verdana"/>
                <a:cs typeface="Verdana"/>
              </a:rPr>
              <a:t>Tokenization</a:t>
            </a:r>
            <a:endParaRPr sz="1900">
              <a:latin typeface="Verdana"/>
              <a:cs typeface="Verdana"/>
            </a:endParaRPr>
          </a:p>
        </p:txBody>
      </p:sp>
      <p:grpSp>
        <p:nvGrpSpPr>
          <p:cNvPr id="54" name="object 54"/>
          <p:cNvGrpSpPr/>
          <p:nvPr/>
        </p:nvGrpSpPr>
        <p:grpSpPr>
          <a:xfrm>
            <a:off x="693394" y="5624677"/>
            <a:ext cx="4330065" cy="619125"/>
            <a:chOff x="693394" y="5624677"/>
            <a:chExt cx="4330065" cy="619125"/>
          </a:xfrm>
        </p:grpSpPr>
        <p:sp>
          <p:nvSpPr>
            <p:cNvPr id="55" name="object 55"/>
            <p:cNvSpPr/>
            <p:nvPr/>
          </p:nvSpPr>
          <p:spPr>
            <a:xfrm>
              <a:off x="699744" y="5631027"/>
              <a:ext cx="4317365" cy="606425"/>
            </a:xfrm>
            <a:custGeom>
              <a:avLst/>
              <a:gdLst/>
              <a:ahLst/>
              <a:cxnLst/>
              <a:rect l="l" t="t" r="r" b="b"/>
              <a:pathLst>
                <a:path w="4317365" h="606425">
                  <a:moveTo>
                    <a:pt x="4215790" y="0"/>
                  </a:moveTo>
                  <a:lnTo>
                    <a:pt x="101041" y="0"/>
                  </a:lnTo>
                  <a:lnTo>
                    <a:pt x="61711" y="7940"/>
                  </a:lnTo>
                  <a:lnTo>
                    <a:pt x="29594" y="29595"/>
                  </a:lnTo>
                  <a:lnTo>
                    <a:pt x="7940" y="61716"/>
                  </a:lnTo>
                  <a:lnTo>
                    <a:pt x="0" y="101053"/>
                  </a:lnTo>
                  <a:lnTo>
                    <a:pt x="0" y="505244"/>
                  </a:lnTo>
                  <a:lnTo>
                    <a:pt x="7940" y="544574"/>
                  </a:lnTo>
                  <a:lnTo>
                    <a:pt x="29594" y="576691"/>
                  </a:lnTo>
                  <a:lnTo>
                    <a:pt x="61711" y="598345"/>
                  </a:lnTo>
                  <a:lnTo>
                    <a:pt x="101041" y="606285"/>
                  </a:lnTo>
                  <a:lnTo>
                    <a:pt x="4215790" y="606285"/>
                  </a:lnTo>
                  <a:lnTo>
                    <a:pt x="4255160" y="598345"/>
                  </a:lnTo>
                  <a:lnTo>
                    <a:pt x="4287291" y="576691"/>
                  </a:lnTo>
                  <a:lnTo>
                    <a:pt x="4308944" y="544574"/>
                  </a:lnTo>
                  <a:lnTo>
                    <a:pt x="4316882" y="505244"/>
                  </a:lnTo>
                  <a:lnTo>
                    <a:pt x="4316882" y="101053"/>
                  </a:lnTo>
                  <a:lnTo>
                    <a:pt x="4308944" y="61716"/>
                  </a:lnTo>
                  <a:lnTo>
                    <a:pt x="4287291" y="29595"/>
                  </a:lnTo>
                  <a:lnTo>
                    <a:pt x="4255160" y="7940"/>
                  </a:lnTo>
                  <a:lnTo>
                    <a:pt x="4215790" y="0"/>
                  </a:lnTo>
                  <a:close/>
                </a:path>
              </a:pathLst>
            </a:custGeom>
            <a:solidFill>
              <a:srgbClr val="4371C3"/>
            </a:solidFill>
          </p:spPr>
          <p:txBody>
            <a:bodyPr wrap="square" lIns="0" tIns="0" rIns="0" bIns="0" rtlCol="0"/>
            <a:lstStyle/>
            <a:p>
              <a:endParaRPr/>
            </a:p>
          </p:txBody>
        </p:sp>
        <p:sp>
          <p:nvSpPr>
            <p:cNvPr id="56" name="object 56"/>
            <p:cNvSpPr/>
            <p:nvPr/>
          </p:nvSpPr>
          <p:spPr>
            <a:xfrm>
              <a:off x="699744" y="5631027"/>
              <a:ext cx="4317365" cy="606425"/>
            </a:xfrm>
            <a:custGeom>
              <a:avLst/>
              <a:gdLst/>
              <a:ahLst/>
              <a:cxnLst/>
              <a:rect l="l" t="t" r="r" b="b"/>
              <a:pathLst>
                <a:path w="4317365" h="606425">
                  <a:moveTo>
                    <a:pt x="0" y="101053"/>
                  </a:moveTo>
                  <a:lnTo>
                    <a:pt x="7940" y="61716"/>
                  </a:lnTo>
                  <a:lnTo>
                    <a:pt x="29594" y="29595"/>
                  </a:lnTo>
                  <a:lnTo>
                    <a:pt x="61711" y="7940"/>
                  </a:lnTo>
                  <a:lnTo>
                    <a:pt x="101041" y="0"/>
                  </a:lnTo>
                  <a:lnTo>
                    <a:pt x="4215790" y="0"/>
                  </a:lnTo>
                  <a:lnTo>
                    <a:pt x="4255160" y="7940"/>
                  </a:lnTo>
                  <a:lnTo>
                    <a:pt x="4287291" y="29595"/>
                  </a:lnTo>
                  <a:lnTo>
                    <a:pt x="4308944" y="61716"/>
                  </a:lnTo>
                  <a:lnTo>
                    <a:pt x="4316882" y="101053"/>
                  </a:lnTo>
                  <a:lnTo>
                    <a:pt x="4316882" y="505244"/>
                  </a:lnTo>
                  <a:lnTo>
                    <a:pt x="4308944" y="544574"/>
                  </a:lnTo>
                  <a:lnTo>
                    <a:pt x="4287291" y="576691"/>
                  </a:lnTo>
                  <a:lnTo>
                    <a:pt x="4255160" y="598345"/>
                  </a:lnTo>
                  <a:lnTo>
                    <a:pt x="4215790" y="606285"/>
                  </a:lnTo>
                  <a:lnTo>
                    <a:pt x="101041" y="606285"/>
                  </a:lnTo>
                  <a:lnTo>
                    <a:pt x="61711" y="598345"/>
                  </a:lnTo>
                  <a:lnTo>
                    <a:pt x="29594" y="576691"/>
                  </a:lnTo>
                  <a:lnTo>
                    <a:pt x="7940" y="544574"/>
                  </a:lnTo>
                  <a:lnTo>
                    <a:pt x="0" y="505244"/>
                  </a:lnTo>
                  <a:lnTo>
                    <a:pt x="0" y="101053"/>
                  </a:lnTo>
                  <a:close/>
                </a:path>
              </a:pathLst>
            </a:custGeom>
            <a:ln w="12700">
              <a:solidFill>
                <a:srgbClr val="FFFFFF"/>
              </a:solidFill>
            </a:ln>
          </p:spPr>
          <p:txBody>
            <a:bodyPr wrap="square" lIns="0" tIns="0" rIns="0" bIns="0" rtlCol="0"/>
            <a:lstStyle/>
            <a:p>
              <a:endParaRPr/>
            </a:p>
          </p:txBody>
        </p:sp>
      </p:grpSp>
      <p:sp>
        <p:nvSpPr>
          <p:cNvPr id="57" name="object 57"/>
          <p:cNvSpPr txBox="1"/>
          <p:nvPr/>
        </p:nvSpPr>
        <p:spPr>
          <a:xfrm>
            <a:off x="973327" y="5749848"/>
            <a:ext cx="3768725" cy="267335"/>
          </a:xfrm>
          <a:prstGeom prst="rect">
            <a:avLst/>
          </a:prstGeom>
        </p:spPr>
        <p:txBody>
          <a:bodyPr vert="horz" wrap="square" lIns="0" tIns="17145" rIns="0" bIns="0" rtlCol="0">
            <a:spAutoFit/>
          </a:bodyPr>
          <a:lstStyle/>
          <a:p>
            <a:pPr marL="12700">
              <a:lnSpc>
                <a:spcPct val="100000"/>
              </a:lnSpc>
              <a:spcBef>
                <a:spcPts val="135"/>
              </a:spcBef>
            </a:pPr>
            <a:r>
              <a:rPr sz="1550" dirty="0">
                <a:solidFill>
                  <a:srgbClr val="FFFFFF"/>
                </a:solidFill>
                <a:latin typeface="Verdana"/>
                <a:cs typeface="Verdana"/>
              </a:rPr>
              <a:t>Step</a:t>
            </a:r>
            <a:r>
              <a:rPr sz="1550" spc="75" dirty="0">
                <a:solidFill>
                  <a:srgbClr val="FFFFFF"/>
                </a:solidFill>
                <a:latin typeface="Verdana"/>
                <a:cs typeface="Verdana"/>
              </a:rPr>
              <a:t> </a:t>
            </a:r>
            <a:r>
              <a:rPr sz="1550" dirty="0">
                <a:solidFill>
                  <a:srgbClr val="FFFFFF"/>
                </a:solidFill>
                <a:latin typeface="Verdana"/>
                <a:cs typeface="Verdana"/>
              </a:rPr>
              <a:t>7:</a:t>
            </a:r>
            <a:r>
              <a:rPr sz="1550" spc="90" dirty="0">
                <a:solidFill>
                  <a:srgbClr val="FFFFFF"/>
                </a:solidFill>
                <a:latin typeface="Verdana"/>
                <a:cs typeface="Verdana"/>
              </a:rPr>
              <a:t> </a:t>
            </a:r>
            <a:r>
              <a:rPr sz="1550" dirty="0">
                <a:solidFill>
                  <a:srgbClr val="FFFFFF"/>
                </a:solidFill>
                <a:latin typeface="Verdana"/>
                <a:cs typeface="Verdana"/>
              </a:rPr>
              <a:t>Convert</a:t>
            </a:r>
            <a:r>
              <a:rPr sz="1550" spc="75" dirty="0">
                <a:solidFill>
                  <a:srgbClr val="FFFFFF"/>
                </a:solidFill>
                <a:latin typeface="Verdana"/>
                <a:cs typeface="Verdana"/>
              </a:rPr>
              <a:t> </a:t>
            </a:r>
            <a:r>
              <a:rPr sz="1550" dirty="0">
                <a:solidFill>
                  <a:srgbClr val="FFFFFF"/>
                </a:solidFill>
                <a:latin typeface="Verdana"/>
                <a:cs typeface="Verdana"/>
              </a:rPr>
              <a:t>token</a:t>
            </a:r>
            <a:r>
              <a:rPr sz="1550" spc="80" dirty="0">
                <a:solidFill>
                  <a:srgbClr val="FFFFFF"/>
                </a:solidFill>
                <a:latin typeface="Verdana"/>
                <a:cs typeface="Verdana"/>
              </a:rPr>
              <a:t> </a:t>
            </a:r>
            <a:r>
              <a:rPr sz="1550" dirty="0">
                <a:solidFill>
                  <a:srgbClr val="FFFFFF"/>
                </a:solidFill>
                <a:latin typeface="Verdana"/>
                <a:cs typeface="Verdana"/>
              </a:rPr>
              <a:t>ids</a:t>
            </a:r>
            <a:r>
              <a:rPr sz="1550" spc="70" dirty="0">
                <a:solidFill>
                  <a:srgbClr val="FFFFFF"/>
                </a:solidFill>
                <a:latin typeface="Verdana"/>
                <a:cs typeface="Verdana"/>
              </a:rPr>
              <a:t> </a:t>
            </a:r>
            <a:r>
              <a:rPr sz="1550" dirty="0">
                <a:solidFill>
                  <a:srgbClr val="FFFFFF"/>
                </a:solidFill>
                <a:latin typeface="Verdana"/>
                <a:cs typeface="Verdana"/>
              </a:rPr>
              <a:t>into</a:t>
            </a:r>
            <a:r>
              <a:rPr sz="1550" spc="70" dirty="0">
                <a:solidFill>
                  <a:srgbClr val="FFFFFF"/>
                </a:solidFill>
                <a:latin typeface="Verdana"/>
                <a:cs typeface="Verdana"/>
              </a:rPr>
              <a:t> </a:t>
            </a:r>
            <a:r>
              <a:rPr sz="1550" spc="-10" dirty="0">
                <a:solidFill>
                  <a:srgbClr val="FFFFFF"/>
                </a:solidFill>
                <a:latin typeface="Verdana"/>
                <a:cs typeface="Verdana"/>
              </a:rPr>
              <a:t>words</a:t>
            </a:r>
            <a:endParaRPr sz="1550">
              <a:latin typeface="Verdana"/>
              <a:cs typeface="Verdan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688340" y="1218691"/>
            <a:ext cx="9021717" cy="4499309"/>
          </a:xfrm>
          <a:prstGeom prst="rect">
            <a:avLst/>
          </a:prstGeom>
        </p:spPr>
        <p:txBody>
          <a:bodyPr vert="horz" wrap="square" lIns="0" tIns="13335" rIns="0" bIns="0" rtlCol="0">
            <a:spAutoFit/>
          </a:bodyPr>
          <a:lstStyle/>
          <a:p>
            <a:pPr marL="26670">
              <a:lnSpc>
                <a:spcPct val="100000"/>
              </a:lnSpc>
              <a:spcBef>
                <a:spcPts val="105"/>
              </a:spcBef>
            </a:pPr>
            <a:r>
              <a:rPr lang="en-US" sz="2400" b="1" i="1" dirty="0">
                <a:solidFill>
                  <a:schemeClr val="bg1"/>
                </a:solidFill>
                <a:latin typeface="Verdana"/>
                <a:cs typeface="Verdana"/>
              </a:rPr>
              <a:t>Unveiling</a:t>
            </a:r>
            <a:r>
              <a:rPr lang="en-US" sz="2400" b="1" i="1" spc="-85" dirty="0">
                <a:solidFill>
                  <a:schemeClr val="bg1"/>
                </a:solidFill>
                <a:latin typeface="Verdana"/>
                <a:cs typeface="Verdana"/>
              </a:rPr>
              <a:t> </a:t>
            </a:r>
            <a:r>
              <a:rPr lang="en-US" sz="2400" b="1" i="1" dirty="0">
                <a:solidFill>
                  <a:schemeClr val="bg1"/>
                </a:solidFill>
                <a:latin typeface="Verdana"/>
                <a:cs typeface="Verdana"/>
              </a:rPr>
              <a:t>How</a:t>
            </a:r>
            <a:r>
              <a:rPr lang="en-US" sz="2400" b="1" i="1" spc="-25" dirty="0">
                <a:solidFill>
                  <a:schemeClr val="bg1"/>
                </a:solidFill>
                <a:latin typeface="Verdana"/>
                <a:cs typeface="Verdana"/>
              </a:rPr>
              <a:t> </a:t>
            </a:r>
            <a:r>
              <a:rPr lang="en-US" sz="2400" b="1" i="1" dirty="0">
                <a:solidFill>
                  <a:schemeClr val="bg1"/>
                </a:solidFill>
                <a:latin typeface="Verdana"/>
                <a:cs typeface="Verdana"/>
              </a:rPr>
              <a:t>Large</a:t>
            </a:r>
            <a:r>
              <a:rPr lang="en-US" sz="2400" b="1" i="1" spc="-40" dirty="0">
                <a:solidFill>
                  <a:schemeClr val="bg1"/>
                </a:solidFill>
                <a:latin typeface="Verdana"/>
                <a:cs typeface="Verdana"/>
              </a:rPr>
              <a:t> </a:t>
            </a:r>
            <a:r>
              <a:rPr lang="en-US" sz="2400" b="1" i="1" dirty="0">
                <a:solidFill>
                  <a:schemeClr val="bg1"/>
                </a:solidFill>
                <a:latin typeface="Verdana"/>
                <a:cs typeface="Verdana"/>
              </a:rPr>
              <a:t>Language</a:t>
            </a:r>
            <a:r>
              <a:rPr lang="en-US" sz="2400" b="1" i="1" spc="-55" dirty="0">
                <a:solidFill>
                  <a:schemeClr val="bg1"/>
                </a:solidFill>
                <a:latin typeface="Verdana"/>
                <a:cs typeface="Verdana"/>
              </a:rPr>
              <a:t> </a:t>
            </a:r>
            <a:r>
              <a:rPr lang="en-US" sz="2400" b="1" i="1" dirty="0">
                <a:solidFill>
                  <a:schemeClr val="bg1"/>
                </a:solidFill>
                <a:latin typeface="Verdana"/>
                <a:cs typeface="Verdana"/>
              </a:rPr>
              <a:t>Models</a:t>
            </a:r>
            <a:r>
              <a:rPr lang="en-US" sz="2400" b="1" i="1" spc="-15" dirty="0">
                <a:solidFill>
                  <a:schemeClr val="bg1"/>
                </a:solidFill>
                <a:latin typeface="Verdana"/>
                <a:cs typeface="Verdana"/>
              </a:rPr>
              <a:t> </a:t>
            </a:r>
            <a:r>
              <a:rPr lang="en-US" sz="2400" b="1" i="1" dirty="0">
                <a:solidFill>
                  <a:schemeClr val="bg1"/>
                </a:solidFill>
                <a:latin typeface="Verdana"/>
                <a:cs typeface="Verdana"/>
              </a:rPr>
              <a:t>Process</a:t>
            </a:r>
            <a:r>
              <a:rPr lang="en-US" sz="2400" b="1" i="1" spc="-30" dirty="0">
                <a:solidFill>
                  <a:schemeClr val="bg1"/>
                </a:solidFill>
                <a:latin typeface="Verdana"/>
                <a:cs typeface="Verdana"/>
              </a:rPr>
              <a:t> </a:t>
            </a:r>
            <a:r>
              <a:rPr lang="en-US" sz="2400" b="1" i="1" spc="-20" dirty="0">
                <a:solidFill>
                  <a:schemeClr val="bg1"/>
                </a:solidFill>
                <a:latin typeface="Verdana"/>
                <a:cs typeface="Verdana"/>
              </a:rPr>
              <a:t>Text</a:t>
            </a:r>
            <a:endParaRPr lang="en-US" sz="2400" dirty="0">
              <a:solidFill>
                <a:schemeClr val="bg1"/>
              </a:solidFill>
              <a:latin typeface="Verdana"/>
              <a:cs typeface="Verdana"/>
            </a:endParaRPr>
          </a:p>
          <a:p>
            <a:pPr>
              <a:lnSpc>
                <a:spcPct val="100000"/>
              </a:lnSpc>
              <a:spcBef>
                <a:spcPts val="1515"/>
              </a:spcBef>
            </a:pPr>
            <a:endParaRPr lang="en-US" sz="2000" dirty="0">
              <a:solidFill>
                <a:schemeClr val="bg1"/>
              </a:solidFill>
              <a:latin typeface="Verdana"/>
              <a:cs typeface="Verdana"/>
            </a:endParaRPr>
          </a:p>
          <a:p>
            <a:pPr marL="354965" indent="-342265">
              <a:lnSpc>
                <a:spcPct val="100000"/>
              </a:lnSpc>
              <a:buClr>
                <a:srgbClr val="009CDB"/>
              </a:buClr>
              <a:buFont typeface="Verdana"/>
              <a:buChar char="•"/>
              <a:tabLst>
                <a:tab pos="354965" algn="l"/>
              </a:tabLst>
            </a:pPr>
            <a:r>
              <a:rPr lang="en-US" sz="2000" b="1" dirty="0">
                <a:solidFill>
                  <a:schemeClr val="bg1"/>
                </a:solidFill>
                <a:latin typeface="Verdana"/>
                <a:cs typeface="Verdana"/>
              </a:rPr>
              <a:t>Step</a:t>
            </a:r>
            <a:r>
              <a:rPr lang="en-US" sz="2000" b="1" spc="-80" dirty="0">
                <a:solidFill>
                  <a:schemeClr val="bg1"/>
                </a:solidFill>
                <a:latin typeface="Verdana"/>
                <a:cs typeface="Verdana"/>
              </a:rPr>
              <a:t> </a:t>
            </a:r>
            <a:r>
              <a:rPr lang="en-US" sz="2000" b="1" dirty="0">
                <a:solidFill>
                  <a:schemeClr val="bg1"/>
                </a:solidFill>
                <a:latin typeface="Verdana"/>
                <a:cs typeface="Verdana"/>
              </a:rPr>
              <a:t>1</a:t>
            </a:r>
            <a:r>
              <a:rPr lang="en-US" sz="2000" dirty="0">
                <a:solidFill>
                  <a:schemeClr val="bg1"/>
                </a:solidFill>
                <a:latin typeface="Verdana"/>
                <a:cs typeface="Verdana"/>
              </a:rPr>
              <a:t>:</a:t>
            </a:r>
            <a:r>
              <a:rPr lang="en-US" sz="2000" spc="-65" dirty="0">
                <a:solidFill>
                  <a:schemeClr val="bg1"/>
                </a:solidFill>
                <a:latin typeface="Verdana"/>
                <a:cs typeface="Verdana"/>
              </a:rPr>
              <a:t> </a:t>
            </a:r>
            <a:r>
              <a:rPr lang="en-US" sz="2000" dirty="0">
                <a:solidFill>
                  <a:schemeClr val="bg1"/>
                </a:solidFill>
                <a:latin typeface="Verdana"/>
                <a:cs typeface="Verdana"/>
              </a:rPr>
              <a:t>Convert</a:t>
            </a:r>
            <a:r>
              <a:rPr lang="en-US" sz="2000" spc="-90" dirty="0">
                <a:solidFill>
                  <a:schemeClr val="bg1"/>
                </a:solidFill>
                <a:latin typeface="Verdana"/>
                <a:cs typeface="Verdana"/>
              </a:rPr>
              <a:t> </a:t>
            </a:r>
            <a:r>
              <a:rPr lang="en-US" sz="2000" dirty="0">
                <a:solidFill>
                  <a:schemeClr val="bg1"/>
                </a:solidFill>
                <a:latin typeface="Verdana"/>
                <a:cs typeface="Verdana"/>
              </a:rPr>
              <a:t>words</a:t>
            </a:r>
            <a:r>
              <a:rPr lang="en-US" sz="2000" spc="-75" dirty="0">
                <a:solidFill>
                  <a:schemeClr val="bg1"/>
                </a:solidFill>
                <a:latin typeface="Verdana"/>
                <a:cs typeface="Verdana"/>
              </a:rPr>
              <a:t> </a:t>
            </a:r>
            <a:r>
              <a:rPr lang="en-US" sz="2000" dirty="0">
                <a:solidFill>
                  <a:schemeClr val="bg1"/>
                </a:solidFill>
                <a:latin typeface="Verdana"/>
                <a:cs typeface="Verdana"/>
              </a:rPr>
              <a:t>to</a:t>
            </a:r>
            <a:r>
              <a:rPr lang="en-US" sz="2000" spc="-65" dirty="0">
                <a:solidFill>
                  <a:schemeClr val="bg1"/>
                </a:solidFill>
                <a:latin typeface="Verdana"/>
                <a:cs typeface="Verdana"/>
              </a:rPr>
              <a:t> </a:t>
            </a:r>
            <a:r>
              <a:rPr lang="en-US" sz="2000" dirty="0">
                <a:solidFill>
                  <a:schemeClr val="bg1"/>
                </a:solidFill>
                <a:latin typeface="Verdana"/>
                <a:cs typeface="Verdana"/>
              </a:rPr>
              <a:t>numbers</a:t>
            </a:r>
            <a:r>
              <a:rPr lang="en-US" sz="2000" spc="-90" dirty="0">
                <a:solidFill>
                  <a:schemeClr val="bg1"/>
                </a:solidFill>
                <a:latin typeface="Verdana"/>
                <a:cs typeface="Verdana"/>
              </a:rPr>
              <a:t> </a:t>
            </a:r>
            <a:r>
              <a:rPr lang="en-US" sz="2000" spc="-70" dirty="0">
                <a:solidFill>
                  <a:schemeClr val="bg1"/>
                </a:solidFill>
                <a:latin typeface="Verdana"/>
                <a:cs typeface="Verdana"/>
              </a:rPr>
              <a:t>(Token</a:t>
            </a:r>
            <a:r>
              <a:rPr lang="en-US" sz="2000" spc="-90" dirty="0">
                <a:solidFill>
                  <a:schemeClr val="bg1"/>
                </a:solidFill>
                <a:latin typeface="Verdana"/>
                <a:cs typeface="Verdana"/>
              </a:rPr>
              <a:t> </a:t>
            </a:r>
            <a:r>
              <a:rPr lang="en-US" sz="2000" dirty="0">
                <a:solidFill>
                  <a:schemeClr val="bg1"/>
                </a:solidFill>
                <a:latin typeface="Verdana"/>
                <a:cs typeface="Verdana"/>
              </a:rPr>
              <a:t>IDS)</a:t>
            </a:r>
            <a:r>
              <a:rPr lang="en-US" sz="2000" spc="-70" dirty="0">
                <a:solidFill>
                  <a:schemeClr val="bg1"/>
                </a:solidFill>
                <a:latin typeface="Verdana"/>
                <a:cs typeface="Verdana"/>
              </a:rPr>
              <a:t> </a:t>
            </a:r>
            <a:r>
              <a:rPr lang="en-US" sz="2000" spc="-40" dirty="0">
                <a:solidFill>
                  <a:schemeClr val="bg1"/>
                </a:solidFill>
                <a:latin typeface="Verdana"/>
                <a:cs typeface="Verdana"/>
              </a:rPr>
              <a:t>-</a:t>
            </a:r>
            <a:r>
              <a:rPr lang="en-US" sz="2000" dirty="0">
                <a:solidFill>
                  <a:schemeClr val="bg1"/>
                </a:solidFill>
                <a:latin typeface="Verdana"/>
                <a:cs typeface="Verdana"/>
              </a:rPr>
              <a:t>&gt;</a:t>
            </a:r>
            <a:r>
              <a:rPr lang="en-US" sz="2000" spc="-60" dirty="0">
                <a:solidFill>
                  <a:schemeClr val="bg1"/>
                </a:solidFill>
                <a:latin typeface="Verdana"/>
                <a:cs typeface="Verdana"/>
              </a:rPr>
              <a:t> </a:t>
            </a:r>
            <a:r>
              <a:rPr lang="en-US" sz="2000" spc="-10" dirty="0">
                <a:solidFill>
                  <a:schemeClr val="bg1"/>
                </a:solidFill>
                <a:latin typeface="Verdana"/>
                <a:cs typeface="Verdana"/>
              </a:rPr>
              <a:t>Tokenization</a:t>
            </a:r>
            <a:endParaRPr lang="en-US" sz="2000" dirty="0">
              <a:solidFill>
                <a:schemeClr val="bg1"/>
              </a:solidFill>
              <a:latin typeface="Verdana"/>
              <a:cs typeface="Verdana"/>
            </a:endParaRPr>
          </a:p>
          <a:p>
            <a:pPr>
              <a:lnSpc>
                <a:spcPct val="100000"/>
              </a:lnSpc>
              <a:spcBef>
                <a:spcPts val="930"/>
              </a:spcBef>
            </a:pPr>
            <a:endParaRPr lang="en-US" sz="2000" dirty="0">
              <a:solidFill>
                <a:schemeClr val="bg1"/>
              </a:solidFill>
              <a:latin typeface="Verdana"/>
              <a:cs typeface="Verdana"/>
            </a:endParaRPr>
          </a:p>
          <a:p>
            <a:pPr marL="354965" indent="-342265">
              <a:lnSpc>
                <a:spcPct val="100000"/>
              </a:lnSpc>
              <a:buClr>
                <a:srgbClr val="009CDB"/>
              </a:buClr>
              <a:buFont typeface="Wingdings"/>
              <a:buChar char=""/>
              <a:tabLst>
                <a:tab pos="354965" algn="l"/>
              </a:tabLst>
            </a:pPr>
            <a:r>
              <a:rPr lang="en-US" sz="2000" dirty="0">
                <a:solidFill>
                  <a:schemeClr val="bg1"/>
                </a:solidFill>
                <a:latin typeface="Verdana"/>
                <a:cs typeface="Verdana"/>
              </a:rPr>
              <a:t>Input</a:t>
            </a:r>
            <a:r>
              <a:rPr lang="en-US" sz="2000" spc="-114" dirty="0">
                <a:solidFill>
                  <a:schemeClr val="bg1"/>
                </a:solidFill>
                <a:latin typeface="Verdana"/>
                <a:cs typeface="Verdana"/>
              </a:rPr>
              <a:t> </a:t>
            </a:r>
            <a:r>
              <a:rPr lang="en-US" sz="2000" dirty="0">
                <a:solidFill>
                  <a:schemeClr val="bg1"/>
                </a:solidFill>
                <a:latin typeface="Verdana"/>
                <a:cs typeface="Verdana"/>
              </a:rPr>
              <a:t>text:</a:t>
            </a:r>
            <a:r>
              <a:rPr lang="en-US" sz="2000" spc="-110" dirty="0">
                <a:solidFill>
                  <a:schemeClr val="bg1"/>
                </a:solidFill>
                <a:latin typeface="Verdana"/>
                <a:cs typeface="Verdana"/>
              </a:rPr>
              <a:t> </a:t>
            </a:r>
            <a:r>
              <a:rPr lang="en-US" sz="2000" dirty="0">
                <a:solidFill>
                  <a:schemeClr val="bg1"/>
                </a:solidFill>
                <a:latin typeface="Verdana"/>
                <a:cs typeface="Verdana"/>
              </a:rPr>
              <a:t>I</a:t>
            </a:r>
            <a:r>
              <a:rPr lang="en-US" sz="2000" spc="-105" dirty="0">
                <a:solidFill>
                  <a:schemeClr val="bg1"/>
                </a:solidFill>
                <a:latin typeface="Verdana"/>
                <a:cs typeface="Verdana"/>
              </a:rPr>
              <a:t> </a:t>
            </a:r>
            <a:r>
              <a:rPr lang="en-US" sz="2000" dirty="0">
                <a:solidFill>
                  <a:schemeClr val="bg1"/>
                </a:solidFill>
                <a:latin typeface="Verdana"/>
                <a:cs typeface="Verdana"/>
              </a:rPr>
              <a:t>love</a:t>
            </a:r>
            <a:r>
              <a:rPr lang="en-US" sz="2000" spc="-90" dirty="0">
                <a:solidFill>
                  <a:schemeClr val="bg1"/>
                </a:solidFill>
                <a:latin typeface="Verdana"/>
                <a:cs typeface="Verdana"/>
              </a:rPr>
              <a:t> </a:t>
            </a:r>
            <a:r>
              <a:rPr lang="en-US" sz="2000" dirty="0">
                <a:solidFill>
                  <a:schemeClr val="bg1"/>
                </a:solidFill>
                <a:latin typeface="Verdana"/>
                <a:cs typeface="Verdana"/>
              </a:rPr>
              <a:t>machine</a:t>
            </a:r>
            <a:r>
              <a:rPr lang="en-US" sz="2000" spc="-110" dirty="0">
                <a:solidFill>
                  <a:schemeClr val="bg1"/>
                </a:solidFill>
                <a:latin typeface="Verdana"/>
                <a:cs typeface="Verdana"/>
              </a:rPr>
              <a:t> </a:t>
            </a:r>
            <a:r>
              <a:rPr lang="en-US" sz="2000" spc="-10" dirty="0">
                <a:solidFill>
                  <a:schemeClr val="bg1"/>
                </a:solidFill>
                <a:latin typeface="Verdana"/>
                <a:cs typeface="Verdana"/>
              </a:rPr>
              <a:t>learning</a:t>
            </a:r>
            <a:endParaRPr lang="en-US" sz="2000" dirty="0">
              <a:solidFill>
                <a:schemeClr val="bg1"/>
              </a:solidFill>
              <a:latin typeface="Verdana"/>
              <a:cs typeface="Verdana"/>
            </a:endParaRPr>
          </a:p>
          <a:p>
            <a:pPr>
              <a:lnSpc>
                <a:spcPct val="100000"/>
              </a:lnSpc>
              <a:spcBef>
                <a:spcPts val="930"/>
              </a:spcBef>
              <a:buClr>
                <a:srgbClr val="009CDB"/>
              </a:buClr>
              <a:buFont typeface="Wingdings"/>
              <a:buChar char=""/>
            </a:pPr>
            <a:endParaRPr lang="en-US" sz="2000" dirty="0">
              <a:solidFill>
                <a:schemeClr val="bg1"/>
              </a:solidFill>
              <a:latin typeface="Verdana"/>
              <a:cs typeface="Verdana"/>
            </a:endParaRPr>
          </a:p>
          <a:p>
            <a:pPr marL="354965" indent="-342265">
              <a:lnSpc>
                <a:spcPct val="100000"/>
              </a:lnSpc>
              <a:buClr>
                <a:srgbClr val="009CDB"/>
              </a:buClr>
              <a:buFont typeface="Wingdings"/>
              <a:buChar char=""/>
              <a:tabLst>
                <a:tab pos="354965" algn="l"/>
              </a:tabLst>
            </a:pPr>
            <a:r>
              <a:rPr lang="en-US" sz="2000" spc="-40" dirty="0">
                <a:solidFill>
                  <a:schemeClr val="bg1"/>
                </a:solidFill>
                <a:latin typeface="Verdana"/>
                <a:cs typeface="Verdana"/>
              </a:rPr>
              <a:t>Token</a:t>
            </a:r>
            <a:r>
              <a:rPr lang="en-US" sz="2000" spc="-130" dirty="0">
                <a:solidFill>
                  <a:schemeClr val="bg1"/>
                </a:solidFill>
                <a:latin typeface="Verdana"/>
                <a:cs typeface="Verdana"/>
              </a:rPr>
              <a:t> </a:t>
            </a:r>
            <a:r>
              <a:rPr lang="en-US" sz="2000" spc="-10" dirty="0">
                <a:solidFill>
                  <a:schemeClr val="bg1"/>
                </a:solidFill>
                <a:latin typeface="Verdana"/>
                <a:cs typeface="Verdana"/>
              </a:rPr>
              <a:t>Dictionary:</a:t>
            </a:r>
            <a:endParaRPr lang="en-US" sz="2000" dirty="0">
              <a:solidFill>
                <a:schemeClr val="bg1"/>
              </a:solidFill>
              <a:latin typeface="Verdana"/>
              <a:cs typeface="Verdana"/>
            </a:endParaRPr>
          </a:p>
          <a:p>
            <a:pPr>
              <a:lnSpc>
                <a:spcPct val="100000"/>
              </a:lnSpc>
              <a:spcBef>
                <a:spcPts val="930"/>
              </a:spcBef>
            </a:pPr>
            <a:endParaRPr lang="en-US" sz="2000" dirty="0">
              <a:latin typeface="Verdana"/>
              <a:cs typeface="Verdana"/>
            </a:endParaRPr>
          </a:p>
          <a:p>
            <a:pPr marL="354965" indent="-342265">
              <a:lnSpc>
                <a:spcPct val="100000"/>
              </a:lnSpc>
              <a:spcBef>
                <a:spcPts val="5"/>
              </a:spcBef>
              <a:buClr>
                <a:srgbClr val="009CDB"/>
              </a:buClr>
              <a:buFont typeface="Wingdings"/>
              <a:buChar char=""/>
              <a:tabLst>
                <a:tab pos="354965" algn="l"/>
              </a:tabLst>
            </a:pPr>
            <a:r>
              <a:rPr lang="en-US" sz="2000" dirty="0">
                <a:solidFill>
                  <a:schemeClr val="accent2"/>
                </a:solidFill>
                <a:latin typeface="Verdana"/>
                <a:cs typeface="Verdana"/>
              </a:rPr>
              <a:t>“I”:</a:t>
            </a:r>
            <a:r>
              <a:rPr lang="en-US" sz="2000" spc="-65" dirty="0">
                <a:solidFill>
                  <a:schemeClr val="accent2"/>
                </a:solidFill>
                <a:latin typeface="Verdana"/>
                <a:cs typeface="Verdana"/>
              </a:rPr>
              <a:t> </a:t>
            </a:r>
            <a:r>
              <a:rPr lang="en-US" sz="2000" spc="-25" dirty="0">
                <a:solidFill>
                  <a:schemeClr val="accent2"/>
                </a:solidFill>
                <a:latin typeface="Verdana"/>
                <a:cs typeface="Verdana"/>
              </a:rPr>
              <a:t>245</a:t>
            </a:r>
            <a:endParaRPr lang="en-US" sz="2000" dirty="0">
              <a:solidFill>
                <a:schemeClr val="accent2"/>
              </a:solidFill>
              <a:latin typeface="Verdana"/>
              <a:cs typeface="Verdana"/>
            </a:endParaRPr>
          </a:p>
          <a:p>
            <a:pPr marL="354965" indent="-342265">
              <a:lnSpc>
                <a:spcPct val="100000"/>
              </a:lnSpc>
              <a:spcBef>
                <a:spcPts val="480"/>
              </a:spcBef>
              <a:buClr>
                <a:srgbClr val="009CDB"/>
              </a:buClr>
              <a:buFont typeface="Wingdings"/>
              <a:buChar char=""/>
              <a:tabLst>
                <a:tab pos="354965" algn="l"/>
              </a:tabLst>
            </a:pPr>
            <a:r>
              <a:rPr lang="en-US" sz="2000" dirty="0">
                <a:solidFill>
                  <a:srgbClr val="00AF50"/>
                </a:solidFill>
                <a:latin typeface="Verdana"/>
                <a:cs typeface="Verdana"/>
              </a:rPr>
              <a:t>“love”:</a:t>
            </a:r>
            <a:r>
              <a:rPr lang="en-US" sz="2000" spc="-155" dirty="0">
                <a:solidFill>
                  <a:srgbClr val="00AF50"/>
                </a:solidFill>
                <a:latin typeface="Verdana"/>
                <a:cs typeface="Verdana"/>
              </a:rPr>
              <a:t> </a:t>
            </a:r>
            <a:r>
              <a:rPr lang="en-US" sz="2000" spc="-20" dirty="0">
                <a:solidFill>
                  <a:srgbClr val="00AF50"/>
                </a:solidFill>
                <a:latin typeface="Verdana"/>
                <a:cs typeface="Verdana"/>
              </a:rPr>
              <a:t>1876</a:t>
            </a:r>
            <a:endParaRPr lang="en-US" sz="2000" dirty="0">
              <a:latin typeface="Verdana"/>
              <a:cs typeface="Verdana"/>
            </a:endParaRPr>
          </a:p>
          <a:p>
            <a:pPr marL="354965" indent="-342265">
              <a:lnSpc>
                <a:spcPct val="100000"/>
              </a:lnSpc>
              <a:spcBef>
                <a:spcPts val="480"/>
              </a:spcBef>
              <a:buClr>
                <a:srgbClr val="009CDB"/>
              </a:buClr>
              <a:buFont typeface="Wingdings"/>
              <a:buChar char=""/>
              <a:tabLst>
                <a:tab pos="354965" algn="l"/>
              </a:tabLst>
            </a:pPr>
            <a:r>
              <a:rPr lang="en-US" sz="2000" dirty="0">
                <a:solidFill>
                  <a:srgbClr val="C00000"/>
                </a:solidFill>
                <a:latin typeface="Verdana"/>
                <a:cs typeface="Verdana"/>
              </a:rPr>
              <a:t>“machine”:</a:t>
            </a:r>
            <a:r>
              <a:rPr lang="en-US" sz="2000" spc="-165" dirty="0">
                <a:solidFill>
                  <a:srgbClr val="C00000"/>
                </a:solidFill>
                <a:latin typeface="Verdana"/>
                <a:cs typeface="Verdana"/>
              </a:rPr>
              <a:t> </a:t>
            </a:r>
            <a:r>
              <a:rPr lang="en-US" sz="2000" spc="-20" dirty="0">
                <a:solidFill>
                  <a:srgbClr val="C00000"/>
                </a:solidFill>
                <a:latin typeface="Verdana"/>
                <a:cs typeface="Verdana"/>
              </a:rPr>
              <a:t>3421</a:t>
            </a:r>
            <a:endParaRPr lang="en-US" sz="2000" dirty="0">
              <a:latin typeface="Verdana"/>
              <a:cs typeface="Verdana"/>
            </a:endParaRPr>
          </a:p>
          <a:p>
            <a:pPr marL="354965" indent="-342265">
              <a:lnSpc>
                <a:spcPct val="100000"/>
              </a:lnSpc>
              <a:spcBef>
                <a:spcPts val="480"/>
              </a:spcBef>
              <a:buClr>
                <a:srgbClr val="009CDB"/>
              </a:buClr>
              <a:buFont typeface="Wingdings"/>
              <a:buChar char=""/>
              <a:tabLst>
                <a:tab pos="354965" algn="l"/>
              </a:tabLst>
            </a:pPr>
            <a:r>
              <a:rPr lang="en-US" sz="2000" spc="-10" dirty="0">
                <a:solidFill>
                  <a:srgbClr val="3333FF"/>
                </a:solidFill>
                <a:latin typeface="Verdana"/>
                <a:cs typeface="Verdana"/>
              </a:rPr>
              <a:t>“learning”:</a:t>
            </a:r>
            <a:r>
              <a:rPr lang="en-US" sz="2000" spc="-90" dirty="0">
                <a:solidFill>
                  <a:srgbClr val="3333FF"/>
                </a:solidFill>
                <a:latin typeface="Verdana"/>
                <a:cs typeface="Verdana"/>
              </a:rPr>
              <a:t> </a:t>
            </a:r>
            <a:r>
              <a:rPr lang="en-US" sz="2000" spc="-20" dirty="0">
                <a:solidFill>
                  <a:srgbClr val="3333FF"/>
                </a:solidFill>
                <a:latin typeface="Verdana"/>
                <a:cs typeface="Verdana"/>
              </a:rPr>
              <a:t>2109</a:t>
            </a:r>
            <a:endParaRPr lang="en-US" sz="2000" dirty="0">
              <a:latin typeface="Verdana"/>
              <a:cs typeface="Verdan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688340" y="3506470"/>
            <a:ext cx="2877185" cy="330835"/>
          </a:xfrm>
          <a:prstGeom prst="rect">
            <a:avLst/>
          </a:prstGeom>
        </p:spPr>
        <p:txBody>
          <a:bodyPr vert="horz" wrap="square" lIns="0" tIns="13335" rIns="0" bIns="0" rtlCol="0">
            <a:spAutoFit/>
          </a:bodyPr>
          <a:lstStyle/>
          <a:p>
            <a:pPr marL="354965" indent="-342265">
              <a:lnSpc>
                <a:spcPct val="100000"/>
              </a:lnSpc>
              <a:spcBef>
                <a:spcPts val="105"/>
              </a:spcBef>
              <a:buClr>
                <a:srgbClr val="009CDB"/>
              </a:buClr>
              <a:buFont typeface="Wingdings"/>
              <a:buChar char=""/>
              <a:tabLst>
                <a:tab pos="354965" algn="l"/>
              </a:tabLst>
            </a:pPr>
            <a:r>
              <a:rPr sz="2000" spc="-10" dirty="0">
                <a:solidFill>
                  <a:schemeClr val="bg1"/>
                </a:solidFill>
                <a:latin typeface="Verdana"/>
                <a:cs typeface="Verdana"/>
              </a:rPr>
              <a:t>Vector</a:t>
            </a:r>
            <a:r>
              <a:rPr sz="2000" spc="-135" dirty="0">
                <a:solidFill>
                  <a:schemeClr val="bg1"/>
                </a:solidFill>
                <a:latin typeface="Verdana"/>
                <a:cs typeface="Verdana"/>
              </a:rPr>
              <a:t> </a:t>
            </a:r>
            <a:r>
              <a:rPr sz="2000" spc="-10" dirty="0">
                <a:solidFill>
                  <a:schemeClr val="bg1"/>
                </a:solidFill>
                <a:latin typeface="Verdana"/>
                <a:cs typeface="Verdana"/>
              </a:rPr>
              <a:t>Coordinates</a:t>
            </a:r>
            <a:r>
              <a:rPr sz="2000" spc="-10" dirty="0">
                <a:latin typeface="Verdana"/>
                <a:cs typeface="Verdana"/>
              </a:rPr>
              <a:t>:</a:t>
            </a:r>
            <a:endParaRPr sz="2000" dirty="0">
              <a:latin typeface="Verdana"/>
              <a:cs typeface="Verdana"/>
            </a:endParaRPr>
          </a:p>
        </p:txBody>
      </p:sp>
      <p:sp>
        <p:nvSpPr>
          <p:cNvPr id="3" name="object 3"/>
          <p:cNvSpPr txBox="1"/>
          <p:nvPr/>
        </p:nvSpPr>
        <p:spPr>
          <a:xfrm>
            <a:off x="688340" y="4178020"/>
            <a:ext cx="4580890" cy="1489075"/>
          </a:xfrm>
          <a:prstGeom prst="rect">
            <a:avLst/>
          </a:prstGeom>
        </p:spPr>
        <p:txBody>
          <a:bodyPr vert="horz" wrap="square" lIns="0" tIns="73660" rIns="0" bIns="0" rtlCol="0">
            <a:spAutoFit/>
          </a:bodyPr>
          <a:lstStyle/>
          <a:p>
            <a:pPr marL="354965" indent="-342265">
              <a:lnSpc>
                <a:spcPct val="100000"/>
              </a:lnSpc>
              <a:spcBef>
                <a:spcPts val="580"/>
              </a:spcBef>
              <a:buClr>
                <a:srgbClr val="009CDB"/>
              </a:buClr>
              <a:buFont typeface="Wingdings"/>
              <a:buChar char=""/>
              <a:tabLst>
                <a:tab pos="354965" algn="l"/>
              </a:tabLst>
            </a:pPr>
            <a:r>
              <a:rPr sz="2000" dirty="0">
                <a:solidFill>
                  <a:schemeClr val="accent2"/>
                </a:solidFill>
                <a:latin typeface="Verdana"/>
                <a:cs typeface="Verdana"/>
              </a:rPr>
              <a:t>“I”</a:t>
            </a:r>
            <a:r>
              <a:rPr sz="2000" spc="-95" dirty="0">
                <a:solidFill>
                  <a:schemeClr val="accent2"/>
                </a:solidFill>
                <a:latin typeface="Verdana"/>
                <a:cs typeface="Verdana"/>
              </a:rPr>
              <a:t> </a:t>
            </a:r>
            <a:r>
              <a:rPr sz="2000" dirty="0">
                <a:solidFill>
                  <a:schemeClr val="accent2"/>
                </a:solidFill>
                <a:latin typeface="Verdana"/>
                <a:cs typeface="Verdana"/>
              </a:rPr>
              <a:t>(245):[0.3,</a:t>
            </a:r>
            <a:r>
              <a:rPr sz="2000" spc="-60" dirty="0">
                <a:solidFill>
                  <a:schemeClr val="accent2"/>
                </a:solidFill>
                <a:latin typeface="Verdana"/>
                <a:cs typeface="Verdana"/>
              </a:rPr>
              <a:t> </a:t>
            </a:r>
            <a:r>
              <a:rPr sz="2000" dirty="0">
                <a:solidFill>
                  <a:schemeClr val="accent2"/>
                </a:solidFill>
                <a:latin typeface="Verdana"/>
                <a:cs typeface="Verdana"/>
              </a:rPr>
              <a:t>0.1,</a:t>
            </a:r>
            <a:r>
              <a:rPr sz="2000" spc="-65" dirty="0">
                <a:solidFill>
                  <a:schemeClr val="accent2"/>
                </a:solidFill>
                <a:latin typeface="Verdana"/>
                <a:cs typeface="Verdana"/>
              </a:rPr>
              <a:t> </a:t>
            </a:r>
            <a:r>
              <a:rPr sz="2000" spc="-20" dirty="0">
                <a:solidFill>
                  <a:schemeClr val="accent2"/>
                </a:solidFill>
                <a:latin typeface="Verdana"/>
                <a:cs typeface="Verdana"/>
              </a:rPr>
              <a:t>0.8]</a:t>
            </a:r>
            <a:endParaRPr sz="2000" dirty="0">
              <a:solidFill>
                <a:schemeClr val="accent2"/>
              </a:solidFill>
              <a:latin typeface="Verdana"/>
              <a:cs typeface="Verdana"/>
            </a:endParaRPr>
          </a:p>
          <a:p>
            <a:pPr marL="354965" indent="-342265">
              <a:lnSpc>
                <a:spcPct val="100000"/>
              </a:lnSpc>
              <a:spcBef>
                <a:spcPts val="480"/>
              </a:spcBef>
              <a:buClr>
                <a:srgbClr val="009CDB"/>
              </a:buClr>
              <a:buFont typeface="Wingdings"/>
              <a:buChar char=""/>
              <a:tabLst>
                <a:tab pos="354965" algn="l"/>
              </a:tabLst>
            </a:pPr>
            <a:r>
              <a:rPr sz="2000" dirty="0">
                <a:solidFill>
                  <a:srgbClr val="00AF50"/>
                </a:solidFill>
                <a:latin typeface="Verdana"/>
                <a:cs typeface="Verdana"/>
              </a:rPr>
              <a:t>“love”</a:t>
            </a:r>
            <a:r>
              <a:rPr sz="2000" spc="-90" dirty="0">
                <a:solidFill>
                  <a:srgbClr val="00AF50"/>
                </a:solidFill>
                <a:latin typeface="Verdana"/>
                <a:cs typeface="Verdana"/>
              </a:rPr>
              <a:t> </a:t>
            </a:r>
            <a:r>
              <a:rPr sz="2000" spc="-10" dirty="0">
                <a:solidFill>
                  <a:srgbClr val="00AF50"/>
                </a:solidFill>
                <a:latin typeface="Verdana"/>
                <a:cs typeface="Verdana"/>
              </a:rPr>
              <a:t>(1876):[0.6,</a:t>
            </a:r>
            <a:r>
              <a:rPr sz="2000" spc="-50" dirty="0">
                <a:solidFill>
                  <a:srgbClr val="00AF50"/>
                </a:solidFill>
                <a:latin typeface="Verdana"/>
                <a:cs typeface="Verdana"/>
              </a:rPr>
              <a:t> </a:t>
            </a:r>
            <a:r>
              <a:rPr sz="2000" dirty="0">
                <a:solidFill>
                  <a:srgbClr val="00AF50"/>
                </a:solidFill>
                <a:latin typeface="Verdana"/>
                <a:cs typeface="Verdana"/>
              </a:rPr>
              <a:t>0.7,</a:t>
            </a:r>
            <a:r>
              <a:rPr sz="2000" spc="-85" dirty="0">
                <a:solidFill>
                  <a:srgbClr val="00AF50"/>
                </a:solidFill>
                <a:latin typeface="Verdana"/>
                <a:cs typeface="Verdana"/>
              </a:rPr>
              <a:t> </a:t>
            </a:r>
            <a:r>
              <a:rPr sz="2000" spc="-20" dirty="0">
                <a:solidFill>
                  <a:srgbClr val="00AF50"/>
                </a:solidFill>
                <a:latin typeface="Verdana"/>
                <a:cs typeface="Verdana"/>
              </a:rPr>
              <a:t>0.2]</a:t>
            </a:r>
            <a:endParaRPr sz="2000" dirty="0">
              <a:latin typeface="Verdana"/>
              <a:cs typeface="Verdana"/>
            </a:endParaRPr>
          </a:p>
          <a:p>
            <a:pPr marL="354965" indent="-342265">
              <a:lnSpc>
                <a:spcPct val="100000"/>
              </a:lnSpc>
              <a:spcBef>
                <a:spcPts val="480"/>
              </a:spcBef>
              <a:buClr>
                <a:srgbClr val="009CDB"/>
              </a:buClr>
              <a:buFont typeface="Wingdings"/>
              <a:buChar char=""/>
              <a:tabLst>
                <a:tab pos="354965" algn="l"/>
              </a:tabLst>
            </a:pPr>
            <a:r>
              <a:rPr sz="2000" dirty="0">
                <a:solidFill>
                  <a:srgbClr val="C00000"/>
                </a:solidFill>
                <a:latin typeface="Verdana"/>
                <a:cs typeface="Verdana"/>
              </a:rPr>
              <a:t>“machine”</a:t>
            </a:r>
            <a:r>
              <a:rPr sz="2000" spc="-100" dirty="0">
                <a:solidFill>
                  <a:srgbClr val="C00000"/>
                </a:solidFill>
                <a:latin typeface="Verdana"/>
                <a:cs typeface="Verdana"/>
              </a:rPr>
              <a:t> </a:t>
            </a:r>
            <a:r>
              <a:rPr sz="2000" spc="-10" dirty="0">
                <a:solidFill>
                  <a:srgbClr val="C00000"/>
                </a:solidFill>
                <a:latin typeface="Verdana"/>
                <a:cs typeface="Verdana"/>
              </a:rPr>
              <a:t>(3421):[0.4,</a:t>
            </a:r>
            <a:r>
              <a:rPr sz="2000" spc="-45" dirty="0">
                <a:solidFill>
                  <a:srgbClr val="C00000"/>
                </a:solidFill>
                <a:latin typeface="Verdana"/>
                <a:cs typeface="Verdana"/>
              </a:rPr>
              <a:t> </a:t>
            </a:r>
            <a:r>
              <a:rPr sz="2000" dirty="0">
                <a:solidFill>
                  <a:srgbClr val="C00000"/>
                </a:solidFill>
                <a:latin typeface="Verdana"/>
                <a:cs typeface="Verdana"/>
              </a:rPr>
              <a:t>0.5,</a:t>
            </a:r>
            <a:r>
              <a:rPr sz="2000" spc="-65" dirty="0">
                <a:solidFill>
                  <a:srgbClr val="C00000"/>
                </a:solidFill>
                <a:latin typeface="Verdana"/>
                <a:cs typeface="Verdana"/>
              </a:rPr>
              <a:t> </a:t>
            </a:r>
            <a:r>
              <a:rPr sz="2000" spc="-20" dirty="0">
                <a:solidFill>
                  <a:srgbClr val="C00000"/>
                </a:solidFill>
                <a:latin typeface="Verdana"/>
                <a:cs typeface="Verdana"/>
              </a:rPr>
              <a:t>0.6]</a:t>
            </a:r>
            <a:endParaRPr sz="2000" dirty="0">
              <a:latin typeface="Verdana"/>
              <a:cs typeface="Verdana"/>
            </a:endParaRPr>
          </a:p>
          <a:p>
            <a:pPr marL="354965" indent="-342265">
              <a:lnSpc>
                <a:spcPct val="100000"/>
              </a:lnSpc>
              <a:spcBef>
                <a:spcPts val="475"/>
              </a:spcBef>
              <a:buClr>
                <a:srgbClr val="009CDB"/>
              </a:buClr>
              <a:buFont typeface="Wingdings"/>
              <a:buChar char=""/>
              <a:tabLst>
                <a:tab pos="354965" algn="l"/>
              </a:tabLst>
            </a:pPr>
            <a:r>
              <a:rPr sz="2000" dirty="0">
                <a:solidFill>
                  <a:srgbClr val="3333FF"/>
                </a:solidFill>
                <a:latin typeface="Verdana"/>
                <a:cs typeface="Verdana"/>
              </a:rPr>
              <a:t>“learning”</a:t>
            </a:r>
            <a:r>
              <a:rPr sz="2000" spc="-125" dirty="0">
                <a:solidFill>
                  <a:srgbClr val="3333FF"/>
                </a:solidFill>
                <a:latin typeface="Verdana"/>
                <a:cs typeface="Verdana"/>
              </a:rPr>
              <a:t> </a:t>
            </a:r>
            <a:r>
              <a:rPr sz="2000" dirty="0">
                <a:solidFill>
                  <a:srgbClr val="3333FF"/>
                </a:solidFill>
                <a:latin typeface="Verdana"/>
                <a:cs typeface="Verdana"/>
              </a:rPr>
              <a:t>(2109):[0.7,</a:t>
            </a:r>
            <a:r>
              <a:rPr sz="2000" spc="-85" dirty="0">
                <a:solidFill>
                  <a:srgbClr val="3333FF"/>
                </a:solidFill>
                <a:latin typeface="Verdana"/>
                <a:cs typeface="Verdana"/>
              </a:rPr>
              <a:t> </a:t>
            </a:r>
            <a:r>
              <a:rPr sz="2000" dirty="0">
                <a:solidFill>
                  <a:srgbClr val="3333FF"/>
                </a:solidFill>
                <a:latin typeface="Verdana"/>
                <a:cs typeface="Verdana"/>
              </a:rPr>
              <a:t>0.3,</a:t>
            </a:r>
            <a:r>
              <a:rPr sz="2000" spc="-100" dirty="0">
                <a:solidFill>
                  <a:srgbClr val="3333FF"/>
                </a:solidFill>
                <a:latin typeface="Verdana"/>
                <a:cs typeface="Verdana"/>
              </a:rPr>
              <a:t> </a:t>
            </a:r>
            <a:r>
              <a:rPr sz="2000" spc="-20" dirty="0">
                <a:solidFill>
                  <a:srgbClr val="3333FF"/>
                </a:solidFill>
                <a:latin typeface="Verdana"/>
                <a:cs typeface="Verdana"/>
              </a:rPr>
              <a:t>0.5]</a:t>
            </a:r>
            <a:endParaRPr sz="2000" dirty="0">
              <a:latin typeface="Verdana"/>
              <a:cs typeface="Verdana"/>
            </a:endParaRPr>
          </a:p>
        </p:txBody>
      </p:sp>
      <p:grpSp>
        <p:nvGrpSpPr>
          <p:cNvPr id="5" name="object 5"/>
          <p:cNvGrpSpPr/>
          <p:nvPr/>
        </p:nvGrpSpPr>
        <p:grpSpPr>
          <a:xfrm>
            <a:off x="6595300" y="3212973"/>
            <a:ext cx="2597150" cy="2232660"/>
            <a:chOff x="6595300" y="3212973"/>
            <a:chExt cx="2597150" cy="2232660"/>
          </a:xfrm>
          <a:solidFill>
            <a:schemeClr val="bg1"/>
          </a:solidFill>
        </p:grpSpPr>
        <p:sp>
          <p:nvSpPr>
            <p:cNvPr id="6" name="object 6"/>
            <p:cNvSpPr/>
            <p:nvPr/>
          </p:nvSpPr>
          <p:spPr>
            <a:xfrm>
              <a:off x="6600063" y="3212972"/>
              <a:ext cx="2592705" cy="2232660"/>
            </a:xfrm>
            <a:custGeom>
              <a:avLst/>
              <a:gdLst/>
              <a:ahLst/>
              <a:cxnLst/>
              <a:rect l="l" t="t" r="r" b="b"/>
              <a:pathLst>
                <a:path w="2592704" h="2232660">
                  <a:moveTo>
                    <a:pt x="2592324" y="2060194"/>
                  </a:moveTo>
                  <a:lnTo>
                    <a:pt x="2591358" y="2058416"/>
                  </a:lnTo>
                  <a:lnTo>
                    <a:pt x="2542667" y="1968119"/>
                  </a:lnTo>
                  <a:lnTo>
                    <a:pt x="2540254" y="1963547"/>
                  </a:lnTo>
                  <a:lnTo>
                    <a:pt x="2534412" y="1961769"/>
                  </a:lnTo>
                  <a:lnTo>
                    <a:pt x="2529840" y="1964309"/>
                  </a:lnTo>
                  <a:lnTo>
                    <a:pt x="2525141" y="1966722"/>
                  </a:lnTo>
                  <a:lnTo>
                    <a:pt x="2523490" y="1972564"/>
                  </a:lnTo>
                  <a:lnTo>
                    <a:pt x="2525903" y="1977136"/>
                  </a:lnTo>
                  <a:lnTo>
                    <a:pt x="2551036" y="2023770"/>
                  </a:lnTo>
                  <a:lnTo>
                    <a:pt x="1233678" y="1218819"/>
                  </a:lnTo>
                  <a:lnTo>
                    <a:pt x="1233678" y="54114"/>
                  </a:lnTo>
                  <a:lnTo>
                    <a:pt x="1263015" y="104394"/>
                  </a:lnTo>
                  <a:lnTo>
                    <a:pt x="1268857" y="105918"/>
                  </a:lnTo>
                  <a:lnTo>
                    <a:pt x="1273429" y="103251"/>
                  </a:lnTo>
                  <a:lnTo>
                    <a:pt x="1277874" y="100584"/>
                  </a:lnTo>
                  <a:lnTo>
                    <a:pt x="1279398" y="94869"/>
                  </a:lnTo>
                  <a:lnTo>
                    <a:pt x="1276858" y="90297"/>
                  </a:lnTo>
                  <a:lnTo>
                    <a:pt x="1235113" y="18796"/>
                  </a:lnTo>
                  <a:lnTo>
                    <a:pt x="1224153" y="0"/>
                  </a:lnTo>
                  <a:lnTo>
                    <a:pt x="1168781" y="94869"/>
                  </a:lnTo>
                  <a:lnTo>
                    <a:pt x="1170305" y="100584"/>
                  </a:lnTo>
                  <a:lnTo>
                    <a:pt x="1179449" y="105918"/>
                  </a:lnTo>
                  <a:lnTo>
                    <a:pt x="1185291" y="104394"/>
                  </a:lnTo>
                  <a:lnTo>
                    <a:pt x="1214615" y="54114"/>
                  </a:lnTo>
                  <a:lnTo>
                    <a:pt x="1214628" y="18796"/>
                  </a:lnTo>
                  <a:lnTo>
                    <a:pt x="1214628" y="54114"/>
                  </a:lnTo>
                  <a:lnTo>
                    <a:pt x="1224140" y="37782"/>
                  </a:lnTo>
                  <a:lnTo>
                    <a:pt x="1224153" y="1224153"/>
                  </a:lnTo>
                  <a:lnTo>
                    <a:pt x="1224153" y="37782"/>
                  </a:lnTo>
                  <a:lnTo>
                    <a:pt x="1214628" y="54114"/>
                  </a:lnTo>
                  <a:lnTo>
                    <a:pt x="1214628" y="1219619"/>
                  </a:lnTo>
                  <a:lnTo>
                    <a:pt x="35674" y="2190597"/>
                  </a:lnTo>
                  <a:lnTo>
                    <a:pt x="54102" y="2140839"/>
                  </a:lnTo>
                  <a:lnTo>
                    <a:pt x="55880" y="2135886"/>
                  </a:lnTo>
                  <a:lnTo>
                    <a:pt x="53340" y="2130425"/>
                  </a:lnTo>
                  <a:lnTo>
                    <a:pt x="48387" y="2128520"/>
                  </a:lnTo>
                  <a:lnTo>
                    <a:pt x="43434" y="2126742"/>
                  </a:lnTo>
                  <a:lnTo>
                    <a:pt x="37960" y="2129282"/>
                  </a:lnTo>
                  <a:lnTo>
                    <a:pt x="36182" y="2134235"/>
                  </a:lnTo>
                  <a:lnTo>
                    <a:pt x="0" y="2232279"/>
                  </a:lnTo>
                  <a:lnTo>
                    <a:pt x="28905" y="2227580"/>
                  </a:lnTo>
                  <a:lnTo>
                    <a:pt x="103124" y="2215515"/>
                  </a:lnTo>
                  <a:lnTo>
                    <a:pt x="108331" y="2214753"/>
                  </a:lnTo>
                  <a:lnTo>
                    <a:pt x="111887" y="2209800"/>
                  </a:lnTo>
                  <a:lnTo>
                    <a:pt x="111099" y="2205202"/>
                  </a:lnTo>
                  <a:lnTo>
                    <a:pt x="110998" y="2204593"/>
                  </a:lnTo>
                  <a:lnTo>
                    <a:pt x="110236" y="2199386"/>
                  </a:lnTo>
                  <a:lnTo>
                    <a:pt x="105283" y="2195830"/>
                  </a:lnTo>
                  <a:lnTo>
                    <a:pt x="47752" y="2205202"/>
                  </a:lnTo>
                  <a:lnTo>
                    <a:pt x="1224927" y="1235798"/>
                  </a:lnTo>
                  <a:lnTo>
                    <a:pt x="2541181" y="2040064"/>
                  </a:lnTo>
                  <a:lnTo>
                    <a:pt x="2482977" y="2038858"/>
                  </a:lnTo>
                  <a:lnTo>
                    <a:pt x="2478532" y="2043049"/>
                  </a:lnTo>
                  <a:lnTo>
                    <a:pt x="2478405" y="2053590"/>
                  </a:lnTo>
                  <a:lnTo>
                    <a:pt x="2482596" y="2057908"/>
                  </a:lnTo>
                  <a:lnTo>
                    <a:pt x="2592324" y="2060194"/>
                  </a:lnTo>
                  <a:close/>
                </a:path>
              </a:pathLst>
            </a:custGeom>
            <a:grpFill/>
          </p:spPr>
          <p:txBody>
            <a:bodyPr wrap="square" lIns="0" tIns="0" rIns="0" bIns="0" rtlCol="0"/>
            <a:lstStyle/>
            <a:p>
              <a:endParaRPr/>
            </a:p>
          </p:txBody>
        </p:sp>
        <p:sp>
          <p:nvSpPr>
            <p:cNvPr id="7" name="object 7"/>
            <p:cNvSpPr/>
            <p:nvPr/>
          </p:nvSpPr>
          <p:spPr>
            <a:xfrm>
              <a:off x="6600063" y="3717036"/>
              <a:ext cx="288290" cy="288290"/>
            </a:xfrm>
            <a:custGeom>
              <a:avLst/>
              <a:gdLst/>
              <a:ahLst/>
              <a:cxnLst/>
              <a:rect l="l" t="t" r="r" b="b"/>
              <a:pathLst>
                <a:path w="288290" h="288289">
                  <a:moveTo>
                    <a:pt x="144017" y="0"/>
                  </a:moveTo>
                  <a:lnTo>
                    <a:pt x="98511" y="7345"/>
                  </a:lnTo>
                  <a:lnTo>
                    <a:pt x="58978" y="27797"/>
                  </a:lnTo>
                  <a:lnTo>
                    <a:pt x="27797" y="58978"/>
                  </a:lnTo>
                  <a:lnTo>
                    <a:pt x="7345" y="98511"/>
                  </a:lnTo>
                  <a:lnTo>
                    <a:pt x="0" y="144018"/>
                  </a:lnTo>
                  <a:lnTo>
                    <a:pt x="7345" y="189524"/>
                  </a:lnTo>
                  <a:lnTo>
                    <a:pt x="27797" y="229057"/>
                  </a:lnTo>
                  <a:lnTo>
                    <a:pt x="58978" y="260238"/>
                  </a:lnTo>
                  <a:lnTo>
                    <a:pt x="98511" y="280690"/>
                  </a:lnTo>
                  <a:lnTo>
                    <a:pt x="144017" y="288036"/>
                  </a:lnTo>
                  <a:lnTo>
                    <a:pt x="189524" y="280690"/>
                  </a:lnTo>
                  <a:lnTo>
                    <a:pt x="229057" y="260238"/>
                  </a:lnTo>
                  <a:lnTo>
                    <a:pt x="260238" y="229057"/>
                  </a:lnTo>
                  <a:lnTo>
                    <a:pt x="280690" y="189524"/>
                  </a:lnTo>
                  <a:lnTo>
                    <a:pt x="288035" y="144018"/>
                  </a:lnTo>
                  <a:lnTo>
                    <a:pt x="280690" y="98511"/>
                  </a:lnTo>
                  <a:lnTo>
                    <a:pt x="260238" y="58978"/>
                  </a:lnTo>
                  <a:lnTo>
                    <a:pt x="229057" y="27797"/>
                  </a:lnTo>
                  <a:lnTo>
                    <a:pt x="189524" y="7345"/>
                  </a:lnTo>
                  <a:lnTo>
                    <a:pt x="144017" y="0"/>
                  </a:lnTo>
                  <a:close/>
                </a:path>
              </a:pathLst>
            </a:custGeom>
            <a:grpFill/>
          </p:spPr>
          <p:txBody>
            <a:bodyPr wrap="square" lIns="0" tIns="0" rIns="0" bIns="0" rtlCol="0"/>
            <a:lstStyle/>
            <a:p>
              <a:endParaRPr/>
            </a:p>
          </p:txBody>
        </p:sp>
        <p:sp>
          <p:nvSpPr>
            <p:cNvPr id="8" name="object 8"/>
            <p:cNvSpPr/>
            <p:nvPr/>
          </p:nvSpPr>
          <p:spPr>
            <a:xfrm>
              <a:off x="6600063" y="3717036"/>
              <a:ext cx="288290" cy="288290"/>
            </a:xfrm>
            <a:custGeom>
              <a:avLst/>
              <a:gdLst/>
              <a:ahLst/>
              <a:cxnLst/>
              <a:rect l="l" t="t" r="r" b="b"/>
              <a:pathLst>
                <a:path w="288290" h="288289">
                  <a:moveTo>
                    <a:pt x="0" y="144018"/>
                  </a:moveTo>
                  <a:lnTo>
                    <a:pt x="7345" y="98511"/>
                  </a:lnTo>
                  <a:lnTo>
                    <a:pt x="27797" y="58978"/>
                  </a:lnTo>
                  <a:lnTo>
                    <a:pt x="58978" y="27797"/>
                  </a:lnTo>
                  <a:lnTo>
                    <a:pt x="98511" y="7345"/>
                  </a:lnTo>
                  <a:lnTo>
                    <a:pt x="144017" y="0"/>
                  </a:lnTo>
                  <a:lnTo>
                    <a:pt x="189524" y="7345"/>
                  </a:lnTo>
                  <a:lnTo>
                    <a:pt x="229057" y="27797"/>
                  </a:lnTo>
                  <a:lnTo>
                    <a:pt x="260238" y="58978"/>
                  </a:lnTo>
                  <a:lnTo>
                    <a:pt x="280690" y="98511"/>
                  </a:lnTo>
                  <a:lnTo>
                    <a:pt x="288035" y="144018"/>
                  </a:lnTo>
                  <a:lnTo>
                    <a:pt x="280690" y="189524"/>
                  </a:lnTo>
                  <a:lnTo>
                    <a:pt x="260238" y="229057"/>
                  </a:lnTo>
                  <a:lnTo>
                    <a:pt x="229057" y="260238"/>
                  </a:lnTo>
                  <a:lnTo>
                    <a:pt x="189524" y="280690"/>
                  </a:lnTo>
                  <a:lnTo>
                    <a:pt x="144017" y="288036"/>
                  </a:lnTo>
                  <a:lnTo>
                    <a:pt x="98511" y="280690"/>
                  </a:lnTo>
                  <a:lnTo>
                    <a:pt x="58978" y="260238"/>
                  </a:lnTo>
                  <a:lnTo>
                    <a:pt x="27797" y="229057"/>
                  </a:lnTo>
                  <a:lnTo>
                    <a:pt x="7345" y="189524"/>
                  </a:lnTo>
                  <a:lnTo>
                    <a:pt x="0" y="144018"/>
                  </a:lnTo>
                  <a:close/>
                </a:path>
              </a:pathLst>
            </a:custGeom>
            <a:solidFill>
              <a:schemeClr val="accent2"/>
            </a:solidFill>
            <a:ln w="9524">
              <a:solidFill>
                <a:schemeClr val="accent2"/>
              </a:solidFill>
            </a:ln>
          </p:spPr>
          <p:txBody>
            <a:bodyPr wrap="square" lIns="0" tIns="0" rIns="0" bIns="0" rtlCol="0"/>
            <a:lstStyle/>
            <a:p>
              <a:endParaRPr dirty="0"/>
            </a:p>
          </p:txBody>
        </p:sp>
      </p:grpSp>
      <p:grpSp>
        <p:nvGrpSpPr>
          <p:cNvPr id="9" name="object 9"/>
          <p:cNvGrpSpPr/>
          <p:nvPr/>
        </p:nvGrpSpPr>
        <p:grpSpPr>
          <a:xfrm>
            <a:off x="5587174" y="4288345"/>
            <a:ext cx="657860" cy="657860"/>
            <a:chOff x="5587174" y="4288345"/>
            <a:chExt cx="657860" cy="657860"/>
          </a:xfrm>
        </p:grpSpPr>
        <p:sp>
          <p:nvSpPr>
            <p:cNvPr id="10" name="object 10"/>
            <p:cNvSpPr/>
            <p:nvPr/>
          </p:nvSpPr>
          <p:spPr>
            <a:xfrm>
              <a:off x="5591936" y="4293108"/>
              <a:ext cx="648335" cy="648335"/>
            </a:xfrm>
            <a:custGeom>
              <a:avLst/>
              <a:gdLst/>
              <a:ahLst/>
              <a:cxnLst/>
              <a:rect l="l" t="t" r="r" b="b"/>
              <a:pathLst>
                <a:path w="648335" h="648335">
                  <a:moveTo>
                    <a:pt x="324103" y="0"/>
                  </a:moveTo>
                  <a:lnTo>
                    <a:pt x="276193" y="3512"/>
                  </a:lnTo>
                  <a:lnTo>
                    <a:pt x="230472" y="13715"/>
                  </a:lnTo>
                  <a:lnTo>
                    <a:pt x="187438" y="30108"/>
                  </a:lnTo>
                  <a:lnTo>
                    <a:pt x="147594" y="52190"/>
                  </a:lnTo>
                  <a:lnTo>
                    <a:pt x="111438" y="79460"/>
                  </a:lnTo>
                  <a:lnTo>
                    <a:pt x="79472" y="111418"/>
                  </a:lnTo>
                  <a:lnTo>
                    <a:pt x="52196" y="147561"/>
                  </a:lnTo>
                  <a:lnTo>
                    <a:pt x="30111" y="187389"/>
                  </a:lnTo>
                  <a:lnTo>
                    <a:pt x="13716" y="230402"/>
                  </a:lnTo>
                  <a:lnTo>
                    <a:pt x="3512" y="276098"/>
                  </a:lnTo>
                  <a:lnTo>
                    <a:pt x="0" y="323977"/>
                  </a:lnTo>
                  <a:lnTo>
                    <a:pt x="3512" y="371887"/>
                  </a:lnTo>
                  <a:lnTo>
                    <a:pt x="13716" y="417608"/>
                  </a:lnTo>
                  <a:lnTo>
                    <a:pt x="30111" y="460642"/>
                  </a:lnTo>
                  <a:lnTo>
                    <a:pt x="52196" y="500486"/>
                  </a:lnTo>
                  <a:lnTo>
                    <a:pt x="79472" y="536642"/>
                  </a:lnTo>
                  <a:lnTo>
                    <a:pt x="111438" y="568608"/>
                  </a:lnTo>
                  <a:lnTo>
                    <a:pt x="147594" y="595884"/>
                  </a:lnTo>
                  <a:lnTo>
                    <a:pt x="187438" y="617969"/>
                  </a:lnTo>
                  <a:lnTo>
                    <a:pt x="230472" y="634364"/>
                  </a:lnTo>
                  <a:lnTo>
                    <a:pt x="276193" y="644568"/>
                  </a:lnTo>
                  <a:lnTo>
                    <a:pt x="324103" y="648081"/>
                  </a:lnTo>
                  <a:lnTo>
                    <a:pt x="371982" y="644568"/>
                  </a:lnTo>
                  <a:lnTo>
                    <a:pt x="417678" y="634364"/>
                  </a:lnTo>
                  <a:lnTo>
                    <a:pt x="460691" y="617969"/>
                  </a:lnTo>
                  <a:lnTo>
                    <a:pt x="500519" y="595884"/>
                  </a:lnTo>
                  <a:lnTo>
                    <a:pt x="536662" y="568608"/>
                  </a:lnTo>
                  <a:lnTo>
                    <a:pt x="568620" y="536642"/>
                  </a:lnTo>
                  <a:lnTo>
                    <a:pt x="595890" y="500486"/>
                  </a:lnTo>
                  <a:lnTo>
                    <a:pt x="617972" y="460642"/>
                  </a:lnTo>
                  <a:lnTo>
                    <a:pt x="634365" y="417608"/>
                  </a:lnTo>
                  <a:lnTo>
                    <a:pt x="644568" y="371887"/>
                  </a:lnTo>
                  <a:lnTo>
                    <a:pt x="648080" y="323977"/>
                  </a:lnTo>
                  <a:lnTo>
                    <a:pt x="644568" y="276098"/>
                  </a:lnTo>
                  <a:lnTo>
                    <a:pt x="634365" y="230402"/>
                  </a:lnTo>
                  <a:lnTo>
                    <a:pt x="617972" y="187389"/>
                  </a:lnTo>
                  <a:lnTo>
                    <a:pt x="595890" y="147561"/>
                  </a:lnTo>
                  <a:lnTo>
                    <a:pt x="568620" y="111418"/>
                  </a:lnTo>
                  <a:lnTo>
                    <a:pt x="536662" y="79460"/>
                  </a:lnTo>
                  <a:lnTo>
                    <a:pt x="500519" y="52190"/>
                  </a:lnTo>
                  <a:lnTo>
                    <a:pt x="460691" y="30108"/>
                  </a:lnTo>
                  <a:lnTo>
                    <a:pt x="417678" y="13715"/>
                  </a:lnTo>
                  <a:lnTo>
                    <a:pt x="371982" y="3512"/>
                  </a:lnTo>
                  <a:lnTo>
                    <a:pt x="324103" y="0"/>
                  </a:lnTo>
                  <a:close/>
                </a:path>
              </a:pathLst>
            </a:custGeom>
            <a:solidFill>
              <a:srgbClr val="00AF50"/>
            </a:solidFill>
          </p:spPr>
          <p:txBody>
            <a:bodyPr wrap="square" lIns="0" tIns="0" rIns="0" bIns="0" rtlCol="0"/>
            <a:lstStyle/>
            <a:p>
              <a:endParaRPr/>
            </a:p>
          </p:txBody>
        </p:sp>
        <p:sp>
          <p:nvSpPr>
            <p:cNvPr id="11" name="object 11"/>
            <p:cNvSpPr/>
            <p:nvPr/>
          </p:nvSpPr>
          <p:spPr>
            <a:xfrm>
              <a:off x="5591936" y="4293108"/>
              <a:ext cx="648335" cy="648335"/>
            </a:xfrm>
            <a:custGeom>
              <a:avLst/>
              <a:gdLst/>
              <a:ahLst/>
              <a:cxnLst/>
              <a:rect l="l" t="t" r="r" b="b"/>
              <a:pathLst>
                <a:path w="648335" h="648335">
                  <a:moveTo>
                    <a:pt x="0" y="323977"/>
                  </a:moveTo>
                  <a:lnTo>
                    <a:pt x="3512" y="276098"/>
                  </a:lnTo>
                  <a:lnTo>
                    <a:pt x="13716" y="230402"/>
                  </a:lnTo>
                  <a:lnTo>
                    <a:pt x="30111" y="187389"/>
                  </a:lnTo>
                  <a:lnTo>
                    <a:pt x="52196" y="147561"/>
                  </a:lnTo>
                  <a:lnTo>
                    <a:pt x="79472" y="111418"/>
                  </a:lnTo>
                  <a:lnTo>
                    <a:pt x="111438" y="79460"/>
                  </a:lnTo>
                  <a:lnTo>
                    <a:pt x="147594" y="52190"/>
                  </a:lnTo>
                  <a:lnTo>
                    <a:pt x="187438" y="30108"/>
                  </a:lnTo>
                  <a:lnTo>
                    <a:pt x="230472" y="13715"/>
                  </a:lnTo>
                  <a:lnTo>
                    <a:pt x="276193" y="3512"/>
                  </a:lnTo>
                  <a:lnTo>
                    <a:pt x="324103" y="0"/>
                  </a:lnTo>
                  <a:lnTo>
                    <a:pt x="371982" y="3512"/>
                  </a:lnTo>
                  <a:lnTo>
                    <a:pt x="417678" y="13715"/>
                  </a:lnTo>
                  <a:lnTo>
                    <a:pt x="460691" y="30108"/>
                  </a:lnTo>
                  <a:lnTo>
                    <a:pt x="500519" y="52190"/>
                  </a:lnTo>
                  <a:lnTo>
                    <a:pt x="536662" y="79460"/>
                  </a:lnTo>
                  <a:lnTo>
                    <a:pt x="568620" y="111418"/>
                  </a:lnTo>
                  <a:lnTo>
                    <a:pt x="595890" y="147561"/>
                  </a:lnTo>
                  <a:lnTo>
                    <a:pt x="617972" y="187389"/>
                  </a:lnTo>
                  <a:lnTo>
                    <a:pt x="634365" y="230402"/>
                  </a:lnTo>
                  <a:lnTo>
                    <a:pt x="644568" y="276098"/>
                  </a:lnTo>
                  <a:lnTo>
                    <a:pt x="648080" y="323977"/>
                  </a:lnTo>
                  <a:lnTo>
                    <a:pt x="644568" y="371887"/>
                  </a:lnTo>
                  <a:lnTo>
                    <a:pt x="634365" y="417608"/>
                  </a:lnTo>
                  <a:lnTo>
                    <a:pt x="617972" y="460642"/>
                  </a:lnTo>
                  <a:lnTo>
                    <a:pt x="595890" y="500486"/>
                  </a:lnTo>
                  <a:lnTo>
                    <a:pt x="568620" y="536642"/>
                  </a:lnTo>
                  <a:lnTo>
                    <a:pt x="536662" y="568608"/>
                  </a:lnTo>
                  <a:lnTo>
                    <a:pt x="500519" y="595884"/>
                  </a:lnTo>
                  <a:lnTo>
                    <a:pt x="460691" y="617969"/>
                  </a:lnTo>
                  <a:lnTo>
                    <a:pt x="417678" y="634364"/>
                  </a:lnTo>
                  <a:lnTo>
                    <a:pt x="371982" y="644568"/>
                  </a:lnTo>
                  <a:lnTo>
                    <a:pt x="324103" y="648081"/>
                  </a:lnTo>
                  <a:lnTo>
                    <a:pt x="276193" y="644568"/>
                  </a:lnTo>
                  <a:lnTo>
                    <a:pt x="230472" y="634364"/>
                  </a:lnTo>
                  <a:lnTo>
                    <a:pt x="187438" y="617969"/>
                  </a:lnTo>
                  <a:lnTo>
                    <a:pt x="147594" y="595884"/>
                  </a:lnTo>
                  <a:lnTo>
                    <a:pt x="111438" y="568608"/>
                  </a:lnTo>
                  <a:lnTo>
                    <a:pt x="79472" y="536642"/>
                  </a:lnTo>
                  <a:lnTo>
                    <a:pt x="52196" y="500486"/>
                  </a:lnTo>
                  <a:lnTo>
                    <a:pt x="30111" y="460642"/>
                  </a:lnTo>
                  <a:lnTo>
                    <a:pt x="13716" y="417608"/>
                  </a:lnTo>
                  <a:lnTo>
                    <a:pt x="3512" y="371887"/>
                  </a:lnTo>
                  <a:lnTo>
                    <a:pt x="0" y="323977"/>
                  </a:lnTo>
                  <a:close/>
                </a:path>
              </a:pathLst>
            </a:custGeom>
            <a:ln w="9525">
              <a:solidFill>
                <a:srgbClr val="000000"/>
              </a:solidFill>
            </a:ln>
          </p:spPr>
          <p:txBody>
            <a:bodyPr wrap="square" lIns="0" tIns="0" rIns="0" bIns="0" rtlCol="0"/>
            <a:lstStyle/>
            <a:p>
              <a:endParaRPr/>
            </a:p>
          </p:txBody>
        </p:sp>
      </p:grpSp>
      <p:sp>
        <p:nvSpPr>
          <p:cNvPr id="12" name="object 12"/>
          <p:cNvSpPr txBox="1"/>
          <p:nvPr/>
        </p:nvSpPr>
        <p:spPr>
          <a:xfrm>
            <a:off x="6343015" y="4326382"/>
            <a:ext cx="542925" cy="330835"/>
          </a:xfrm>
          <a:prstGeom prst="rect">
            <a:avLst/>
          </a:prstGeom>
        </p:spPr>
        <p:txBody>
          <a:bodyPr vert="horz" wrap="square" lIns="0" tIns="12700" rIns="0" bIns="0" rtlCol="0">
            <a:spAutoFit/>
          </a:bodyPr>
          <a:lstStyle/>
          <a:p>
            <a:pPr marL="12700">
              <a:lnSpc>
                <a:spcPct val="100000"/>
              </a:lnSpc>
              <a:spcBef>
                <a:spcPts val="100"/>
              </a:spcBef>
            </a:pPr>
            <a:r>
              <a:rPr sz="2000" spc="-20" dirty="0">
                <a:solidFill>
                  <a:srgbClr val="00AF50"/>
                </a:solidFill>
                <a:latin typeface="Verdana"/>
                <a:cs typeface="Verdana"/>
              </a:rPr>
              <a:t>love</a:t>
            </a:r>
            <a:endParaRPr sz="2000">
              <a:latin typeface="Verdana"/>
              <a:cs typeface="Verdana"/>
            </a:endParaRPr>
          </a:p>
        </p:txBody>
      </p:sp>
      <p:sp>
        <p:nvSpPr>
          <p:cNvPr id="13" name="object 13"/>
          <p:cNvSpPr txBox="1"/>
          <p:nvPr/>
        </p:nvSpPr>
        <p:spPr>
          <a:xfrm>
            <a:off x="6175628" y="3718686"/>
            <a:ext cx="132715" cy="330835"/>
          </a:xfrm>
          <a:prstGeom prst="rect">
            <a:avLst/>
          </a:prstGeom>
        </p:spPr>
        <p:txBody>
          <a:bodyPr vert="horz" wrap="square" lIns="0" tIns="12700" rIns="0" bIns="0" rtlCol="0">
            <a:spAutoFit/>
          </a:bodyPr>
          <a:lstStyle/>
          <a:p>
            <a:pPr marL="12700">
              <a:lnSpc>
                <a:spcPct val="100000"/>
              </a:lnSpc>
              <a:spcBef>
                <a:spcPts val="100"/>
              </a:spcBef>
            </a:pPr>
            <a:r>
              <a:rPr sz="2000" spc="-50" dirty="0">
                <a:solidFill>
                  <a:schemeClr val="accent2"/>
                </a:solidFill>
                <a:latin typeface="Verdana"/>
                <a:cs typeface="Verdana"/>
              </a:rPr>
              <a:t>I</a:t>
            </a:r>
            <a:endParaRPr sz="2000" dirty="0">
              <a:solidFill>
                <a:schemeClr val="accent2"/>
              </a:solidFill>
              <a:latin typeface="Verdana"/>
              <a:cs typeface="Verdana"/>
            </a:endParaRPr>
          </a:p>
        </p:txBody>
      </p:sp>
      <p:grpSp>
        <p:nvGrpSpPr>
          <p:cNvPr id="14" name="object 14"/>
          <p:cNvGrpSpPr/>
          <p:nvPr/>
        </p:nvGrpSpPr>
        <p:grpSpPr>
          <a:xfrm>
            <a:off x="8395525" y="3496246"/>
            <a:ext cx="586105" cy="596900"/>
            <a:chOff x="8395525" y="3496246"/>
            <a:chExt cx="586105" cy="596900"/>
          </a:xfrm>
        </p:grpSpPr>
        <p:sp>
          <p:nvSpPr>
            <p:cNvPr id="15" name="object 15"/>
            <p:cNvSpPr/>
            <p:nvPr/>
          </p:nvSpPr>
          <p:spPr>
            <a:xfrm>
              <a:off x="8400288" y="3501009"/>
              <a:ext cx="576580" cy="587375"/>
            </a:xfrm>
            <a:custGeom>
              <a:avLst/>
              <a:gdLst/>
              <a:ahLst/>
              <a:cxnLst/>
              <a:rect l="l" t="t" r="r" b="b"/>
              <a:pathLst>
                <a:path w="576579" h="587375">
                  <a:moveTo>
                    <a:pt x="288035" y="0"/>
                  </a:moveTo>
                  <a:lnTo>
                    <a:pt x="241302" y="3842"/>
                  </a:lnTo>
                  <a:lnTo>
                    <a:pt x="196973" y="14966"/>
                  </a:lnTo>
                  <a:lnTo>
                    <a:pt x="155643" y="32767"/>
                  </a:lnTo>
                  <a:lnTo>
                    <a:pt x="117902" y="56639"/>
                  </a:lnTo>
                  <a:lnTo>
                    <a:pt x="84343" y="85978"/>
                  </a:lnTo>
                  <a:lnTo>
                    <a:pt x="55558" y="120179"/>
                  </a:lnTo>
                  <a:lnTo>
                    <a:pt x="32140" y="158636"/>
                  </a:lnTo>
                  <a:lnTo>
                    <a:pt x="14679" y="200745"/>
                  </a:lnTo>
                  <a:lnTo>
                    <a:pt x="3768" y="245900"/>
                  </a:lnTo>
                  <a:lnTo>
                    <a:pt x="0" y="293496"/>
                  </a:lnTo>
                  <a:lnTo>
                    <a:pt x="3768" y="341093"/>
                  </a:lnTo>
                  <a:lnTo>
                    <a:pt x="14679" y="386248"/>
                  </a:lnTo>
                  <a:lnTo>
                    <a:pt x="32140" y="428357"/>
                  </a:lnTo>
                  <a:lnTo>
                    <a:pt x="55558" y="466814"/>
                  </a:lnTo>
                  <a:lnTo>
                    <a:pt x="84343" y="501014"/>
                  </a:lnTo>
                  <a:lnTo>
                    <a:pt x="117902" y="530354"/>
                  </a:lnTo>
                  <a:lnTo>
                    <a:pt x="155643" y="554226"/>
                  </a:lnTo>
                  <a:lnTo>
                    <a:pt x="196973" y="572027"/>
                  </a:lnTo>
                  <a:lnTo>
                    <a:pt x="241302" y="583151"/>
                  </a:lnTo>
                  <a:lnTo>
                    <a:pt x="288035" y="586993"/>
                  </a:lnTo>
                  <a:lnTo>
                    <a:pt x="334738" y="583151"/>
                  </a:lnTo>
                  <a:lnTo>
                    <a:pt x="379049" y="572027"/>
                  </a:lnTo>
                  <a:lnTo>
                    <a:pt x="420372" y="554226"/>
                  </a:lnTo>
                  <a:lnTo>
                    <a:pt x="458114" y="530354"/>
                  </a:lnTo>
                  <a:lnTo>
                    <a:pt x="491680" y="501014"/>
                  </a:lnTo>
                  <a:lnTo>
                    <a:pt x="520476" y="466814"/>
                  </a:lnTo>
                  <a:lnTo>
                    <a:pt x="543907" y="428357"/>
                  </a:lnTo>
                  <a:lnTo>
                    <a:pt x="561380" y="386248"/>
                  </a:lnTo>
                  <a:lnTo>
                    <a:pt x="572300" y="341093"/>
                  </a:lnTo>
                  <a:lnTo>
                    <a:pt x="576071" y="293496"/>
                  </a:lnTo>
                  <a:lnTo>
                    <a:pt x="572300" y="245900"/>
                  </a:lnTo>
                  <a:lnTo>
                    <a:pt x="561380" y="200745"/>
                  </a:lnTo>
                  <a:lnTo>
                    <a:pt x="543907" y="158636"/>
                  </a:lnTo>
                  <a:lnTo>
                    <a:pt x="520476" y="120179"/>
                  </a:lnTo>
                  <a:lnTo>
                    <a:pt x="491680" y="85979"/>
                  </a:lnTo>
                  <a:lnTo>
                    <a:pt x="458114" y="56639"/>
                  </a:lnTo>
                  <a:lnTo>
                    <a:pt x="420372" y="32767"/>
                  </a:lnTo>
                  <a:lnTo>
                    <a:pt x="379049" y="14966"/>
                  </a:lnTo>
                  <a:lnTo>
                    <a:pt x="334738" y="3842"/>
                  </a:lnTo>
                  <a:lnTo>
                    <a:pt x="288035" y="0"/>
                  </a:lnTo>
                  <a:close/>
                </a:path>
              </a:pathLst>
            </a:custGeom>
            <a:solidFill>
              <a:srgbClr val="C00000"/>
            </a:solidFill>
          </p:spPr>
          <p:txBody>
            <a:bodyPr wrap="square" lIns="0" tIns="0" rIns="0" bIns="0" rtlCol="0"/>
            <a:lstStyle/>
            <a:p>
              <a:endParaRPr/>
            </a:p>
          </p:txBody>
        </p:sp>
        <p:sp>
          <p:nvSpPr>
            <p:cNvPr id="16" name="object 16"/>
            <p:cNvSpPr/>
            <p:nvPr/>
          </p:nvSpPr>
          <p:spPr>
            <a:xfrm>
              <a:off x="8400288" y="3501009"/>
              <a:ext cx="576580" cy="587375"/>
            </a:xfrm>
            <a:custGeom>
              <a:avLst/>
              <a:gdLst/>
              <a:ahLst/>
              <a:cxnLst/>
              <a:rect l="l" t="t" r="r" b="b"/>
              <a:pathLst>
                <a:path w="576579" h="587375">
                  <a:moveTo>
                    <a:pt x="0" y="293496"/>
                  </a:moveTo>
                  <a:lnTo>
                    <a:pt x="3768" y="245900"/>
                  </a:lnTo>
                  <a:lnTo>
                    <a:pt x="14679" y="200745"/>
                  </a:lnTo>
                  <a:lnTo>
                    <a:pt x="32140" y="158636"/>
                  </a:lnTo>
                  <a:lnTo>
                    <a:pt x="55558" y="120179"/>
                  </a:lnTo>
                  <a:lnTo>
                    <a:pt x="84343" y="85978"/>
                  </a:lnTo>
                  <a:lnTo>
                    <a:pt x="117902" y="56639"/>
                  </a:lnTo>
                  <a:lnTo>
                    <a:pt x="155643" y="32767"/>
                  </a:lnTo>
                  <a:lnTo>
                    <a:pt x="196973" y="14966"/>
                  </a:lnTo>
                  <a:lnTo>
                    <a:pt x="241302" y="3842"/>
                  </a:lnTo>
                  <a:lnTo>
                    <a:pt x="288035" y="0"/>
                  </a:lnTo>
                  <a:lnTo>
                    <a:pt x="334738" y="3842"/>
                  </a:lnTo>
                  <a:lnTo>
                    <a:pt x="379049" y="14966"/>
                  </a:lnTo>
                  <a:lnTo>
                    <a:pt x="420372" y="32767"/>
                  </a:lnTo>
                  <a:lnTo>
                    <a:pt x="458114" y="56639"/>
                  </a:lnTo>
                  <a:lnTo>
                    <a:pt x="491680" y="85979"/>
                  </a:lnTo>
                  <a:lnTo>
                    <a:pt x="520476" y="120179"/>
                  </a:lnTo>
                  <a:lnTo>
                    <a:pt x="543907" y="158636"/>
                  </a:lnTo>
                  <a:lnTo>
                    <a:pt x="561380" y="200745"/>
                  </a:lnTo>
                  <a:lnTo>
                    <a:pt x="572300" y="245900"/>
                  </a:lnTo>
                  <a:lnTo>
                    <a:pt x="576071" y="293496"/>
                  </a:lnTo>
                  <a:lnTo>
                    <a:pt x="572300" y="341093"/>
                  </a:lnTo>
                  <a:lnTo>
                    <a:pt x="561380" y="386248"/>
                  </a:lnTo>
                  <a:lnTo>
                    <a:pt x="543907" y="428357"/>
                  </a:lnTo>
                  <a:lnTo>
                    <a:pt x="520476" y="466814"/>
                  </a:lnTo>
                  <a:lnTo>
                    <a:pt x="491680" y="501014"/>
                  </a:lnTo>
                  <a:lnTo>
                    <a:pt x="458114" y="530354"/>
                  </a:lnTo>
                  <a:lnTo>
                    <a:pt x="420372" y="554226"/>
                  </a:lnTo>
                  <a:lnTo>
                    <a:pt x="379049" y="572027"/>
                  </a:lnTo>
                  <a:lnTo>
                    <a:pt x="334738" y="583151"/>
                  </a:lnTo>
                  <a:lnTo>
                    <a:pt x="288035" y="586993"/>
                  </a:lnTo>
                  <a:lnTo>
                    <a:pt x="241302" y="583151"/>
                  </a:lnTo>
                  <a:lnTo>
                    <a:pt x="196973" y="572027"/>
                  </a:lnTo>
                  <a:lnTo>
                    <a:pt x="155643" y="554226"/>
                  </a:lnTo>
                  <a:lnTo>
                    <a:pt x="117902" y="530354"/>
                  </a:lnTo>
                  <a:lnTo>
                    <a:pt x="84343" y="501014"/>
                  </a:lnTo>
                  <a:lnTo>
                    <a:pt x="55558" y="466814"/>
                  </a:lnTo>
                  <a:lnTo>
                    <a:pt x="32140" y="428357"/>
                  </a:lnTo>
                  <a:lnTo>
                    <a:pt x="14679" y="386248"/>
                  </a:lnTo>
                  <a:lnTo>
                    <a:pt x="3768" y="341093"/>
                  </a:lnTo>
                  <a:lnTo>
                    <a:pt x="0" y="293496"/>
                  </a:lnTo>
                  <a:close/>
                </a:path>
              </a:pathLst>
            </a:custGeom>
            <a:ln w="9525">
              <a:solidFill>
                <a:srgbClr val="000000"/>
              </a:solidFill>
            </a:ln>
          </p:spPr>
          <p:txBody>
            <a:bodyPr wrap="square" lIns="0" tIns="0" rIns="0" bIns="0" rtlCol="0"/>
            <a:lstStyle/>
            <a:p>
              <a:endParaRPr/>
            </a:p>
          </p:txBody>
        </p:sp>
      </p:grpSp>
      <p:sp>
        <p:nvSpPr>
          <p:cNvPr id="17" name="object 17"/>
          <p:cNvSpPr txBox="1"/>
          <p:nvPr/>
        </p:nvSpPr>
        <p:spPr>
          <a:xfrm>
            <a:off x="688340" y="1218691"/>
            <a:ext cx="10602595" cy="2176145"/>
          </a:xfrm>
          <a:prstGeom prst="rect">
            <a:avLst/>
          </a:prstGeom>
        </p:spPr>
        <p:txBody>
          <a:bodyPr vert="horz" wrap="square" lIns="0" tIns="13335" rIns="0" bIns="0" rtlCol="0">
            <a:spAutoFit/>
          </a:bodyPr>
          <a:lstStyle/>
          <a:p>
            <a:pPr marL="26670">
              <a:lnSpc>
                <a:spcPct val="100000"/>
              </a:lnSpc>
              <a:spcBef>
                <a:spcPts val="105"/>
              </a:spcBef>
            </a:pPr>
            <a:r>
              <a:rPr sz="2000" b="1" i="1" dirty="0">
                <a:solidFill>
                  <a:schemeClr val="bg1"/>
                </a:solidFill>
                <a:latin typeface="Verdana"/>
                <a:cs typeface="Verdana"/>
              </a:rPr>
              <a:t>Unveiling</a:t>
            </a:r>
            <a:r>
              <a:rPr sz="2000" b="1" i="1" spc="-85" dirty="0">
                <a:solidFill>
                  <a:schemeClr val="bg1"/>
                </a:solidFill>
                <a:latin typeface="Verdana"/>
                <a:cs typeface="Verdana"/>
              </a:rPr>
              <a:t> </a:t>
            </a:r>
            <a:r>
              <a:rPr sz="2000" b="1" i="1" dirty="0">
                <a:solidFill>
                  <a:schemeClr val="bg1"/>
                </a:solidFill>
                <a:latin typeface="Verdana"/>
                <a:cs typeface="Verdana"/>
              </a:rPr>
              <a:t>How</a:t>
            </a:r>
            <a:r>
              <a:rPr sz="2000" b="1" i="1" spc="-25" dirty="0">
                <a:solidFill>
                  <a:schemeClr val="bg1"/>
                </a:solidFill>
                <a:latin typeface="Verdana"/>
                <a:cs typeface="Verdana"/>
              </a:rPr>
              <a:t> </a:t>
            </a:r>
            <a:r>
              <a:rPr sz="2000" b="1" i="1" dirty="0">
                <a:solidFill>
                  <a:schemeClr val="bg1"/>
                </a:solidFill>
                <a:latin typeface="Verdana"/>
                <a:cs typeface="Verdana"/>
              </a:rPr>
              <a:t>Large</a:t>
            </a:r>
            <a:r>
              <a:rPr sz="2000" b="1" i="1" spc="-40" dirty="0">
                <a:solidFill>
                  <a:schemeClr val="bg1"/>
                </a:solidFill>
                <a:latin typeface="Verdana"/>
                <a:cs typeface="Verdana"/>
              </a:rPr>
              <a:t> </a:t>
            </a:r>
            <a:r>
              <a:rPr sz="2000" b="1" i="1" dirty="0">
                <a:solidFill>
                  <a:schemeClr val="bg1"/>
                </a:solidFill>
                <a:latin typeface="Verdana"/>
                <a:cs typeface="Verdana"/>
              </a:rPr>
              <a:t>Language</a:t>
            </a:r>
            <a:r>
              <a:rPr sz="2000" b="1" i="1" spc="-55" dirty="0">
                <a:solidFill>
                  <a:schemeClr val="bg1"/>
                </a:solidFill>
                <a:latin typeface="Verdana"/>
                <a:cs typeface="Verdana"/>
              </a:rPr>
              <a:t> </a:t>
            </a:r>
            <a:r>
              <a:rPr sz="2000" b="1" i="1" dirty="0">
                <a:solidFill>
                  <a:schemeClr val="bg1"/>
                </a:solidFill>
                <a:latin typeface="Verdana"/>
                <a:cs typeface="Verdana"/>
              </a:rPr>
              <a:t>Models</a:t>
            </a:r>
            <a:r>
              <a:rPr sz="2000" b="1" i="1" spc="-15" dirty="0">
                <a:solidFill>
                  <a:schemeClr val="bg1"/>
                </a:solidFill>
                <a:latin typeface="Verdana"/>
                <a:cs typeface="Verdana"/>
              </a:rPr>
              <a:t> </a:t>
            </a:r>
            <a:r>
              <a:rPr sz="2000" b="1" i="1" dirty="0">
                <a:solidFill>
                  <a:schemeClr val="bg1"/>
                </a:solidFill>
                <a:latin typeface="Verdana"/>
                <a:cs typeface="Verdana"/>
              </a:rPr>
              <a:t>Process</a:t>
            </a:r>
            <a:r>
              <a:rPr sz="2000" b="1" i="1" spc="-30" dirty="0">
                <a:solidFill>
                  <a:schemeClr val="bg1"/>
                </a:solidFill>
                <a:latin typeface="Verdana"/>
                <a:cs typeface="Verdana"/>
              </a:rPr>
              <a:t> </a:t>
            </a:r>
            <a:r>
              <a:rPr sz="2000" b="1" i="1" spc="-20" dirty="0">
                <a:solidFill>
                  <a:schemeClr val="bg1"/>
                </a:solidFill>
                <a:latin typeface="Verdana"/>
                <a:cs typeface="Verdana"/>
              </a:rPr>
              <a:t>Text</a:t>
            </a:r>
            <a:endParaRPr sz="2000" dirty="0">
              <a:solidFill>
                <a:schemeClr val="bg1"/>
              </a:solidFill>
              <a:latin typeface="Verdana"/>
              <a:cs typeface="Verdana"/>
            </a:endParaRPr>
          </a:p>
          <a:p>
            <a:pPr>
              <a:lnSpc>
                <a:spcPct val="100000"/>
              </a:lnSpc>
              <a:spcBef>
                <a:spcPts val="2140"/>
              </a:spcBef>
            </a:pPr>
            <a:endParaRPr sz="2000" dirty="0">
              <a:solidFill>
                <a:schemeClr val="bg1"/>
              </a:solidFill>
              <a:latin typeface="Verdana"/>
              <a:cs typeface="Verdana"/>
            </a:endParaRPr>
          </a:p>
          <a:p>
            <a:pPr marL="354965" indent="-342265">
              <a:lnSpc>
                <a:spcPct val="100000"/>
              </a:lnSpc>
              <a:buClr>
                <a:srgbClr val="009CDB"/>
              </a:buClr>
              <a:buFont typeface="Verdana"/>
              <a:buChar char="•"/>
              <a:tabLst>
                <a:tab pos="354965" algn="l"/>
              </a:tabLst>
            </a:pPr>
            <a:r>
              <a:rPr sz="2000" b="1" dirty="0">
                <a:solidFill>
                  <a:schemeClr val="bg1"/>
                </a:solidFill>
                <a:latin typeface="Verdana"/>
                <a:cs typeface="Verdana"/>
              </a:rPr>
              <a:t>Step</a:t>
            </a:r>
            <a:r>
              <a:rPr sz="2000" b="1" spc="-90" dirty="0">
                <a:solidFill>
                  <a:schemeClr val="bg1"/>
                </a:solidFill>
                <a:latin typeface="Verdana"/>
                <a:cs typeface="Verdana"/>
              </a:rPr>
              <a:t> </a:t>
            </a:r>
            <a:r>
              <a:rPr sz="2000" b="1" dirty="0">
                <a:solidFill>
                  <a:schemeClr val="bg1"/>
                </a:solidFill>
                <a:latin typeface="Verdana"/>
                <a:cs typeface="Verdana"/>
              </a:rPr>
              <a:t>2</a:t>
            </a:r>
            <a:r>
              <a:rPr sz="2000" dirty="0">
                <a:solidFill>
                  <a:schemeClr val="bg1"/>
                </a:solidFill>
                <a:latin typeface="Verdana"/>
                <a:cs typeface="Verdana"/>
              </a:rPr>
              <a:t>:</a:t>
            </a:r>
            <a:r>
              <a:rPr sz="2000" spc="-70" dirty="0">
                <a:solidFill>
                  <a:schemeClr val="bg1"/>
                </a:solidFill>
                <a:latin typeface="Verdana"/>
                <a:cs typeface="Verdana"/>
              </a:rPr>
              <a:t> </a:t>
            </a:r>
            <a:r>
              <a:rPr sz="2000" dirty="0">
                <a:solidFill>
                  <a:schemeClr val="bg1"/>
                </a:solidFill>
                <a:latin typeface="Verdana"/>
                <a:cs typeface="Verdana"/>
              </a:rPr>
              <a:t>Convert</a:t>
            </a:r>
            <a:r>
              <a:rPr sz="2000" spc="-95" dirty="0">
                <a:solidFill>
                  <a:schemeClr val="bg1"/>
                </a:solidFill>
                <a:latin typeface="Verdana"/>
                <a:cs typeface="Verdana"/>
              </a:rPr>
              <a:t> </a:t>
            </a:r>
            <a:r>
              <a:rPr sz="2000" dirty="0">
                <a:solidFill>
                  <a:schemeClr val="bg1"/>
                </a:solidFill>
                <a:latin typeface="Verdana"/>
                <a:cs typeface="Verdana"/>
              </a:rPr>
              <a:t>token</a:t>
            </a:r>
            <a:r>
              <a:rPr sz="2000" spc="-80" dirty="0">
                <a:solidFill>
                  <a:schemeClr val="bg1"/>
                </a:solidFill>
                <a:latin typeface="Verdana"/>
                <a:cs typeface="Verdana"/>
              </a:rPr>
              <a:t> </a:t>
            </a:r>
            <a:r>
              <a:rPr sz="2000" dirty="0">
                <a:solidFill>
                  <a:schemeClr val="bg1"/>
                </a:solidFill>
                <a:latin typeface="Verdana"/>
                <a:cs typeface="Verdana"/>
              </a:rPr>
              <a:t>IDS</a:t>
            </a:r>
            <a:r>
              <a:rPr sz="2000" spc="-90" dirty="0">
                <a:solidFill>
                  <a:schemeClr val="bg1"/>
                </a:solidFill>
                <a:latin typeface="Verdana"/>
                <a:cs typeface="Verdana"/>
              </a:rPr>
              <a:t> </a:t>
            </a:r>
            <a:r>
              <a:rPr sz="2000" dirty="0">
                <a:solidFill>
                  <a:schemeClr val="bg1"/>
                </a:solidFill>
                <a:latin typeface="Verdana"/>
                <a:cs typeface="Verdana"/>
              </a:rPr>
              <a:t>into</a:t>
            </a:r>
            <a:r>
              <a:rPr sz="2000" spc="-85" dirty="0">
                <a:solidFill>
                  <a:schemeClr val="bg1"/>
                </a:solidFill>
                <a:latin typeface="Verdana"/>
                <a:cs typeface="Verdana"/>
              </a:rPr>
              <a:t> </a:t>
            </a:r>
            <a:r>
              <a:rPr sz="2000" dirty="0">
                <a:solidFill>
                  <a:schemeClr val="bg1"/>
                </a:solidFill>
                <a:latin typeface="Verdana"/>
                <a:cs typeface="Verdana"/>
              </a:rPr>
              <a:t>vector</a:t>
            </a:r>
            <a:r>
              <a:rPr sz="2000" spc="-105" dirty="0">
                <a:solidFill>
                  <a:schemeClr val="bg1"/>
                </a:solidFill>
                <a:latin typeface="Verdana"/>
                <a:cs typeface="Verdana"/>
              </a:rPr>
              <a:t> </a:t>
            </a:r>
            <a:r>
              <a:rPr sz="2000" spc="-40" dirty="0">
                <a:solidFill>
                  <a:schemeClr val="bg1"/>
                </a:solidFill>
                <a:latin typeface="Verdana"/>
                <a:cs typeface="Verdana"/>
              </a:rPr>
              <a:t>-</a:t>
            </a:r>
            <a:r>
              <a:rPr sz="2000" dirty="0">
                <a:solidFill>
                  <a:schemeClr val="bg1"/>
                </a:solidFill>
                <a:latin typeface="Verdana"/>
                <a:cs typeface="Verdana"/>
              </a:rPr>
              <a:t>&gt;</a:t>
            </a:r>
            <a:r>
              <a:rPr sz="2000" spc="-65" dirty="0">
                <a:solidFill>
                  <a:schemeClr val="bg1"/>
                </a:solidFill>
                <a:latin typeface="Verdana"/>
                <a:cs typeface="Verdana"/>
              </a:rPr>
              <a:t> </a:t>
            </a:r>
            <a:r>
              <a:rPr sz="2000" spc="-80" dirty="0">
                <a:solidFill>
                  <a:schemeClr val="bg1"/>
                </a:solidFill>
                <a:latin typeface="Verdana"/>
                <a:cs typeface="Verdana"/>
              </a:rPr>
              <a:t>Token</a:t>
            </a:r>
            <a:r>
              <a:rPr sz="2000" spc="-95" dirty="0">
                <a:solidFill>
                  <a:schemeClr val="bg1"/>
                </a:solidFill>
                <a:latin typeface="Verdana"/>
                <a:cs typeface="Verdana"/>
              </a:rPr>
              <a:t> </a:t>
            </a:r>
            <a:r>
              <a:rPr sz="2000" spc="-10" dirty="0">
                <a:solidFill>
                  <a:schemeClr val="bg1"/>
                </a:solidFill>
                <a:latin typeface="Verdana"/>
                <a:cs typeface="Verdana"/>
              </a:rPr>
              <a:t>Embeddings</a:t>
            </a:r>
            <a:endParaRPr sz="2000" dirty="0">
              <a:solidFill>
                <a:schemeClr val="bg1"/>
              </a:solidFill>
              <a:latin typeface="Verdana"/>
              <a:cs typeface="Verdana"/>
            </a:endParaRPr>
          </a:p>
          <a:p>
            <a:pPr marL="139065" marR="5080" indent="-127000">
              <a:lnSpc>
                <a:spcPct val="100000"/>
              </a:lnSpc>
              <a:spcBef>
                <a:spcPts val="480"/>
              </a:spcBef>
              <a:buClr>
                <a:srgbClr val="009CDB"/>
              </a:buClr>
              <a:buChar char="•"/>
              <a:tabLst>
                <a:tab pos="139065" algn="l"/>
                <a:tab pos="354965" algn="l"/>
              </a:tabLst>
            </a:pPr>
            <a:r>
              <a:rPr sz="2000" dirty="0">
                <a:solidFill>
                  <a:schemeClr val="bg1"/>
                </a:solidFill>
                <a:latin typeface="Verdana"/>
                <a:cs typeface="Verdana"/>
              </a:rPr>
              <a:t>	The</a:t>
            </a:r>
            <a:r>
              <a:rPr sz="2000" spc="-95" dirty="0">
                <a:solidFill>
                  <a:schemeClr val="bg1"/>
                </a:solidFill>
                <a:latin typeface="Verdana"/>
                <a:cs typeface="Verdana"/>
              </a:rPr>
              <a:t> </a:t>
            </a:r>
            <a:r>
              <a:rPr sz="2000" spc="-75" dirty="0">
                <a:solidFill>
                  <a:schemeClr val="bg1"/>
                </a:solidFill>
                <a:latin typeface="Verdana"/>
                <a:cs typeface="Verdana"/>
              </a:rPr>
              <a:t>Token</a:t>
            </a:r>
            <a:r>
              <a:rPr sz="2000" spc="-95" dirty="0">
                <a:solidFill>
                  <a:schemeClr val="bg1"/>
                </a:solidFill>
                <a:latin typeface="Verdana"/>
                <a:cs typeface="Verdana"/>
              </a:rPr>
              <a:t> </a:t>
            </a:r>
            <a:r>
              <a:rPr sz="2000" dirty="0">
                <a:solidFill>
                  <a:schemeClr val="bg1"/>
                </a:solidFill>
                <a:latin typeface="Verdana"/>
                <a:cs typeface="Verdana"/>
              </a:rPr>
              <a:t>Embeddings</a:t>
            </a:r>
            <a:r>
              <a:rPr sz="2000" spc="-60" dirty="0">
                <a:solidFill>
                  <a:schemeClr val="bg1"/>
                </a:solidFill>
                <a:latin typeface="Verdana"/>
                <a:cs typeface="Verdana"/>
              </a:rPr>
              <a:t> </a:t>
            </a:r>
            <a:r>
              <a:rPr sz="2000" dirty="0">
                <a:solidFill>
                  <a:schemeClr val="bg1"/>
                </a:solidFill>
                <a:latin typeface="Verdana"/>
                <a:cs typeface="Verdana"/>
              </a:rPr>
              <a:t>is</a:t>
            </a:r>
            <a:r>
              <a:rPr sz="2000" spc="-70" dirty="0">
                <a:solidFill>
                  <a:schemeClr val="bg1"/>
                </a:solidFill>
                <a:latin typeface="Verdana"/>
                <a:cs typeface="Verdana"/>
              </a:rPr>
              <a:t> </a:t>
            </a:r>
            <a:r>
              <a:rPr sz="2000" dirty="0">
                <a:solidFill>
                  <a:schemeClr val="bg1"/>
                </a:solidFill>
                <a:latin typeface="Verdana"/>
                <a:cs typeface="Verdana"/>
              </a:rPr>
              <a:t>a</a:t>
            </a:r>
            <a:r>
              <a:rPr sz="2000" spc="-75" dirty="0">
                <a:solidFill>
                  <a:schemeClr val="bg1"/>
                </a:solidFill>
                <a:latin typeface="Verdana"/>
                <a:cs typeface="Verdana"/>
              </a:rPr>
              <a:t> </a:t>
            </a:r>
            <a:r>
              <a:rPr sz="2000" spc="-25" dirty="0">
                <a:solidFill>
                  <a:schemeClr val="bg1"/>
                </a:solidFill>
                <a:latin typeface="Verdana"/>
                <a:cs typeface="Verdana"/>
              </a:rPr>
              <a:t>high-</a:t>
            </a:r>
            <a:r>
              <a:rPr sz="2000" dirty="0">
                <a:solidFill>
                  <a:schemeClr val="bg1"/>
                </a:solidFill>
                <a:latin typeface="Verdana"/>
                <a:cs typeface="Verdana"/>
              </a:rPr>
              <a:t>dimensional</a:t>
            </a:r>
            <a:r>
              <a:rPr sz="2000" spc="-65" dirty="0">
                <a:solidFill>
                  <a:schemeClr val="bg1"/>
                </a:solidFill>
                <a:latin typeface="Verdana"/>
                <a:cs typeface="Verdana"/>
              </a:rPr>
              <a:t> </a:t>
            </a:r>
            <a:r>
              <a:rPr sz="2000" dirty="0">
                <a:solidFill>
                  <a:schemeClr val="bg1"/>
                </a:solidFill>
                <a:latin typeface="Verdana"/>
                <a:cs typeface="Verdana"/>
              </a:rPr>
              <a:t>space</a:t>
            </a:r>
            <a:r>
              <a:rPr sz="2000" spc="-95" dirty="0">
                <a:solidFill>
                  <a:schemeClr val="bg1"/>
                </a:solidFill>
                <a:latin typeface="Verdana"/>
                <a:cs typeface="Verdana"/>
              </a:rPr>
              <a:t> </a:t>
            </a:r>
            <a:r>
              <a:rPr sz="2000" dirty="0">
                <a:solidFill>
                  <a:schemeClr val="bg1"/>
                </a:solidFill>
                <a:latin typeface="Verdana"/>
                <a:cs typeface="Verdana"/>
              </a:rPr>
              <a:t>where</a:t>
            </a:r>
            <a:r>
              <a:rPr sz="2000" spc="-90" dirty="0">
                <a:solidFill>
                  <a:schemeClr val="bg1"/>
                </a:solidFill>
                <a:latin typeface="Verdana"/>
                <a:cs typeface="Verdana"/>
              </a:rPr>
              <a:t> </a:t>
            </a:r>
            <a:r>
              <a:rPr sz="2000" dirty="0">
                <a:solidFill>
                  <a:schemeClr val="bg1"/>
                </a:solidFill>
                <a:latin typeface="Verdana"/>
                <a:cs typeface="Verdana"/>
              </a:rPr>
              <a:t>each</a:t>
            </a:r>
            <a:r>
              <a:rPr sz="2000" spc="-90" dirty="0">
                <a:solidFill>
                  <a:schemeClr val="bg1"/>
                </a:solidFill>
                <a:latin typeface="Verdana"/>
                <a:cs typeface="Verdana"/>
              </a:rPr>
              <a:t> </a:t>
            </a:r>
            <a:r>
              <a:rPr sz="2000" dirty="0">
                <a:solidFill>
                  <a:schemeClr val="bg1"/>
                </a:solidFill>
                <a:latin typeface="Verdana"/>
                <a:cs typeface="Verdana"/>
              </a:rPr>
              <a:t>token</a:t>
            </a:r>
            <a:r>
              <a:rPr sz="2000" spc="-80" dirty="0">
                <a:solidFill>
                  <a:schemeClr val="bg1"/>
                </a:solidFill>
                <a:latin typeface="Verdana"/>
                <a:cs typeface="Verdana"/>
              </a:rPr>
              <a:t> </a:t>
            </a:r>
            <a:r>
              <a:rPr sz="2000" dirty="0">
                <a:solidFill>
                  <a:schemeClr val="bg1"/>
                </a:solidFill>
                <a:latin typeface="Verdana"/>
                <a:cs typeface="Verdana"/>
              </a:rPr>
              <a:t>is</a:t>
            </a:r>
            <a:r>
              <a:rPr sz="2000" spc="-65" dirty="0">
                <a:solidFill>
                  <a:schemeClr val="bg1"/>
                </a:solidFill>
                <a:latin typeface="Verdana"/>
                <a:cs typeface="Verdana"/>
              </a:rPr>
              <a:t> </a:t>
            </a:r>
            <a:r>
              <a:rPr sz="2000" spc="-10" dirty="0">
                <a:solidFill>
                  <a:schemeClr val="bg1"/>
                </a:solidFill>
                <a:latin typeface="Verdana"/>
                <a:cs typeface="Verdana"/>
              </a:rPr>
              <a:t>mapped </a:t>
            </a:r>
            <a:r>
              <a:rPr sz="2000" dirty="0">
                <a:solidFill>
                  <a:schemeClr val="bg1"/>
                </a:solidFill>
                <a:latin typeface="Verdana"/>
                <a:cs typeface="Verdana"/>
              </a:rPr>
              <a:t>to</a:t>
            </a:r>
            <a:r>
              <a:rPr sz="2000" spc="-75" dirty="0">
                <a:solidFill>
                  <a:schemeClr val="bg1"/>
                </a:solidFill>
                <a:latin typeface="Verdana"/>
                <a:cs typeface="Verdana"/>
              </a:rPr>
              <a:t> </a:t>
            </a:r>
            <a:r>
              <a:rPr sz="2000" dirty="0">
                <a:solidFill>
                  <a:schemeClr val="bg1"/>
                </a:solidFill>
                <a:latin typeface="Verdana"/>
                <a:cs typeface="Verdana"/>
              </a:rPr>
              <a:t>a</a:t>
            </a:r>
            <a:r>
              <a:rPr sz="2000" spc="-85" dirty="0">
                <a:solidFill>
                  <a:schemeClr val="bg1"/>
                </a:solidFill>
                <a:latin typeface="Verdana"/>
                <a:cs typeface="Verdana"/>
              </a:rPr>
              <a:t> </a:t>
            </a:r>
            <a:r>
              <a:rPr sz="2000" dirty="0">
                <a:solidFill>
                  <a:schemeClr val="bg1"/>
                </a:solidFill>
                <a:latin typeface="Verdana"/>
                <a:cs typeface="Verdana"/>
              </a:rPr>
              <a:t>unique</a:t>
            </a:r>
            <a:r>
              <a:rPr sz="2000" spc="-85" dirty="0">
                <a:solidFill>
                  <a:schemeClr val="bg1"/>
                </a:solidFill>
                <a:latin typeface="Verdana"/>
                <a:cs typeface="Verdana"/>
              </a:rPr>
              <a:t> </a:t>
            </a:r>
            <a:r>
              <a:rPr sz="2000" dirty="0">
                <a:solidFill>
                  <a:schemeClr val="bg1"/>
                </a:solidFill>
                <a:latin typeface="Verdana"/>
                <a:cs typeface="Verdana"/>
              </a:rPr>
              <a:t>position</a:t>
            </a:r>
            <a:r>
              <a:rPr sz="2000" spc="-20" dirty="0">
                <a:solidFill>
                  <a:schemeClr val="bg1"/>
                </a:solidFill>
                <a:latin typeface="Verdana"/>
                <a:cs typeface="Verdana"/>
              </a:rPr>
              <a:t> </a:t>
            </a:r>
            <a:r>
              <a:rPr sz="2000" dirty="0">
                <a:solidFill>
                  <a:schemeClr val="bg1"/>
                </a:solidFill>
                <a:latin typeface="Verdana"/>
                <a:cs typeface="Verdana"/>
              </a:rPr>
              <a:t>called</a:t>
            </a:r>
            <a:r>
              <a:rPr sz="2000" spc="-20" dirty="0">
                <a:solidFill>
                  <a:schemeClr val="bg1"/>
                </a:solidFill>
                <a:latin typeface="Verdana"/>
                <a:cs typeface="Verdana"/>
              </a:rPr>
              <a:t> </a:t>
            </a:r>
            <a:r>
              <a:rPr sz="2000" dirty="0">
                <a:solidFill>
                  <a:schemeClr val="bg1"/>
                </a:solidFill>
                <a:latin typeface="Verdana"/>
                <a:cs typeface="Verdana"/>
              </a:rPr>
              <a:t>a</a:t>
            </a:r>
            <a:r>
              <a:rPr sz="2000" spc="-45" dirty="0">
                <a:solidFill>
                  <a:schemeClr val="bg1"/>
                </a:solidFill>
                <a:latin typeface="Verdana"/>
                <a:cs typeface="Verdana"/>
              </a:rPr>
              <a:t> </a:t>
            </a:r>
            <a:r>
              <a:rPr sz="2000" spc="-10" dirty="0">
                <a:solidFill>
                  <a:schemeClr val="bg1"/>
                </a:solidFill>
                <a:latin typeface="Verdana"/>
                <a:cs typeface="Verdana"/>
              </a:rPr>
              <a:t>vector.</a:t>
            </a:r>
            <a:endParaRPr sz="2000" dirty="0">
              <a:solidFill>
                <a:schemeClr val="bg1"/>
              </a:solidFill>
              <a:latin typeface="Verdana"/>
              <a:cs typeface="Verdana"/>
            </a:endParaRPr>
          </a:p>
          <a:p>
            <a:pPr marL="7908925">
              <a:lnSpc>
                <a:spcPts val="2275"/>
              </a:lnSpc>
            </a:pPr>
            <a:r>
              <a:rPr sz="2000" spc="-10" dirty="0">
                <a:solidFill>
                  <a:srgbClr val="C00000"/>
                </a:solidFill>
                <a:latin typeface="Verdana"/>
                <a:cs typeface="Verdana"/>
              </a:rPr>
              <a:t>machine</a:t>
            </a:r>
            <a:endParaRPr sz="2000" dirty="0">
              <a:latin typeface="Verdana"/>
              <a:cs typeface="Verdana"/>
            </a:endParaRPr>
          </a:p>
        </p:txBody>
      </p:sp>
      <p:grpSp>
        <p:nvGrpSpPr>
          <p:cNvPr id="18" name="object 18"/>
          <p:cNvGrpSpPr/>
          <p:nvPr/>
        </p:nvGrpSpPr>
        <p:grpSpPr>
          <a:xfrm>
            <a:off x="9266491" y="3798379"/>
            <a:ext cx="873760" cy="845819"/>
            <a:chOff x="9266491" y="3798379"/>
            <a:chExt cx="873760" cy="845819"/>
          </a:xfrm>
        </p:grpSpPr>
        <p:sp>
          <p:nvSpPr>
            <p:cNvPr id="19" name="object 19"/>
            <p:cNvSpPr/>
            <p:nvPr/>
          </p:nvSpPr>
          <p:spPr>
            <a:xfrm>
              <a:off x="9271254" y="3803141"/>
              <a:ext cx="864235" cy="836294"/>
            </a:xfrm>
            <a:custGeom>
              <a:avLst/>
              <a:gdLst/>
              <a:ahLst/>
              <a:cxnLst/>
              <a:rect l="l" t="t" r="r" b="b"/>
              <a:pathLst>
                <a:path w="864234" h="836295">
                  <a:moveTo>
                    <a:pt x="432053" y="0"/>
                  </a:moveTo>
                  <a:lnTo>
                    <a:pt x="384974" y="2451"/>
                  </a:lnTo>
                  <a:lnTo>
                    <a:pt x="339363" y="9637"/>
                  </a:lnTo>
                  <a:lnTo>
                    <a:pt x="295485" y="21302"/>
                  </a:lnTo>
                  <a:lnTo>
                    <a:pt x="253603" y="37191"/>
                  </a:lnTo>
                  <a:lnTo>
                    <a:pt x="213980" y="57051"/>
                  </a:lnTo>
                  <a:lnTo>
                    <a:pt x="176881" y="80625"/>
                  </a:lnTo>
                  <a:lnTo>
                    <a:pt x="142568" y="107660"/>
                  </a:lnTo>
                  <a:lnTo>
                    <a:pt x="111305" y="137901"/>
                  </a:lnTo>
                  <a:lnTo>
                    <a:pt x="83356" y="171093"/>
                  </a:lnTo>
                  <a:lnTo>
                    <a:pt x="58984" y="206981"/>
                  </a:lnTo>
                  <a:lnTo>
                    <a:pt x="38452" y="245311"/>
                  </a:lnTo>
                  <a:lnTo>
                    <a:pt x="22024" y="285829"/>
                  </a:lnTo>
                  <a:lnTo>
                    <a:pt x="9964" y="328278"/>
                  </a:lnTo>
                  <a:lnTo>
                    <a:pt x="2535" y="372406"/>
                  </a:lnTo>
                  <a:lnTo>
                    <a:pt x="0" y="417956"/>
                  </a:lnTo>
                  <a:lnTo>
                    <a:pt x="2535" y="463507"/>
                  </a:lnTo>
                  <a:lnTo>
                    <a:pt x="9964" y="507635"/>
                  </a:lnTo>
                  <a:lnTo>
                    <a:pt x="22024" y="550084"/>
                  </a:lnTo>
                  <a:lnTo>
                    <a:pt x="38452" y="590602"/>
                  </a:lnTo>
                  <a:lnTo>
                    <a:pt x="58984" y="628932"/>
                  </a:lnTo>
                  <a:lnTo>
                    <a:pt x="83356" y="664820"/>
                  </a:lnTo>
                  <a:lnTo>
                    <a:pt x="111305" y="698012"/>
                  </a:lnTo>
                  <a:lnTo>
                    <a:pt x="142568" y="728253"/>
                  </a:lnTo>
                  <a:lnTo>
                    <a:pt x="176881" y="755288"/>
                  </a:lnTo>
                  <a:lnTo>
                    <a:pt x="213980" y="778862"/>
                  </a:lnTo>
                  <a:lnTo>
                    <a:pt x="253603" y="798722"/>
                  </a:lnTo>
                  <a:lnTo>
                    <a:pt x="295485" y="814611"/>
                  </a:lnTo>
                  <a:lnTo>
                    <a:pt x="339363" y="826276"/>
                  </a:lnTo>
                  <a:lnTo>
                    <a:pt x="384974" y="833462"/>
                  </a:lnTo>
                  <a:lnTo>
                    <a:pt x="432053" y="835913"/>
                  </a:lnTo>
                  <a:lnTo>
                    <a:pt x="479133" y="833462"/>
                  </a:lnTo>
                  <a:lnTo>
                    <a:pt x="524744" y="826276"/>
                  </a:lnTo>
                  <a:lnTo>
                    <a:pt x="568622" y="814611"/>
                  </a:lnTo>
                  <a:lnTo>
                    <a:pt x="610504" y="798722"/>
                  </a:lnTo>
                  <a:lnTo>
                    <a:pt x="650127" y="778862"/>
                  </a:lnTo>
                  <a:lnTo>
                    <a:pt x="687226" y="755288"/>
                  </a:lnTo>
                  <a:lnTo>
                    <a:pt x="721539" y="728253"/>
                  </a:lnTo>
                  <a:lnTo>
                    <a:pt x="752802" y="698012"/>
                  </a:lnTo>
                  <a:lnTo>
                    <a:pt x="780751" y="664820"/>
                  </a:lnTo>
                  <a:lnTo>
                    <a:pt x="805123" y="628932"/>
                  </a:lnTo>
                  <a:lnTo>
                    <a:pt x="825655" y="590602"/>
                  </a:lnTo>
                  <a:lnTo>
                    <a:pt x="842083" y="550084"/>
                  </a:lnTo>
                  <a:lnTo>
                    <a:pt x="854143" y="507635"/>
                  </a:lnTo>
                  <a:lnTo>
                    <a:pt x="861572" y="463507"/>
                  </a:lnTo>
                  <a:lnTo>
                    <a:pt x="864107" y="417956"/>
                  </a:lnTo>
                  <a:lnTo>
                    <a:pt x="861572" y="372406"/>
                  </a:lnTo>
                  <a:lnTo>
                    <a:pt x="854143" y="328278"/>
                  </a:lnTo>
                  <a:lnTo>
                    <a:pt x="842083" y="285829"/>
                  </a:lnTo>
                  <a:lnTo>
                    <a:pt x="825655" y="245311"/>
                  </a:lnTo>
                  <a:lnTo>
                    <a:pt x="805123" y="206981"/>
                  </a:lnTo>
                  <a:lnTo>
                    <a:pt x="780751" y="171093"/>
                  </a:lnTo>
                  <a:lnTo>
                    <a:pt x="752802" y="137901"/>
                  </a:lnTo>
                  <a:lnTo>
                    <a:pt x="721539" y="107660"/>
                  </a:lnTo>
                  <a:lnTo>
                    <a:pt x="687226" y="80625"/>
                  </a:lnTo>
                  <a:lnTo>
                    <a:pt x="650127" y="57051"/>
                  </a:lnTo>
                  <a:lnTo>
                    <a:pt x="610504" y="37191"/>
                  </a:lnTo>
                  <a:lnTo>
                    <a:pt x="568622" y="21302"/>
                  </a:lnTo>
                  <a:lnTo>
                    <a:pt x="524744" y="9637"/>
                  </a:lnTo>
                  <a:lnTo>
                    <a:pt x="479133" y="2451"/>
                  </a:lnTo>
                  <a:lnTo>
                    <a:pt x="432053" y="0"/>
                  </a:lnTo>
                  <a:close/>
                </a:path>
              </a:pathLst>
            </a:custGeom>
            <a:solidFill>
              <a:srgbClr val="3333FF"/>
            </a:solidFill>
          </p:spPr>
          <p:txBody>
            <a:bodyPr wrap="square" lIns="0" tIns="0" rIns="0" bIns="0" rtlCol="0"/>
            <a:lstStyle/>
            <a:p>
              <a:endParaRPr/>
            </a:p>
          </p:txBody>
        </p:sp>
        <p:sp>
          <p:nvSpPr>
            <p:cNvPr id="20" name="object 20"/>
            <p:cNvSpPr/>
            <p:nvPr/>
          </p:nvSpPr>
          <p:spPr>
            <a:xfrm>
              <a:off x="9271254" y="3803141"/>
              <a:ext cx="864235" cy="836294"/>
            </a:xfrm>
            <a:custGeom>
              <a:avLst/>
              <a:gdLst/>
              <a:ahLst/>
              <a:cxnLst/>
              <a:rect l="l" t="t" r="r" b="b"/>
              <a:pathLst>
                <a:path w="864234" h="836295">
                  <a:moveTo>
                    <a:pt x="0" y="417956"/>
                  </a:moveTo>
                  <a:lnTo>
                    <a:pt x="2535" y="372406"/>
                  </a:lnTo>
                  <a:lnTo>
                    <a:pt x="9964" y="328278"/>
                  </a:lnTo>
                  <a:lnTo>
                    <a:pt x="22024" y="285829"/>
                  </a:lnTo>
                  <a:lnTo>
                    <a:pt x="38452" y="245311"/>
                  </a:lnTo>
                  <a:lnTo>
                    <a:pt x="58984" y="206981"/>
                  </a:lnTo>
                  <a:lnTo>
                    <a:pt x="83356" y="171093"/>
                  </a:lnTo>
                  <a:lnTo>
                    <a:pt x="111305" y="137901"/>
                  </a:lnTo>
                  <a:lnTo>
                    <a:pt x="142568" y="107660"/>
                  </a:lnTo>
                  <a:lnTo>
                    <a:pt x="176881" y="80625"/>
                  </a:lnTo>
                  <a:lnTo>
                    <a:pt x="213980" y="57051"/>
                  </a:lnTo>
                  <a:lnTo>
                    <a:pt x="253603" y="37191"/>
                  </a:lnTo>
                  <a:lnTo>
                    <a:pt x="295485" y="21302"/>
                  </a:lnTo>
                  <a:lnTo>
                    <a:pt x="339363" y="9637"/>
                  </a:lnTo>
                  <a:lnTo>
                    <a:pt x="384974" y="2451"/>
                  </a:lnTo>
                  <a:lnTo>
                    <a:pt x="432053" y="0"/>
                  </a:lnTo>
                  <a:lnTo>
                    <a:pt x="479133" y="2451"/>
                  </a:lnTo>
                  <a:lnTo>
                    <a:pt x="524744" y="9637"/>
                  </a:lnTo>
                  <a:lnTo>
                    <a:pt x="568622" y="21302"/>
                  </a:lnTo>
                  <a:lnTo>
                    <a:pt x="610504" y="37191"/>
                  </a:lnTo>
                  <a:lnTo>
                    <a:pt x="650127" y="57051"/>
                  </a:lnTo>
                  <a:lnTo>
                    <a:pt x="687226" y="80625"/>
                  </a:lnTo>
                  <a:lnTo>
                    <a:pt x="721539" y="107660"/>
                  </a:lnTo>
                  <a:lnTo>
                    <a:pt x="752802" y="137901"/>
                  </a:lnTo>
                  <a:lnTo>
                    <a:pt x="780751" y="171093"/>
                  </a:lnTo>
                  <a:lnTo>
                    <a:pt x="805123" y="206981"/>
                  </a:lnTo>
                  <a:lnTo>
                    <a:pt x="825655" y="245311"/>
                  </a:lnTo>
                  <a:lnTo>
                    <a:pt x="842083" y="285829"/>
                  </a:lnTo>
                  <a:lnTo>
                    <a:pt x="854143" y="328278"/>
                  </a:lnTo>
                  <a:lnTo>
                    <a:pt x="861572" y="372406"/>
                  </a:lnTo>
                  <a:lnTo>
                    <a:pt x="864107" y="417956"/>
                  </a:lnTo>
                  <a:lnTo>
                    <a:pt x="861572" y="463507"/>
                  </a:lnTo>
                  <a:lnTo>
                    <a:pt x="854143" y="507635"/>
                  </a:lnTo>
                  <a:lnTo>
                    <a:pt x="842083" y="550084"/>
                  </a:lnTo>
                  <a:lnTo>
                    <a:pt x="825655" y="590602"/>
                  </a:lnTo>
                  <a:lnTo>
                    <a:pt x="805123" y="628932"/>
                  </a:lnTo>
                  <a:lnTo>
                    <a:pt x="780751" y="664820"/>
                  </a:lnTo>
                  <a:lnTo>
                    <a:pt x="752802" y="698012"/>
                  </a:lnTo>
                  <a:lnTo>
                    <a:pt x="721539" y="728253"/>
                  </a:lnTo>
                  <a:lnTo>
                    <a:pt x="687226" y="755288"/>
                  </a:lnTo>
                  <a:lnTo>
                    <a:pt x="650127" y="778862"/>
                  </a:lnTo>
                  <a:lnTo>
                    <a:pt x="610504" y="798722"/>
                  </a:lnTo>
                  <a:lnTo>
                    <a:pt x="568622" y="814611"/>
                  </a:lnTo>
                  <a:lnTo>
                    <a:pt x="524744" y="826276"/>
                  </a:lnTo>
                  <a:lnTo>
                    <a:pt x="479133" y="833462"/>
                  </a:lnTo>
                  <a:lnTo>
                    <a:pt x="432053" y="835913"/>
                  </a:lnTo>
                  <a:lnTo>
                    <a:pt x="384974" y="833462"/>
                  </a:lnTo>
                  <a:lnTo>
                    <a:pt x="339363" y="826276"/>
                  </a:lnTo>
                  <a:lnTo>
                    <a:pt x="295485" y="814611"/>
                  </a:lnTo>
                  <a:lnTo>
                    <a:pt x="253603" y="798722"/>
                  </a:lnTo>
                  <a:lnTo>
                    <a:pt x="213980" y="778862"/>
                  </a:lnTo>
                  <a:lnTo>
                    <a:pt x="176881" y="755288"/>
                  </a:lnTo>
                  <a:lnTo>
                    <a:pt x="142568" y="728253"/>
                  </a:lnTo>
                  <a:lnTo>
                    <a:pt x="111305" y="698012"/>
                  </a:lnTo>
                  <a:lnTo>
                    <a:pt x="83356" y="664820"/>
                  </a:lnTo>
                  <a:lnTo>
                    <a:pt x="58984" y="628932"/>
                  </a:lnTo>
                  <a:lnTo>
                    <a:pt x="38452" y="590602"/>
                  </a:lnTo>
                  <a:lnTo>
                    <a:pt x="22024" y="550084"/>
                  </a:lnTo>
                  <a:lnTo>
                    <a:pt x="9964" y="507635"/>
                  </a:lnTo>
                  <a:lnTo>
                    <a:pt x="2535" y="463507"/>
                  </a:lnTo>
                  <a:lnTo>
                    <a:pt x="0" y="417956"/>
                  </a:lnTo>
                  <a:close/>
                </a:path>
              </a:pathLst>
            </a:custGeom>
            <a:ln w="9525">
              <a:solidFill>
                <a:srgbClr val="000000"/>
              </a:solidFill>
            </a:ln>
          </p:spPr>
          <p:txBody>
            <a:bodyPr wrap="square" lIns="0" tIns="0" rIns="0" bIns="0" rtlCol="0"/>
            <a:lstStyle/>
            <a:p>
              <a:endParaRPr/>
            </a:p>
          </p:txBody>
        </p:sp>
      </p:grpSp>
      <p:sp>
        <p:nvSpPr>
          <p:cNvPr id="21" name="object 21"/>
          <p:cNvSpPr txBox="1"/>
          <p:nvPr/>
        </p:nvSpPr>
        <p:spPr>
          <a:xfrm>
            <a:off x="9649714" y="4764151"/>
            <a:ext cx="1056640" cy="330835"/>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3333FF"/>
                </a:solidFill>
                <a:latin typeface="Verdana"/>
                <a:cs typeface="Verdana"/>
              </a:rPr>
              <a:t>learning</a:t>
            </a:r>
            <a:endParaRPr sz="2000">
              <a:latin typeface="Verdana"/>
              <a:cs typeface="Verdan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688340" y="1218691"/>
            <a:ext cx="9381490" cy="2332355"/>
          </a:xfrm>
          <a:prstGeom prst="rect">
            <a:avLst/>
          </a:prstGeom>
        </p:spPr>
        <p:txBody>
          <a:bodyPr vert="horz" wrap="square" lIns="0" tIns="13335" rIns="0" bIns="0" rtlCol="0">
            <a:spAutoFit/>
          </a:bodyPr>
          <a:lstStyle/>
          <a:p>
            <a:pPr marL="26670">
              <a:lnSpc>
                <a:spcPct val="100000"/>
              </a:lnSpc>
              <a:spcBef>
                <a:spcPts val="105"/>
              </a:spcBef>
            </a:pPr>
            <a:r>
              <a:rPr sz="2000" b="1" i="1" dirty="0">
                <a:solidFill>
                  <a:schemeClr val="bg1"/>
                </a:solidFill>
                <a:latin typeface="Verdana"/>
                <a:cs typeface="Verdana"/>
              </a:rPr>
              <a:t>Unveiling</a:t>
            </a:r>
            <a:r>
              <a:rPr sz="2000" b="1" i="1" spc="-85" dirty="0">
                <a:solidFill>
                  <a:schemeClr val="bg1"/>
                </a:solidFill>
                <a:latin typeface="Verdana"/>
                <a:cs typeface="Verdana"/>
              </a:rPr>
              <a:t> </a:t>
            </a:r>
            <a:r>
              <a:rPr sz="2000" b="1" i="1" dirty="0">
                <a:solidFill>
                  <a:schemeClr val="bg1"/>
                </a:solidFill>
                <a:latin typeface="Verdana"/>
                <a:cs typeface="Verdana"/>
              </a:rPr>
              <a:t>How</a:t>
            </a:r>
            <a:r>
              <a:rPr sz="2000" b="1" i="1" spc="-25" dirty="0">
                <a:solidFill>
                  <a:schemeClr val="bg1"/>
                </a:solidFill>
                <a:latin typeface="Verdana"/>
                <a:cs typeface="Verdana"/>
              </a:rPr>
              <a:t> </a:t>
            </a:r>
            <a:r>
              <a:rPr sz="2000" b="1" i="1" dirty="0">
                <a:solidFill>
                  <a:schemeClr val="bg1"/>
                </a:solidFill>
                <a:latin typeface="Verdana"/>
                <a:cs typeface="Verdana"/>
              </a:rPr>
              <a:t>Large</a:t>
            </a:r>
            <a:r>
              <a:rPr sz="2000" b="1" i="1" spc="-40" dirty="0">
                <a:solidFill>
                  <a:schemeClr val="bg1"/>
                </a:solidFill>
                <a:latin typeface="Verdana"/>
                <a:cs typeface="Verdana"/>
              </a:rPr>
              <a:t> </a:t>
            </a:r>
            <a:r>
              <a:rPr sz="2000" b="1" i="1" dirty="0">
                <a:solidFill>
                  <a:schemeClr val="bg1"/>
                </a:solidFill>
                <a:latin typeface="Verdana"/>
                <a:cs typeface="Verdana"/>
              </a:rPr>
              <a:t>Language</a:t>
            </a:r>
            <a:r>
              <a:rPr sz="2000" b="1" i="1" spc="-55" dirty="0">
                <a:solidFill>
                  <a:schemeClr val="bg1"/>
                </a:solidFill>
                <a:latin typeface="Verdana"/>
                <a:cs typeface="Verdana"/>
              </a:rPr>
              <a:t> </a:t>
            </a:r>
            <a:r>
              <a:rPr sz="2000" b="1" i="1" dirty="0">
                <a:solidFill>
                  <a:schemeClr val="bg1"/>
                </a:solidFill>
                <a:latin typeface="Verdana"/>
                <a:cs typeface="Verdana"/>
              </a:rPr>
              <a:t>Models</a:t>
            </a:r>
            <a:r>
              <a:rPr sz="2000" b="1" i="1" spc="-15" dirty="0">
                <a:solidFill>
                  <a:schemeClr val="bg1"/>
                </a:solidFill>
                <a:latin typeface="Verdana"/>
                <a:cs typeface="Verdana"/>
              </a:rPr>
              <a:t> </a:t>
            </a:r>
            <a:r>
              <a:rPr sz="2000" b="1" i="1" dirty="0">
                <a:solidFill>
                  <a:schemeClr val="bg1"/>
                </a:solidFill>
                <a:latin typeface="Verdana"/>
                <a:cs typeface="Verdana"/>
              </a:rPr>
              <a:t>Process</a:t>
            </a:r>
            <a:r>
              <a:rPr sz="2000" b="1" i="1" spc="-30" dirty="0">
                <a:solidFill>
                  <a:schemeClr val="bg1"/>
                </a:solidFill>
                <a:latin typeface="Verdana"/>
                <a:cs typeface="Verdana"/>
              </a:rPr>
              <a:t> </a:t>
            </a:r>
            <a:r>
              <a:rPr sz="2000" b="1" i="1" spc="-20" dirty="0">
                <a:solidFill>
                  <a:schemeClr val="bg1"/>
                </a:solidFill>
                <a:latin typeface="Verdana"/>
                <a:cs typeface="Verdana"/>
              </a:rPr>
              <a:t>Text</a:t>
            </a:r>
            <a:endParaRPr sz="2000" dirty="0">
              <a:solidFill>
                <a:schemeClr val="bg1"/>
              </a:solidFill>
              <a:latin typeface="Verdana"/>
              <a:cs typeface="Verdana"/>
            </a:endParaRPr>
          </a:p>
          <a:p>
            <a:pPr>
              <a:lnSpc>
                <a:spcPct val="100000"/>
              </a:lnSpc>
              <a:spcBef>
                <a:spcPts val="2140"/>
              </a:spcBef>
            </a:pPr>
            <a:endParaRPr sz="2000" dirty="0">
              <a:solidFill>
                <a:schemeClr val="bg1"/>
              </a:solidFill>
              <a:latin typeface="Verdana"/>
              <a:cs typeface="Verdana"/>
            </a:endParaRPr>
          </a:p>
          <a:p>
            <a:pPr marL="354965" indent="-342265">
              <a:lnSpc>
                <a:spcPct val="100000"/>
              </a:lnSpc>
              <a:buClr>
                <a:srgbClr val="009CDB"/>
              </a:buClr>
              <a:buFont typeface="Verdana"/>
              <a:buChar char="•"/>
              <a:tabLst>
                <a:tab pos="354965" algn="l"/>
              </a:tabLst>
            </a:pPr>
            <a:r>
              <a:rPr sz="2000" b="1" dirty="0">
                <a:solidFill>
                  <a:schemeClr val="bg1"/>
                </a:solidFill>
                <a:latin typeface="Verdana"/>
                <a:cs typeface="Verdana"/>
              </a:rPr>
              <a:t>Step</a:t>
            </a:r>
            <a:r>
              <a:rPr sz="2000" b="1" spc="-70" dirty="0">
                <a:solidFill>
                  <a:schemeClr val="bg1"/>
                </a:solidFill>
                <a:latin typeface="Verdana"/>
                <a:cs typeface="Verdana"/>
              </a:rPr>
              <a:t> </a:t>
            </a:r>
            <a:r>
              <a:rPr sz="2000" b="1" dirty="0">
                <a:solidFill>
                  <a:schemeClr val="bg1"/>
                </a:solidFill>
                <a:latin typeface="Verdana"/>
                <a:cs typeface="Verdana"/>
              </a:rPr>
              <a:t>3</a:t>
            </a:r>
            <a:r>
              <a:rPr sz="2000" dirty="0">
                <a:solidFill>
                  <a:schemeClr val="bg1"/>
                </a:solidFill>
                <a:latin typeface="Verdana"/>
                <a:cs typeface="Verdana"/>
              </a:rPr>
              <a:t>:</a:t>
            </a:r>
            <a:r>
              <a:rPr sz="2000" spc="-50" dirty="0">
                <a:solidFill>
                  <a:schemeClr val="bg1"/>
                </a:solidFill>
                <a:latin typeface="Verdana"/>
                <a:cs typeface="Verdana"/>
              </a:rPr>
              <a:t> </a:t>
            </a:r>
            <a:r>
              <a:rPr sz="2000" dirty="0">
                <a:solidFill>
                  <a:schemeClr val="bg1"/>
                </a:solidFill>
                <a:latin typeface="Verdana"/>
                <a:cs typeface="Verdana"/>
              </a:rPr>
              <a:t>Calculate</a:t>
            </a:r>
            <a:r>
              <a:rPr sz="2000" spc="-65" dirty="0">
                <a:solidFill>
                  <a:schemeClr val="bg1"/>
                </a:solidFill>
                <a:latin typeface="Verdana"/>
                <a:cs typeface="Verdana"/>
              </a:rPr>
              <a:t> </a:t>
            </a:r>
            <a:r>
              <a:rPr sz="2000" dirty="0">
                <a:solidFill>
                  <a:schemeClr val="bg1"/>
                </a:solidFill>
                <a:latin typeface="Verdana"/>
                <a:cs typeface="Verdana"/>
              </a:rPr>
              <a:t>the</a:t>
            </a:r>
            <a:r>
              <a:rPr sz="2000" spc="-70" dirty="0">
                <a:solidFill>
                  <a:schemeClr val="bg1"/>
                </a:solidFill>
                <a:latin typeface="Verdana"/>
                <a:cs typeface="Verdana"/>
              </a:rPr>
              <a:t> </a:t>
            </a:r>
            <a:r>
              <a:rPr sz="2000" dirty="0">
                <a:solidFill>
                  <a:schemeClr val="bg1"/>
                </a:solidFill>
                <a:latin typeface="Verdana"/>
                <a:cs typeface="Verdana"/>
              </a:rPr>
              <a:t>position</a:t>
            </a:r>
            <a:r>
              <a:rPr sz="2000" spc="-45" dirty="0">
                <a:solidFill>
                  <a:schemeClr val="bg1"/>
                </a:solidFill>
                <a:latin typeface="Verdana"/>
                <a:cs typeface="Verdana"/>
              </a:rPr>
              <a:t> </a:t>
            </a:r>
            <a:r>
              <a:rPr sz="2000" dirty="0">
                <a:solidFill>
                  <a:schemeClr val="bg1"/>
                </a:solidFill>
                <a:latin typeface="Verdana"/>
                <a:cs typeface="Verdana"/>
              </a:rPr>
              <a:t>of</a:t>
            </a:r>
            <a:r>
              <a:rPr sz="2000" spc="-60" dirty="0">
                <a:solidFill>
                  <a:schemeClr val="bg1"/>
                </a:solidFill>
                <a:latin typeface="Verdana"/>
                <a:cs typeface="Verdana"/>
              </a:rPr>
              <a:t> </a:t>
            </a:r>
            <a:r>
              <a:rPr sz="2000" dirty="0">
                <a:solidFill>
                  <a:schemeClr val="bg1"/>
                </a:solidFill>
                <a:latin typeface="Verdana"/>
                <a:cs typeface="Verdana"/>
              </a:rPr>
              <a:t>each</a:t>
            </a:r>
            <a:r>
              <a:rPr sz="2000" spc="-70" dirty="0">
                <a:solidFill>
                  <a:schemeClr val="bg1"/>
                </a:solidFill>
                <a:latin typeface="Verdana"/>
                <a:cs typeface="Verdana"/>
              </a:rPr>
              <a:t> </a:t>
            </a:r>
            <a:r>
              <a:rPr sz="2000" dirty="0">
                <a:solidFill>
                  <a:schemeClr val="bg1"/>
                </a:solidFill>
                <a:latin typeface="Verdana"/>
                <a:cs typeface="Verdana"/>
              </a:rPr>
              <a:t>token</a:t>
            </a:r>
            <a:r>
              <a:rPr sz="2000" spc="-60" dirty="0">
                <a:solidFill>
                  <a:schemeClr val="bg1"/>
                </a:solidFill>
                <a:latin typeface="Verdana"/>
                <a:cs typeface="Verdana"/>
              </a:rPr>
              <a:t> </a:t>
            </a:r>
            <a:r>
              <a:rPr sz="2000" dirty="0">
                <a:solidFill>
                  <a:schemeClr val="bg1"/>
                </a:solidFill>
                <a:latin typeface="Verdana"/>
                <a:cs typeface="Verdana"/>
              </a:rPr>
              <a:t>in</a:t>
            </a:r>
            <a:r>
              <a:rPr sz="2000" spc="-50" dirty="0">
                <a:solidFill>
                  <a:schemeClr val="bg1"/>
                </a:solidFill>
                <a:latin typeface="Verdana"/>
                <a:cs typeface="Verdana"/>
              </a:rPr>
              <a:t> </a:t>
            </a:r>
            <a:r>
              <a:rPr sz="2000" dirty="0">
                <a:solidFill>
                  <a:schemeClr val="bg1"/>
                </a:solidFill>
                <a:latin typeface="Verdana"/>
                <a:cs typeface="Verdana"/>
              </a:rPr>
              <a:t>the</a:t>
            </a:r>
            <a:r>
              <a:rPr sz="2000" spc="-70" dirty="0">
                <a:solidFill>
                  <a:schemeClr val="bg1"/>
                </a:solidFill>
                <a:latin typeface="Verdana"/>
                <a:cs typeface="Verdana"/>
              </a:rPr>
              <a:t> </a:t>
            </a:r>
            <a:r>
              <a:rPr sz="2000" dirty="0">
                <a:solidFill>
                  <a:schemeClr val="bg1"/>
                </a:solidFill>
                <a:latin typeface="Verdana"/>
                <a:cs typeface="Verdana"/>
              </a:rPr>
              <a:t>sequence</a:t>
            </a:r>
            <a:r>
              <a:rPr sz="2000" spc="-90" dirty="0">
                <a:solidFill>
                  <a:schemeClr val="bg1"/>
                </a:solidFill>
                <a:latin typeface="Verdana"/>
                <a:cs typeface="Verdana"/>
              </a:rPr>
              <a:t> </a:t>
            </a:r>
            <a:r>
              <a:rPr sz="2000" dirty="0">
                <a:solidFill>
                  <a:schemeClr val="bg1"/>
                </a:solidFill>
                <a:latin typeface="Verdana"/>
                <a:cs typeface="Verdana"/>
              </a:rPr>
              <a:t>of</a:t>
            </a:r>
            <a:r>
              <a:rPr sz="2000" spc="-60" dirty="0">
                <a:solidFill>
                  <a:schemeClr val="bg1"/>
                </a:solidFill>
                <a:latin typeface="Verdana"/>
                <a:cs typeface="Verdana"/>
              </a:rPr>
              <a:t> </a:t>
            </a:r>
            <a:r>
              <a:rPr sz="2000" spc="-10" dirty="0">
                <a:solidFill>
                  <a:schemeClr val="bg1"/>
                </a:solidFill>
                <a:latin typeface="Verdana"/>
                <a:cs typeface="Verdana"/>
              </a:rPr>
              <a:t>tokens</a:t>
            </a:r>
            <a:endParaRPr sz="2000" dirty="0">
              <a:solidFill>
                <a:schemeClr val="bg1"/>
              </a:solidFill>
              <a:latin typeface="Verdana"/>
              <a:cs typeface="Verdana"/>
            </a:endParaRPr>
          </a:p>
          <a:p>
            <a:pPr marL="12700">
              <a:lnSpc>
                <a:spcPct val="100000"/>
              </a:lnSpc>
              <a:spcBef>
                <a:spcPts val="1105"/>
              </a:spcBef>
            </a:pPr>
            <a:r>
              <a:rPr sz="2000" spc="-40" dirty="0">
                <a:solidFill>
                  <a:schemeClr val="bg1"/>
                </a:solidFill>
                <a:latin typeface="Verdana"/>
                <a:cs typeface="Verdana"/>
              </a:rPr>
              <a:t>-</a:t>
            </a:r>
            <a:r>
              <a:rPr sz="2000" dirty="0">
                <a:solidFill>
                  <a:schemeClr val="bg1"/>
                </a:solidFill>
                <a:latin typeface="Verdana"/>
                <a:cs typeface="Verdana"/>
              </a:rPr>
              <a:t>&gt;</a:t>
            </a:r>
            <a:r>
              <a:rPr sz="2000" spc="-80" dirty="0">
                <a:solidFill>
                  <a:schemeClr val="bg1"/>
                </a:solidFill>
                <a:latin typeface="Verdana"/>
                <a:cs typeface="Verdana"/>
              </a:rPr>
              <a:t> </a:t>
            </a:r>
            <a:r>
              <a:rPr sz="2000" spc="-10" dirty="0">
                <a:solidFill>
                  <a:schemeClr val="bg1"/>
                </a:solidFill>
                <a:latin typeface="Verdana"/>
                <a:cs typeface="Verdana"/>
              </a:rPr>
              <a:t>Positional</a:t>
            </a:r>
            <a:r>
              <a:rPr sz="2000" spc="-105" dirty="0">
                <a:solidFill>
                  <a:schemeClr val="bg1"/>
                </a:solidFill>
                <a:latin typeface="Verdana"/>
                <a:cs typeface="Verdana"/>
              </a:rPr>
              <a:t> </a:t>
            </a:r>
            <a:r>
              <a:rPr sz="2000" spc="-10" dirty="0">
                <a:solidFill>
                  <a:schemeClr val="bg1"/>
                </a:solidFill>
                <a:latin typeface="Verdana"/>
                <a:cs typeface="Verdana"/>
              </a:rPr>
              <a:t>Embedding</a:t>
            </a:r>
            <a:endParaRPr sz="2000" dirty="0">
              <a:solidFill>
                <a:schemeClr val="bg1"/>
              </a:solidFill>
              <a:latin typeface="Verdana"/>
              <a:cs typeface="Verdana"/>
            </a:endParaRPr>
          </a:p>
          <a:p>
            <a:pPr marL="139065" marR="82550" indent="-127000">
              <a:lnSpc>
                <a:spcPct val="100000"/>
              </a:lnSpc>
              <a:spcBef>
                <a:spcPts val="480"/>
              </a:spcBef>
              <a:buClr>
                <a:srgbClr val="009CDB"/>
              </a:buClr>
              <a:buChar char="•"/>
              <a:tabLst>
                <a:tab pos="139065" algn="l"/>
                <a:tab pos="354965" algn="l"/>
              </a:tabLst>
            </a:pPr>
            <a:r>
              <a:rPr sz="2000" spc="-80" dirty="0">
                <a:solidFill>
                  <a:schemeClr val="bg1"/>
                </a:solidFill>
                <a:latin typeface="Verdana"/>
                <a:cs typeface="Verdana"/>
              </a:rPr>
              <a:t>	Token</a:t>
            </a:r>
            <a:r>
              <a:rPr sz="2000" spc="-120" dirty="0">
                <a:solidFill>
                  <a:schemeClr val="bg1"/>
                </a:solidFill>
                <a:latin typeface="Verdana"/>
                <a:cs typeface="Verdana"/>
              </a:rPr>
              <a:t> </a:t>
            </a:r>
            <a:r>
              <a:rPr sz="2000" dirty="0">
                <a:solidFill>
                  <a:schemeClr val="bg1"/>
                </a:solidFill>
                <a:latin typeface="Verdana"/>
                <a:cs typeface="Verdana"/>
              </a:rPr>
              <a:t>Embedding</a:t>
            </a:r>
            <a:r>
              <a:rPr sz="2000" spc="-135" dirty="0">
                <a:solidFill>
                  <a:schemeClr val="bg1"/>
                </a:solidFill>
                <a:latin typeface="Verdana"/>
                <a:cs typeface="Verdana"/>
              </a:rPr>
              <a:t> </a:t>
            </a:r>
            <a:r>
              <a:rPr sz="2000" dirty="0">
                <a:solidFill>
                  <a:schemeClr val="bg1"/>
                </a:solidFill>
                <a:latin typeface="Verdana"/>
                <a:cs typeface="Verdana"/>
              </a:rPr>
              <a:t>and</a:t>
            </a:r>
            <a:r>
              <a:rPr sz="2000" spc="-110" dirty="0">
                <a:solidFill>
                  <a:schemeClr val="bg1"/>
                </a:solidFill>
                <a:latin typeface="Verdana"/>
                <a:cs typeface="Verdana"/>
              </a:rPr>
              <a:t> </a:t>
            </a:r>
            <a:r>
              <a:rPr sz="2000" dirty="0">
                <a:solidFill>
                  <a:schemeClr val="bg1"/>
                </a:solidFill>
                <a:latin typeface="Verdana"/>
                <a:cs typeface="Verdana"/>
              </a:rPr>
              <a:t>Positional</a:t>
            </a:r>
            <a:r>
              <a:rPr sz="2000" spc="-110" dirty="0">
                <a:solidFill>
                  <a:schemeClr val="bg1"/>
                </a:solidFill>
                <a:latin typeface="Verdana"/>
                <a:cs typeface="Verdana"/>
              </a:rPr>
              <a:t> </a:t>
            </a:r>
            <a:r>
              <a:rPr sz="2000" dirty="0">
                <a:solidFill>
                  <a:schemeClr val="bg1"/>
                </a:solidFill>
                <a:latin typeface="Verdana"/>
                <a:cs typeface="Verdana"/>
              </a:rPr>
              <a:t>Embedding</a:t>
            </a:r>
            <a:r>
              <a:rPr sz="2000" spc="-100" dirty="0">
                <a:solidFill>
                  <a:schemeClr val="bg1"/>
                </a:solidFill>
                <a:latin typeface="Verdana"/>
                <a:cs typeface="Verdana"/>
              </a:rPr>
              <a:t> </a:t>
            </a:r>
            <a:r>
              <a:rPr sz="2000" dirty="0">
                <a:solidFill>
                  <a:schemeClr val="bg1"/>
                </a:solidFill>
                <a:latin typeface="Verdana"/>
                <a:cs typeface="Verdana"/>
              </a:rPr>
              <a:t>are</a:t>
            </a:r>
            <a:r>
              <a:rPr sz="2000" spc="-114" dirty="0">
                <a:solidFill>
                  <a:schemeClr val="bg1"/>
                </a:solidFill>
                <a:latin typeface="Verdana"/>
                <a:cs typeface="Verdana"/>
              </a:rPr>
              <a:t> </a:t>
            </a:r>
            <a:r>
              <a:rPr sz="2000" dirty="0">
                <a:solidFill>
                  <a:schemeClr val="bg1"/>
                </a:solidFill>
                <a:latin typeface="Verdana"/>
                <a:cs typeface="Verdana"/>
              </a:rPr>
              <a:t>added</a:t>
            </a:r>
            <a:r>
              <a:rPr sz="2000" spc="-105" dirty="0">
                <a:solidFill>
                  <a:schemeClr val="bg1"/>
                </a:solidFill>
                <a:latin typeface="Verdana"/>
                <a:cs typeface="Verdana"/>
              </a:rPr>
              <a:t> </a:t>
            </a:r>
            <a:r>
              <a:rPr sz="2000" dirty="0">
                <a:solidFill>
                  <a:schemeClr val="bg1"/>
                </a:solidFill>
                <a:latin typeface="Verdana"/>
                <a:cs typeface="Verdana"/>
              </a:rPr>
              <a:t>to</a:t>
            </a:r>
            <a:r>
              <a:rPr sz="2000" spc="-125" dirty="0">
                <a:solidFill>
                  <a:schemeClr val="bg1"/>
                </a:solidFill>
                <a:latin typeface="Verdana"/>
                <a:cs typeface="Verdana"/>
              </a:rPr>
              <a:t> </a:t>
            </a:r>
            <a:r>
              <a:rPr sz="2000" dirty="0">
                <a:solidFill>
                  <a:schemeClr val="bg1"/>
                </a:solidFill>
                <a:latin typeface="Verdana"/>
                <a:cs typeface="Verdana"/>
              </a:rPr>
              <a:t>preserve</a:t>
            </a:r>
            <a:r>
              <a:rPr sz="2000" spc="-130" dirty="0">
                <a:solidFill>
                  <a:schemeClr val="bg1"/>
                </a:solidFill>
                <a:latin typeface="Verdana"/>
                <a:cs typeface="Verdana"/>
              </a:rPr>
              <a:t> </a:t>
            </a:r>
            <a:r>
              <a:rPr sz="2000" spc="-25" dirty="0">
                <a:solidFill>
                  <a:schemeClr val="bg1"/>
                </a:solidFill>
                <a:latin typeface="Verdana"/>
                <a:cs typeface="Verdana"/>
              </a:rPr>
              <a:t>the </a:t>
            </a:r>
            <a:r>
              <a:rPr sz="2000" spc="-10" dirty="0">
                <a:solidFill>
                  <a:schemeClr val="bg1"/>
                </a:solidFill>
                <a:latin typeface="Verdana"/>
                <a:cs typeface="Verdana"/>
              </a:rPr>
              <a:t>information</a:t>
            </a:r>
            <a:r>
              <a:rPr sz="2000" spc="-50" dirty="0">
                <a:solidFill>
                  <a:schemeClr val="bg1"/>
                </a:solidFill>
                <a:latin typeface="Verdana"/>
                <a:cs typeface="Verdana"/>
              </a:rPr>
              <a:t> </a:t>
            </a:r>
            <a:r>
              <a:rPr sz="2000" dirty="0">
                <a:solidFill>
                  <a:schemeClr val="bg1"/>
                </a:solidFill>
                <a:latin typeface="Verdana"/>
                <a:cs typeface="Verdana"/>
              </a:rPr>
              <a:t>about</a:t>
            </a:r>
            <a:r>
              <a:rPr sz="2000" spc="-85" dirty="0">
                <a:solidFill>
                  <a:schemeClr val="bg1"/>
                </a:solidFill>
                <a:latin typeface="Verdana"/>
                <a:cs typeface="Verdana"/>
              </a:rPr>
              <a:t> </a:t>
            </a:r>
            <a:r>
              <a:rPr sz="2000" dirty="0">
                <a:solidFill>
                  <a:schemeClr val="bg1"/>
                </a:solidFill>
                <a:latin typeface="Verdana"/>
                <a:cs typeface="Verdana"/>
              </a:rPr>
              <a:t>the</a:t>
            </a:r>
            <a:r>
              <a:rPr sz="2000" spc="-95" dirty="0">
                <a:solidFill>
                  <a:schemeClr val="bg1"/>
                </a:solidFill>
                <a:latin typeface="Verdana"/>
                <a:cs typeface="Verdana"/>
              </a:rPr>
              <a:t> </a:t>
            </a:r>
            <a:r>
              <a:rPr sz="2000" dirty="0">
                <a:solidFill>
                  <a:schemeClr val="bg1"/>
                </a:solidFill>
                <a:latin typeface="Verdana"/>
                <a:cs typeface="Verdana"/>
              </a:rPr>
              <a:t>token</a:t>
            </a:r>
            <a:r>
              <a:rPr sz="2000" spc="-95" dirty="0">
                <a:solidFill>
                  <a:schemeClr val="bg1"/>
                </a:solidFill>
                <a:latin typeface="Verdana"/>
                <a:cs typeface="Verdana"/>
              </a:rPr>
              <a:t> </a:t>
            </a:r>
            <a:r>
              <a:rPr sz="2000" spc="-10" dirty="0">
                <a:solidFill>
                  <a:schemeClr val="bg1"/>
                </a:solidFill>
                <a:latin typeface="Verdana"/>
                <a:cs typeface="Verdana"/>
              </a:rPr>
              <a:t>order.</a:t>
            </a:r>
            <a:endParaRPr sz="2000" dirty="0">
              <a:solidFill>
                <a:schemeClr val="bg1"/>
              </a:solidFill>
              <a:latin typeface="Verdana"/>
              <a:cs typeface="Verdana"/>
            </a:endParaRPr>
          </a:p>
        </p:txBody>
      </p:sp>
      <p:graphicFrame>
        <p:nvGraphicFramePr>
          <p:cNvPr id="4" name="object 4"/>
          <p:cNvGraphicFramePr>
            <a:graphicFrameLocks noGrp="1"/>
          </p:cNvGraphicFramePr>
          <p:nvPr>
            <p:extLst>
              <p:ext uri="{D42A27DB-BD31-4B8C-83A1-F6EECF244321}">
                <p14:modId xmlns:p14="http://schemas.microsoft.com/office/powerpoint/2010/main" val="790968659"/>
              </p:ext>
            </p:extLst>
          </p:nvPr>
        </p:nvGraphicFramePr>
        <p:xfrm>
          <a:off x="971346" y="3976498"/>
          <a:ext cx="8387715" cy="1831340"/>
        </p:xfrm>
        <a:graphic>
          <a:graphicData uri="http://schemas.openxmlformats.org/drawingml/2006/table">
            <a:tbl>
              <a:tblPr firstRow="1" bandRow="1">
                <a:tableStyleId>{2D5ABB26-0587-4C30-8999-92F81FD0307C}</a:tableStyleId>
              </a:tblPr>
              <a:tblGrid>
                <a:gridCol w="1334770">
                  <a:extLst>
                    <a:ext uri="{9D8B030D-6E8A-4147-A177-3AD203B41FA5}">
                      <a16:colId xmlns:a16="http://schemas.microsoft.com/office/drawing/2014/main" val="20000"/>
                    </a:ext>
                  </a:extLst>
                </a:gridCol>
                <a:gridCol w="1775460">
                  <a:extLst>
                    <a:ext uri="{9D8B030D-6E8A-4147-A177-3AD203B41FA5}">
                      <a16:colId xmlns:a16="http://schemas.microsoft.com/office/drawing/2014/main" val="20001"/>
                    </a:ext>
                  </a:extLst>
                </a:gridCol>
                <a:gridCol w="1958340">
                  <a:extLst>
                    <a:ext uri="{9D8B030D-6E8A-4147-A177-3AD203B41FA5}">
                      <a16:colId xmlns:a16="http://schemas.microsoft.com/office/drawing/2014/main" val="20002"/>
                    </a:ext>
                  </a:extLst>
                </a:gridCol>
                <a:gridCol w="1749425">
                  <a:extLst>
                    <a:ext uri="{9D8B030D-6E8A-4147-A177-3AD203B41FA5}">
                      <a16:colId xmlns:a16="http://schemas.microsoft.com/office/drawing/2014/main" val="20003"/>
                    </a:ext>
                  </a:extLst>
                </a:gridCol>
                <a:gridCol w="1569720">
                  <a:extLst>
                    <a:ext uri="{9D8B030D-6E8A-4147-A177-3AD203B41FA5}">
                      <a16:colId xmlns:a16="http://schemas.microsoft.com/office/drawing/2014/main" val="20004"/>
                    </a:ext>
                  </a:extLst>
                </a:gridCol>
              </a:tblGrid>
              <a:tr h="535305">
                <a:tc>
                  <a:txBody>
                    <a:bodyPr/>
                    <a:lstStyle/>
                    <a:p>
                      <a:pPr marL="31750">
                        <a:lnSpc>
                          <a:spcPct val="100000"/>
                        </a:lnSpc>
                        <a:spcBef>
                          <a:spcPts val="970"/>
                        </a:spcBef>
                      </a:pPr>
                      <a:r>
                        <a:rPr sz="1600" spc="-20" dirty="0">
                          <a:solidFill>
                            <a:schemeClr val="bg1"/>
                          </a:solidFill>
                          <a:latin typeface="Verdana"/>
                          <a:cs typeface="Verdana"/>
                        </a:rPr>
                        <a:t>Word</a:t>
                      </a:r>
                      <a:endParaRPr sz="1600">
                        <a:solidFill>
                          <a:schemeClr val="bg1"/>
                        </a:solidFill>
                        <a:latin typeface="Verdana"/>
                        <a:cs typeface="Verdana"/>
                      </a:endParaRPr>
                    </a:p>
                  </a:txBody>
                  <a:tcPr marL="0" marR="0" marT="123190" marB="0"/>
                </a:tc>
                <a:tc>
                  <a:txBody>
                    <a:bodyPr/>
                    <a:lstStyle/>
                    <a:p>
                      <a:pPr marL="446405">
                        <a:lnSpc>
                          <a:spcPct val="100000"/>
                        </a:lnSpc>
                        <a:spcBef>
                          <a:spcPts val="970"/>
                        </a:spcBef>
                      </a:pPr>
                      <a:r>
                        <a:rPr sz="1600" spc="-25" dirty="0">
                          <a:solidFill>
                            <a:schemeClr val="bg1"/>
                          </a:solidFill>
                          <a:latin typeface="Verdana"/>
                          <a:cs typeface="Verdana"/>
                        </a:rPr>
                        <a:t>Token</a:t>
                      </a:r>
                      <a:r>
                        <a:rPr sz="1600" spc="-114" dirty="0">
                          <a:solidFill>
                            <a:schemeClr val="bg1"/>
                          </a:solidFill>
                          <a:latin typeface="Verdana"/>
                          <a:cs typeface="Verdana"/>
                        </a:rPr>
                        <a:t> </a:t>
                      </a:r>
                      <a:r>
                        <a:rPr sz="1600" spc="-25" dirty="0">
                          <a:solidFill>
                            <a:schemeClr val="bg1"/>
                          </a:solidFill>
                          <a:latin typeface="Verdana"/>
                          <a:cs typeface="Verdana"/>
                        </a:rPr>
                        <a:t>ID</a:t>
                      </a:r>
                      <a:endParaRPr sz="1600">
                        <a:solidFill>
                          <a:schemeClr val="bg1"/>
                        </a:solidFill>
                        <a:latin typeface="Verdana"/>
                        <a:cs typeface="Verdana"/>
                      </a:endParaRPr>
                    </a:p>
                  </a:txBody>
                  <a:tcPr marL="0" marR="0" marT="123190" marB="0"/>
                </a:tc>
                <a:tc>
                  <a:txBody>
                    <a:bodyPr/>
                    <a:lstStyle/>
                    <a:p>
                      <a:pPr marL="420370">
                        <a:lnSpc>
                          <a:spcPct val="100000"/>
                        </a:lnSpc>
                        <a:spcBef>
                          <a:spcPts val="5"/>
                        </a:spcBef>
                      </a:pPr>
                      <a:r>
                        <a:rPr sz="1600" spc="-10" dirty="0">
                          <a:solidFill>
                            <a:schemeClr val="bg1"/>
                          </a:solidFill>
                          <a:latin typeface="Verdana"/>
                          <a:cs typeface="Verdana"/>
                        </a:rPr>
                        <a:t>Token</a:t>
                      </a:r>
                      <a:endParaRPr sz="1600">
                        <a:solidFill>
                          <a:schemeClr val="bg1"/>
                        </a:solidFill>
                        <a:latin typeface="Verdana"/>
                        <a:cs typeface="Verdana"/>
                      </a:endParaRPr>
                    </a:p>
                    <a:p>
                      <a:pPr marL="420370">
                        <a:lnSpc>
                          <a:spcPct val="100000"/>
                        </a:lnSpc>
                        <a:spcBef>
                          <a:spcPts val="5"/>
                        </a:spcBef>
                      </a:pPr>
                      <a:r>
                        <a:rPr sz="1600" spc="-10" dirty="0">
                          <a:solidFill>
                            <a:schemeClr val="bg1"/>
                          </a:solidFill>
                          <a:latin typeface="Verdana"/>
                          <a:cs typeface="Verdana"/>
                        </a:rPr>
                        <a:t>Embedding</a:t>
                      </a:r>
                      <a:endParaRPr sz="1600">
                        <a:solidFill>
                          <a:schemeClr val="bg1"/>
                        </a:solidFill>
                        <a:latin typeface="Verdana"/>
                        <a:cs typeface="Verdana"/>
                      </a:endParaRPr>
                    </a:p>
                  </a:txBody>
                  <a:tcPr marL="0" marR="0" marT="635" marB="0"/>
                </a:tc>
                <a:tc>
                  <a:txBody>
                    <a:bodyPr/>
                    <a:lstStyle/>
                    <a:p>
                      <a:pPr marL="211454">
                        <a:lnSpc>
                          <a:spcPct val="100000"/>
                        </a:lnSpc>
                        <a:spcBef>
                          <a:spcPts val="5"/>
                        </a:spcBef>
                      </a:pPr>
                      <a:r>
                        <a:rPr sz="1600" spc="-10" dirty="0">
                          <a:solidFill>
                            <a:schemeClr val="bg1"/>
                          </a:solidFill>
                          <a:latin typeface="Verdana"/>
                          <a:cs typeface="Verdana"/>
                        </a:rPr>
                        <a:t>Positional</a:t>
                      </a:r>
                      <a:endParaRPr sz="1600">
                        <a:solidFill>
                          <a:schemeClr val="bg1"/>
                        </a:solidFill>
                        <a:latin typeface="Verdana"/>
                        <a:cs typeface="Verdana"/>
                      </a:endParaRPr>
                    </a:p>
                    <a:p>
                      <a:pPr marL="211454">
                        <a:lnSpc>
                          <a:spcPct val="100000"/>
                        </a:lnSpc>
                        <a:spcBef>
                          <a:spcPts val="5"/>
                        </a:spcBef>
                      </a:pPr>
                      <a:r>
                        <a:rPr sz="1600" spc="-10" dirty="0">
                          <a:solidFill>
                            <a:schemeClr val="bg1"/>
                          </a:solidFill>
                          <a:latin typeface="Verdana"/>
                          <a:cs typeface="Verdana"/>
                        </a:rPr>
                        <a:t>Embedding</a:t>
                      </a:r>
                      <a:endParaRPr sz="1600">
                        <a:solidFill>
                          <a:schemeClr val="bg1"/>
                        </a:solidFill>
                        <a:latin typeface="Verdana"/>
                        <a:cs typeface="Verdana"/>
                      </a:endParaRPr>
                    </a:p>
                  </a:txBody>
                  <a:tcPr marL="0" marR="0" marT="635" marB="0"/>
                </a:tc>
                <a:tc>
                  <a:txBody>
                    <a:bodyPr/>
                    <a:lstStyle/>
                    <a:p>
                      <a:pPr marL="211454">
                        <a:lnSpc>
                          <a:spcPct val="100000"/>
                        </a:lnSpc>
                        <a:spcBef>
                          <a:spcPts val="5"/>
                        </a:spcBef>
                      </a:pPr>
                      <a:r>
                        <a:rPr sz="1600" dirty="0">
                          <a:solidFill>
                            <a:schemeClr val="bg1"/>
                          </a:solidFill>
                          <a:latin typeface="Verdana"/>
                          <a:cs typeface="Verdana"/>
                        </a:rPr>
                        <a:t>Final</a:t>
                      </a:r>
                      <a:r>
                        <a:rPr sz="1600" spc="-35" dirty="0">
                          <a:solidFill>
                            <a:schemeClr val="bg1"/>
                          </a:solidFill>
                          <a:latin typeface="Verdana"/>
                          <a:cs typeface="Verdana"/>
                        </a:rPr>
                        <a:t> </a:t>
                      </a:r>
                      <a:r>
                        <a:rPr sz="1600" spc="-20" dirty="0">
                          <a:solidFill>
                            <a:schemeClr val="bg1"/>
                          </a:solidFill>
                          <a:latin typeface="Verdana"/>
                          <a:cs typeface="Verdana"/>
                        </a:rPr>
                        <a:t>Input</a:t>
                      </a:r>
                      <a:endParaRPr sz="1600">
                        <a:solidFill>
                          <a:schemeClr val="bg1"/>
                        </a:solidFill>
                        <a:latin typeface="Verdana"/>
                        <a:cs typeface="Verdana"/>
                      </a:endParaRPr>
                    </a:p>
                    <a:p>
                      <a:pPr marL="211454">
                        <a:lnSpc>
                          <a:spcPct val="100000"/>
                        </a:lnSpc>
                        <a:spcBef>
                          <a:spcPts val="5"/>
                        </a:spcBef>
                      </a:pPr>
                      <a:r>
                        <a:rPr sz="1600" spc="-10" dirty="0">
                          <a:solidFill>
                            <a:schemeClr val="bg1"/>
                          </a:solidFill>
                          <a:latin typeface="Verdana"/>
                          <a:cs typeface="Verdana"/>
                        </a:rPr>
                        <a:t>Embedding</a:t>
                      </a:r>
                      <a:endParaRPr sz="1600">
                        <a:solidFill>
                          <a:schemeClr val="bg1"/>
                        </a:solidFill>
                        <a:latin typeface="Verdana"/>
                        <a:cs typeface="Verdana"/>
                      </a:endParaRPr>
                    </a:p>
                  </a:txBody>
                  <a:tcPr marL="0" marR="0" marT="635" marB="0"/>
                </a:tc>
                <a:extLst>
                  <a:ext uri="{0D108BD9-81ED-4DB2-BD59-A6C34878D82A}">
                    <a16:rowId xmlns:a16="http://schemas.microsoft.com/office/drawing/2014/main" val="10000"/>
                  </a:ext>
                </a:extLst>
              </a:tr>
              <a:tr h="335280">
                <a:tc>
                  <a:txBody>
                    <a:bodyPr/>
                    <a:lstStyle/>
                    <a:p>
                      <a:pPr marL="31750">
                        <a:lnSpc>
                          <a:spcPct val="100000"/>
                        </a:lnSpc>
                        <a:spcBef>
                          <a:spcPts val="355"/>
                        </a:spcBef>
                      </a:pPr>
                      <a:r>
                        <a:rPr sz="1600" spc="-50" dirty="0">
                          <a:solidFill>
                            <a:schemeClr val="bg1"/>
                          </a:solidFill>
                          <a:latin typeface="Verdana"/>
                          <a:cs typeface="Verdana"/>
                        </a:rPr>
                        <a:t>I</a:t>
                      </a:r>
                      <a:endParaRPr sz="1600">
                        <a:solidFill>
                          <a:schemeClr val="bg1"/>
                        </a:solidFill>
                        <a:latin typeface="Verdana"/>
                        <a:cs typeface="Verdana"/>
                      </a:endParaRPr>
                    </a:p>
                  </a:txBody>
                  <a:tcPr marL="0" marR="0" marT="45085" marB="0"/>
                </a:tc>
                <a:tc>
                  <a:txBody>
                    <a:bodyPr/>
                    <a:lstStyle/>
                    <a:p>
                      <a:pPr marL="446405">
                        <a:lnSpc>
                          <a:spcPct val="100000"/>
                        </a:lnSpc>
                        <a:spcBef>
                          <a:spcPts val="355"/>
                        </a:spcBef>
                      </a:pPr>
                      <a:r>
                        <a:rPr sz="1600" spc="-25" dirty="0">
                          <a:solidFill>
                            <a:schemeClr val="bg1"/>
                          </a:solidFill>
                          <a:latin typeface="Verdana"/>
                          <a:cs typeface="Verdana"/>
                        </a:rPr>
                        <a:t>245</a:t>
                      </a:r>
                      <a:endParaRPr sz="1600">
                        <a:solidFill>
                          <a:schemeClr val="bg1"/>
                        </a:solidFill>
                        <a:latin typeface="Verdana"/>
                        <a:cs typeface="Verdana"/>
                      </a:endParaRPr>
                    </a:p>
                  </a:txBody>
                  <a:tcPr marL="0" marR="0" marT="45085" marB="0"/>
                </a:tc>
                <a:tc>
                  <a:txBody>
                    <a:bodyPr/>
                    <a:lstStyle/>
                    <a:p>
                      <a:pPr marR="204470" algn="r">
                        <a:lnSpc>
                          <a:spcPct val="100000"/>
                        </a:lnSpc>
                        <a:spcBef>
                          <a:spcPts val="355"/>
                        </a:spcBef>
                      </a:pPr>
                      <a:r>
                        <a:rPr sz="1600" spc="-10" dirty="0">
                          <a:solidFill>
                            <a:schemeClr val="bg1"/>
                          </a:solidFill>
                          <a:latin typeface="Verdana"/>
                          <a:cs typeface="Verdana"/>
                        </a:rPr>
                        <a:t>[0.3,0.1,0.8]</a:t>
                      </a:r>
                      <a:endParaRPr sz="1600">
                        <a:solidFill>
                          <a:schemeClr val="bg1"/>
                        </a:solidFill>
                        <a:latin typeface="Verdana"/>
                        <a:cs typeface="Verdana"/>
                      </a:endParaRPr>
                    </a:p>
                  </a:txBody>
                  <a:tcPr marL="0" marR="0" marT="45085" marB="0"/>
                </a:tc>
                <a:tc>
                  <a:txBody>
                    <a:bodyPr/>
                    <a:lstStyle/>
                    <a:p>
                      <a:pPr algn="ctr">
                        <a:lnSpc>
                          <a:spcPct val="100000"/>
                        </a:lnSpc>
                        <a:spcBef>
                          <a:spcPts val="355"/>
                        </a:spcBef>
                      </a:pPr>
                      <a:r>
                        <a:rPr sz="1600" spc="-10" dirty="0">
                          <a:solidFill>
                            <a:schemeClr val="bg1"/>
                          </a:solidFill>
                          <a:latin typeface="Verdana"/>
                          <a:cs typeface="Verdana"/>
                        </a:rPr>
                        <a:t>[0.0,0.0,0.0]</a:t>
                      </a:r>
                      <a:endParaRPr sz="1600">
                        <a:solidFill>
                          <a:schemeClr val="bg1"/>
                        </a:solidFill>
                        <a:latin typeface="Verdana"/>
                        <a:cs typeface="Verdana"/>
                      </a:endParaRPr>
                    </a:p>
                  </a:txBody>
                  <a:tcPr marL="0" marR="0" marT="45085" marB="0"/>
                </a:tc>
                <a:tc>
                  <a:txBody>
                    <a:bodyPr/>
                    <a:lstStyle/>
                    <a:p>
                      <a:pPr marR="24130" algn="r">
                        <a:lnSpc>
                          <a:spcPct val="100000"/>
                        </a:lnSpc>
                        <a:spcBef>
                          <a:spcPts val="355"/>
                        </a:spcBef>
                      </a:pPr>
                      <a:r>
                        <a:rPr sz="1600" spc="-10" dirty="0">
                          <a:solidFill>
                            <a:schemeClr val="bg1"/>
                          </a:solidFill>
                          <a:latin typeface="Verdana"/>
                          <a:cs typeface="Verdana"/>
                        </a:rPr>
                        <a:t>[0.3,0.1,0.8]</a:t>
                      </a:r>
                      <a:endParaRPr sz="1600">
                        <a:solidFill>
                          <a:schemeClr val="bg1"/>
                        </a:solidFill>
                        <a:latin typeface="Verdana"/>
                        <a:cs typeface="Verdana"/>
                      </a:endParaRPr>
                    </a:p>
                  </a:txBody>
                  <a:tcPr marL="0" marR="0" marT="45085" marB="0"/>
                </a:tc>
                <a:extLst>
                  <a:ext uri="{0D108BD9-81ED-4DB2-BD59-A6C34878D82A}">
                    <a16:rowId xmlns:a16="http://schemas.microsoft.com/office/drawing/2014/main" val="10001"/>
                  </a:ext>
                </a:extLst>
              </a:tr>
              <a:tr h="335280">
                <a:tc>
                  <a:txBody>
                    <a:bodyPr/>
                    <a:lstStyle/>
                    <a:p>
                      <a:pPr marL="31750">
                        <a:lnSpc>
                          <a:spcPct val="100000"/>
                        </a:lnSpc>
                        <a:spcBef>
                          <a:spcPts val="355"/>
                        </a:spcBef>
                      </a:pPr>
                      <a:r>
                        <a:rPr sz="1600" spc="-20" dirty="0">
                          <a:solidFill>
                            <a:schemeClr val="bg1"/>
                          </a:solidFill>
                          <a:latin typeface="Verdana"/>
                          <a:cs typeface="Verdana"/>
                        </a:rPr>
                        <a:t>love</a:t>
                      </a:r>
                      <a:endParaRPr sz="1600">
                        <a:solidFill>
                          <a:schemeClr val="bg1"/>
                        </a:solidFill>
                        <a:latin typeface="Verdana"/>
                        <a:cs typeface="Verdana"/>
                      </a:endParaRPr>
                    </a:p>
                  </a:txBody>
                  <a:tcPr marL="0" marR="0" marT="45085" marB="0"/>
                </a:tc>
                <a:tc>
                  <a:txBody>
                    <a:bodyPr/>
                    <a:lstStyle/>
                    <a:p>
                      <a:pPr marL="446405">
                        <a:lnSpc>
                          <a:spcPct val="100000"/>
                        </a:lnSpc>
                        <a:spcBef>
                          <a:spcPts val="355"/>
                        </a:spcBef>
                      </a:pPr>
                      <a:r>
                        <a:rPr sz="1600" spc="-20" dirty="0">
                          <a:solidFill>
                            <a:schemeClr val="bg1"/>
                          </a:solidFill>
                          <a:latin typeface="Verdana"/>
                          <a:cs typeface="Verdana"/>
                        </a:rPr>
                        <a:t>1876</a:t>
                      </a:r>
                      <a:endParaRPr sz="1600">
                        <a:solidFill>
                          <a:schemeClr val="bg1"/>
                        </a:solidFill>
                        <a:latin typeface="Verdana"/>
                        <a:cs typeface="Verdana"/>
                      </a:endParaRPr>
                    </a:p>
                  </a:txBody>
                  <a:tcPr marL="0" marR="0" marT="45085" marB="0"/>
                </a:tc>
                <a:tc>
                  <a:txBody>
                    <a:bodyPr/>
                    <a:lstStyle/>
                    <a:p>
                      <a:pPr marR="204470" algn="r">
                        <a:lnSpc>
                          <a:spcPct val="100000"/>
                        </a:lnSpc>
                        <a:spcBef>
                          <a:spcPts val="355"/>
                        </a:spcBef>
                      </a:pPr>
                      <a:r>
                        <a:rPr sz="1600" spc="-10" dirty="0">
                          <a:solidFill>
                            <a:schemeClr val="bg1"/>
                          </a:solidFill>
                          <a:latin typeface="Verdana"/>
                          <a:cs typeface="Verdana"/>
                        </a:rPr>
                        <a:t>[0.6,0.7,0.2]</a:t>
                      </a:r>
                      <a:endParaRPr sz="1600">
                        <a:solidFill>
                          <a:schemeClr val="bg1"/>
                        </a:solidFill>
                        <a:latin typeface="Verdana"/>
                        <a:cs typeface="Verdana"/>
                      </a:endParaRPr>
                    </a:p>
                  </a:txBody>
                  <a:tcPr marL="0" marR="0" marT="45085" marB="0"/>
                </a:tc>
                <a:tc>
                  <a:txBody>
                    <a:bodyPr/>
                    <a:lstStyle/>
                    <a:p>
                      <a:pPr algn="ctr">
                        <a:lnSpc>
                          <a:spcPct val="100000"/>
                        </a:lnSpc>
                        <a:spcBef>
                          <a:spcPts val="355"/>
                        </a:spcBef>
                      </a:pPr>
                      <a:r>
                        <a:rPr sz="1600" spc="-10" dirty="0">
                          <a:solidFill>
                            <a:schemeClr val="bg1"/>
                          </a:solidFill>
                          <a:latin typeface="Verdana"/>
                          <a:cs typeface="Verdana"/>
                        </a:rPr>
                        <a:t>[0.1,0.1,0.1]</a:t>
                      </a:r>
                      <a:endParaRPr sz="1600">
                        <a:solidFill>
                          <a:schemeClr val="bg1"/>
                        </a:solidFill>
                        <a:latin typeface="Verdana"/>
                        <a:cs typeface="Verdana"/>
                      </a:endParaRPr>
                    </a:p>
                  </a:txBody>
                  <a:tcPr marL="0" marR="0" marT="45085" marB="0"/>
                </a:tc>
                <a:tc>
                  <a:txBody>
                    <a:bodyPr/>
                    <a:lstStyle/>
                    <a:p>
                      <a:pPr marR="24130" algn="r">
                        <a:lnSpc>
                          <a:spcPct val="100000"/>
                        </a:lnSpc>
                        <a:spcBef>
                          <a:spcPts val="355"/>
                        </a:spcBef>
                      </a:pPr>
                      <a:r>
                        <a:rPr sz="1600" spc="-10" dirty="0">
                          <a:solidFill>
                            <a:schemeClr val="bg1"/>
                          </a:solidFill>
                          <a:latin typeface="Verdana"/>
                          <a:cs typeface="Verdana"/>
                        </a:rPr>
                        <a:t>[0.7,0.8,0.3]</a:t>
                      </a:r>
                      <a:endParaRPr sz="1600">
                        <a:solidFill>
                          <a:schemeClr val="bg1"/>
                        </a:solidFill>
                        <a:latin typeface="Verdana"/>
                        <a:cs typeface="Verdana"/>
                      </a:endParaRPr>
                    </a:p>
                  </a:txBody>
                  <a:tcPr marL="0" marR="0" marT="45085" marB="0"/>
                </a:tc>
                <a:extLst>
                  <a:ext uri="{0D108BD9-81ED-4DB2-BD59-A6C34878D82A}">
                    <a16:rowId xmlns:a16="http://schemas.microsoft.com/office/drawing/2014/main" val="10002"/>
                  </a:ext>
                </a:extLst>
              </a:tr>
              <a:tr h="334645">
                <a:tc>
                  <a:txBody>
                    <a:bodyPr/>
                    <a:lstStyle/>
                    <a:p>
                      <a:pPr marL="31750">
                        <a:lnSpc>
                          <a:spcPct val="100000"/>
                        </a:lnSpc>
                        <a:spcBef>
                          <a:spcPts val="355"/>
                        </a:spcBef>
                      </a:pPr>
                      <a:r>
                        <a:rPr sz="1600" spc="-10" dirty="0">
                          <a:solidFill>
                            <a:schemeClr val="bg1"/>
                          </a:solidFill>
                          <a:latin typeface="Verdana"/>
                          <a:cs typeface="Verdana"/>
                        </a:rPr>
                        <a:t>machine</a:t>
                      </a:r>
                      <a:endParaRPr sz="1600">
                        <a:solidFill>
                          <a:schemeClr val="bg1"/>
                        </a:solidFill>
                        <a:latin typeface="Verdana"/>
                        <a:cs typeface="Verdana"/>
                      </a:endParaRPr>
                    </a:p>
                  </a:txBody>
                  <a:tcPr marL="0" marR="0" marT="45085" marB="0"/>
                </a:tc>
                <a:tc>
                  <a:txBody>
                    <a:bodyPr/>
                    <a:lstStyle/>
                    <a:p>
                      <a:pPr marL="446405">
                        <a:lnSpc>
                          <a:spcPct val="100000"/>
                        </a:lnSpc>
                        <a:spcBef>
                          <a:spcPts val="355"/>
                        </a:spcBef>
                      </a:pPr>
                      <a:r>
                        <a:rPr sz="1600" spc="-20" dirty="0">
                          <a:solidFill>
                            <a:schemeClr val="bg1"/>
                          </a:solidFill>
                          <a:latin typeface="Verdana"/>
                          <a:cs typeface="Verdana"/>
                        </a:rPr>
                        <a:t>3421</a:t>
                      </a:r>
                      <a:endParaRPr sz="1600">
                        <a:solidFill>
                          <a:schemeClr val="bg1"/>
                        </a:solidFill>
                        <a:latin typeface="Verdana"/>
                        <a:cs typeface="Verdana"/>
                      </a:endParaRPr>
                    </a:p>
                  </a:txBody>
                  <a:tcPr marL="0" marR="0" marT="45085" marB="0"/>
                </a:tc>
                <a:tc>
                  <a:txBody>
                    <a:bodyPr/>
                    <a:lstStyle/>
                    <a:p>
                      <a:pPr marR="204470" algn="r">
                        <a:lnSpc>
                          <a:spcPct val="100000"/>
                        </a:lnSpc>
                        <a:spcBef>
                          <a:spcPts val="355"/>
                        </a:spcBef>
                      </a:pPr>
                      <a:r>
                        <a:rPr sz="1600" spc="-10" dirty="0">
                          <a:solidFill>
                            <a:schemeClr val="bg1"/>
                          </a:solidFill>
                          <a:latin typeface="Verdana"/>
                          <a:cs typeface="Verdana"/>
                        </a:rPr>
                        <a:t>[0.4,0.5,0.6]</a:t>
                      </a:r>
                      <a:endParaRPr sz="1600">
                        <a:solidFill>
                          <a:schemeClr val="bg1"/>
                        </a:solidFill>
                        <a:latin typeface="Verdana"/>
                        <a:cs typeface="Verdana"/>
                      </a:endParaRPr>
                    </a:p>
                  </a:txBody>
                  <a:tcPr marL="0" marR="0" marT="45085" marB="0"/>
                </a:tc>
                <a:tc>
                  <a:txBody>
                    <a:bodyPr/>
                    <a:lstStyle/>
                    <a:p>
                      <a:pPr algn="ctr">
                        <a:lnSpc>
                          <a:spcPct val="100000"/>
                        </a:lnSpc>
                        <a:spcBef>
                          <a:spcPts val="355"/>
                        </a:spcBef>
                      </a:pPr>
                      <a:r>
                        <a:rPr sz="1600" spc="-10" dirty="0">
                          <a:solidFill>
                            <a:schemeClr val="bg1"/>
                          </a:solidFill>
                          <a:latin typeface="Verdana"/>
                          <a:cs typeface="Verdana"/>
                        </a:rPr>
                        <a:t>[0.2,0.2,0.2]</a:t>
                      </a:r>
                      <a:endParaRPr sz="1600">
                        <a:solidFill>
                          <a:schemeClr val="bg1"/>
                        </a:solidFill>
                        <a:latin typeface="Verdana"/>
                        <a:cs typeface="Verdana"/>
                      </a:endParaRPr>
                    </a:p>
                  </a:txBody>
                  <a:tcPr marL="0" marR="0" marT="45085" marB="0"/>
                </a:tc>
                <a:tc>
                  <a:txBody>
                    <a:bodyPr/>
                    <a:lstStyle/>
                    <a:p>
                      <a:pPr marR="24130" algn="r">
                        <a:lnSpc>
                          <a:spcPct val="100000"/>
                        </a:lnSpc>
                        <a:spcBef>
                          <a:spcPts val="355"/>
                        </a:spcBef>
                      </a:pPr>
                      <a:r>
                        <a:rPr sz="1600" spc="-10" dirty="0">
                          <a:solidFill>
                            <a:schemeClr val="bg1"/>
                          </a:solidFill>
                          <a:latin typeface="Verdana"/>
                          <a:cs typeface="Verdana"/>
                        </a:rPr>
                        <a:t>[0.6,0.7,0.8]</a:t>
                      </a:r>
                      <a:endParaRPr sz="1600">
                        <a:solidFill>
                          <a:schemeClr val="bg1"/>
                        </a:solidFill>
                        <a:latin typeface="Verdana"/>
                        <a:cs typeface="Verdana"/>
                      </a:endParaRPr>
                    </a:p>
                  </a:txBody>
                  <a:tcPr marL="0" marR="0" marT="45085" marB="0"/>
                </a:tc>
                <a:extLst>
                  <a:ext uri="{0D108BD9-81ED-4DB2-BD59-A6C34878D82A}">
                    <a16:rowId xmlns:a16="http://schemas.microsoft.com/office/drawing/2014/main" val="10003"/>
                  </a:ext>
                </a:extLst>
              </a:tr>
              <a:tr h="290830">
                <a:tc>
                  <a:txBody>
                    <a:bodyPr/>
                    <a:lstStyle/>
                    <a:p>
                      <a:pPr marL="31750">
                        <a:lnSpc>
                          <a:spcPts val="1835"/>
                        </a:lnSpc>
                        <a:spcBef>
                          <a:spcPts val="355"/>
                        </a:spcBef>
                      </a:pPr>
                      <a:r>
                        <a:rPr sz="1600" spc="-10" dirty="0">
                          <a:solidFill>
                            <a:schemeClr val="bg1"/>
                          </a:solidFill>
                          <a:latin typeface="Verdana"/>
                          <a:cs typeface="Verdana"/>
                        </a:rPr>
                        <a:t>learning</a:t>
                      </a:r>
                      <a:endParaRPr sz="1600" dirty="0">
                        <a:solidFill>
                          <a:schemeClr val="bg1"/>
                        </a:solidFill>
                        <a:latin typeface="Verdana"/>
                        <a:cs typeface="Verdana"/>
                      </a:endParaRPr>
                    </a:p>
                  </a:txBody>
                  <a:tcPr marL="0" marR="0" marT="45085" marB="0"/>
                </a:tc>
                <a:tc>
                  <a:txBody>
                    <a:bodyPr/>
                    <a:lstStyle/>
                    <a:p>
                      <a:pPr marL="446405">
                        <a:lnSpc>
                          <a:spcPts val="1835"/>
                        </a:lnSpc>
                        <a:spcBef>
                          <a:spcPts val="355"/>
                        </a:spcBef>
                      </a:pPr>
                      <a:r>
                        <a:rPr sz="1600" spc="-20" dirty="0">
                          <a:solidFill>
                            <a:schemeClr val="bg1"/>
                          </a:solidFill>
                          <a:latin typeface="Verdana"/>
                          <a:cs typeface="Verdana"/>
                        </a:rPr>
                        <a:t>2109</a:t>
                      </a:r>
                      <a:endParaRPr sz="1600" dirty="0">
                        <a:solidFill>
                          <a:schemeClr val="bg1"/>
                        </a:solidFill>
                        <a:latin typeface="Verdana"/>
                        <a:cs typeface="Verdana"/>
                      </a:endParaRPr>
                    </a:p>
                  </a:txBody>
                  <a:tcPr marL="0" marR="0" marT="45085" marB="0"/>
                </a:tc>
                <a:tc>
                  <a:txBody>
                    <a:bodyPr/>
                    <a:lstStyle/>
                    <a:p>
                      <a:pPr marR="203835" algn="r">
                        <a:lnSpc>
                          <a:spcPts val="1835"/>
                        </a:lnSpc>
                        <a:spcBef>
                          <a:spcPts val="355"/>
                        </a:spcBef>
                      </a:pPr>
                      <a:r>
                        <a:rPr sz="1600" spc="-10" dirty="0">
                          <a:solidFill>
                            <a:schemeClr val="bg1"/>
                          </a:solidFill>
                          <a:latin typeface="Verdana"/>
                          <a:cs typeface="Verdana"/>
                        </a:rPr>
                        <a:t>[0.7,0.3,0.5]</a:t>
                      </a:r>
                      <a:endParaRPr sz="1600" dirty="0">
                        <a:solidFill>
                          <a:schemeClr val="bg1"/>
                        </a:solidFill>
                        <a:latin typeface="Verdana"/>
                        <a:cs typeface="Verdana"/>
                      </a:endParaRPr>
                    </a:p>
                  </a:txBody>
                  <a:tcPr marL="0" marR="0" marT="45085" marB="0"/>
                </a:tc>
                <a:tc>
                  <a:txBody>
                    <a:bodyPr/>
                    <a:lstStyle/>
                    <a:p>
                      <a:pPr algn="ctr">
                        <a:lnSpc>
                          <a:spcPts val="1835"/>
                        </a:lnSpc>
                        <a:spcBef>
                          <a:spcPts val="355"/>
                        </a:spcBef>
                      </a:pPr>
                      <a:r>
                        <a:rPr sz="1600" spc="-10" dirty="0">
                          <a:solidFill>
                            <a:schemeClr val="bg1"/>
                          </a:solidFill>
                          <a:latin typeface="Verdana"/>
                          <a:cs typeface="Verdana"/>
                        </a:rPr>
                        <a:t>[0.3,0.3,0.3]</a:t>
                      </a:r>
                      <a:endParaRPr sz="1600" dirty="0">
                        <a:solidFill>
                          <a:schemeClr val="bg1"/>
                        </a:solidFill>
                        <a:latin typeface="Verdana"/>
                        <a:cs typeface="Verdana"/>
                      </a:endParaRPr>
                    </a:p>
                  </a:txBody>
                  <a:tcPr marL="0" marR="0" marT="45085" marB="0"/>
                </a:tc>
                <a:tc>
                  <a:txBody>
                    <a:bodyPr/>
                    <a:lstStyle/>
                    <a:p>
                      <a:pPr marR="24130" algn="r">
                        <a:lnSpc>
                          <a:spcPts val="1835"/>
                        </a:lnSpc>
                        <a:spcBef>
                          <a:spcPts val="355"/>
                        </a:spcBef>
                      </a:pPr>
                      <a:r>
                        <a:rPr sz="1600" spc="-10" dirty="0">
                          <a:solidFill>
                            <a:schemeClr val="bg1"/>
                          </a:solidFill>
                          <a:latin typeface="Verdana"/>
                          <a:cs typeface="Verdana"/>
                        </a:rPr>
                        <a:t>[1.0,0.6,0.8]</a:t>
                      </a:r>
                      <a:endParaRPr sz="1600" dirty="0">
                        <a:solidFill>
                          <a:schemeClr val="bg1"/>
                        </a:solidFill>
                        <a:latin typeface="Verdana"/>
                        <a:cs typeface="Verdana"/>
                      </a:endParaRPr>
                    </a:p>
                  </a:txBody>
                  <a:tcPr marL="0" marR="0" marT="45085" marB="0"/>
                </a:tc>
                <a:extLst>
                  <a:ext uri="{0D108BD9-81ED-4DB2-BD59-A6C34878D82A}">
                    <a16:rowId xmlns:a16="http://schemas.microsoft.com/office/drawing/2014/main" val="10004"/>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1043939" y="4612766"/>
            <a:ext cx="1074420" cy="311150"/>
          </a:xfrm>
          <a:custGeom>
            <a:avLst/>
            <a:gdLst/>
            <a:ahLst/>
            <a:cxnLst/>
            <a:rect l="l" t="t" r="r" b="b"/>
            <a:pathLst>
              <a:path w="1074420" h="311150">
                <a:moveTo>
                  <a:pt x="1074420" y="0"/>
                </a:moveTo>
                <a:lnTo>
                  <a:pt x="0" y="0"/>
                </a:lnTo>
                <a:lnTo>
                  <a:pt x="0" y="310895"/>
                </a:lnTo>
                <a:lnTo>
                  <a:pt x="1074420" y="310895"/>
                </a:lnTo>
                <a:lnTo>
                  <a:pt x="1074420" y="0"/>
                </a:lnTo>
                <a:close/>
              </a:path>
            </a:pathLst>
          </a:custGeom>
          <a:solidFill>
            <a:srgbClr val="00FFFF"/>
          </a:solidFill>
        </p:spPr>
        <p:txBody>
          <a:bodyPr wrap="square" lIns="0" tIns="0" rIns="0" bIns="0" rtlCol="0"/>
          <a:lstStyle/>
          <a:p>
            <a:endParaRPr/>
          </a:p>
        </p:txBody>
      </p:sp>
      <p:sp>
        <p:nvSpPr>
          <p:cNvPr id="3" name="object 3"/>
          <p:cNvSpPr txBox="1"/>
          <p:nvPr/>
        </p:nvSpPr>
        <p:spPr>
          <a:xfrm>
            <a:off x="688340" y="1218691"/>
            <a:ext cx="10612755" cy="2252980"/>
          </a:xfrm>
          <a:prstGeom prst="rect">
            <a:avLst/>
          </a:prstGeom>
        </p:spPr>
        <p:txBody>
          <a:bodyPr vert="horz" wrap="square" lIns="0" tIns="13335" rIns="0" bIns="0" rtlCol="0">
            <a:spAutoFit/>
          </a:bodyPr>
          <a:lstStyle/>
          <a:p>
            <a:pPr marL="26670">
              <a:lnSpc>
                <a:spcPct val="100000"/>
              </a:lnSpc>
              <a:spcBef>
                <a:spcPts val="105"/>
              </a:spcBef>
            </a:pPr>
            <a:r>
              <a:rPr sz="2000" b="1" i="1" dirty="0">
                <a:solidFill>
                  <a:schemeClr val="bg1"/>
                </a:solidFill>
                <a:latin typeface="Verdana"/>
                <a:cs typeface="Verdana"/>
              </a:rPr>
              <a:t>Unveiling</a:t>
            </a:r>
            <a:r>
              <a:rPr sz="2000" b="1" i="1" spc="-85" dirty="0">
                <a:solidFill>
                  <a:schemeClr val="bg1"/>
                </a:solidFill>
                <a:latin typeface="Verdana"/>
                <a:cs typeface="Verdana"/>
              </a:rPr>
              <a:t> </a:t>
            </a:r>
            <a:r>
              <a:rPr sz="2000" b="1" i="1" dirty="0">
                <a:solidFill>
                  <a:schemeClr val="bg1"/>
                </a:solidFill>
                <a:latin typeface="Verdana"/>
                <a:cs typeface="Verdana"/>
              </a:rPr>
              <a:t>How</a:t>
            </a:r>
            <a:r>
              <a:rPr sz="2000" b="1" i="1" spc="-25" dirty="0">
                <a:solidFill>
                  <a:schemeClr val="bg1"/>
                </a:solidFill>
                <a:latin typeface="Verdana"/>
                <a:cs typeface="Verdana"/>
              </a:rPr>
              <a:t> </a:t>
            </a:r>
            <a:r>
              <a:rPr sz="2000" b="1" i="1" dirty="0">
                <a:solidFill>
                  <a:schemeClr val="bg1"/>
                </a:solidFill>
                <a:latin typeface="Verdana"/>
                <a:cs typeface="Verdana"/>
              </a:rPr>
              <a:t>Large</a:t>
            </a:r>
            <a:r>
              <a:rPr sz="2000" b="1" i="1" spc="-40" dirty="0">
                <a:solidFill>
                  <a:schemeClr val="bg1"/>
                </a:solidFill>
                <a:latin typeface="Verdana"/>
                <a:cs typeface="Verdana"/>
              </a:rPr>
              <a:t> </a:t>
            </a:r>
            <a:r>
              <a:rPr sz="2000" b="1" i="1" dirty="0">
                <a:solidFill>
                  <a:schemeClr val="bg1"/>
                </a:solidFill>
                <a:latin typeface="Verdana"/>
                <a:cs typeface="Verdana"/>
              </a:rPr>
              <a:t>Language</a:t>
            </a:r>
            <a:r>
              <a:rPr sz="2000" b="1" i="1" spc="-55" dirty="0">
                <a:solidFill>
                  <a:schemeClr val="bg1"/>
                </a:solidFill>
                <a:latin typeface="Verdana"/>
                <a:cs typeface="Verdana"/>
              </a:rPr>
              <a:t> </a:t>
            </a:r>
            <a:r>
              <a:rPr sz="2000" b="1" i="1" dirty="0">
                <a:solidFill>
                  <a:schemeClr val="bg1"/>
                </a:solidFill>
                <a:latin typeface="Verdana"/>
                <a:cs typeface="Verdana"/>
              </a:rPr>
              <a:t>Models</a:t>
            </a:r>
            <a:r>
              <a:rPr sz="2000" b="1" i="1" spc="-15" dirty="0">
                <a:solidFill>
                  <a:schemeClr val="bg1"/>
                </a:solidFill>
                <a:latin typeface="Verdana"/>
                <a:cs typeface="Verdana"/>
              </a:rPr>
              <a:t> </a:t>
            </a:r>
            <a:r>
              <a:rPr sz="2000" b="1" i="1" dirty="0">
                <a:solidFill>
                  <a:schemeClr val="bg1"/>
                </a:solidFill>
                <a:latin typeface="Verdana"/>
                <a:cs typeface="Verdana"/>
              </a:rPr>
              <a:t>Process</a:t>
            </a:r>
            <a:r>
              <a:rPr sz="2000" b="1" i="1" spc="-30" dirty="0">
                <a:solidFill>
                  <a:schemeClr val="bg1"/>
                </a:solidFill>
                <a:latin typeface="Verdana"/>
                <a:cs typeface="Verdana"/>
              </a:rPr>
              <a:t> </a:t>
            </a:r>
            <a:r>
              <a:rPr sz="2000" b="1" i="1" spc="-20" dirty="0">
                <a:solidFill>
                  <a:schemeClr val="bg1"/>
                </a:solidFill>
                <a:latin typeface="Verdana"/>
                <a:cs typeface="Verdana"/>
              </a:rPr>
              <a:t>Text</a:t>
            </a:r>
            <a:endParaRPr sz="2000" dirty="0">
              <a:solidFill>
                <a:schemeClr val="bg1"/>
              </a:solidFill>
              <a:latin typeface="Verdana"/>
              <a:cs typeface="Verdana"/>
            </a:endParaRPr>
          </a:p>
          <a:p>
            <a:pPr>
              <a:lnSpc>
                <a:spcPct val="100000"/>
              </a:lnSpc>
              <a:spcBef>
                <a:spcPts val="2140"/>
              </a:spcBef>
            </a:pPr>
            <a:endParaRPr sz="2000" dirty="0">
              <a:solidFill>
                <a:schemeClr val="bg1"/>
              </a:solidFill>
              <a:latin typeface="Verdana"/>
              <a:cs typeface="Verdana"/>
            </a:endParaRPr>
          </a:p>
          <a:p>
            <a:pPr marL="354965" indent="-342265">
              <a:lnSpc>
                <a:spcPct val="100000"/>
              </a:lnSpc>
              <a:buClr>
                <a:srgbClr val="009CDB"/>
              </a:buClr>
              <a:buFont typeface="Verdana"/>
              <a:buChar char="•"/>
              <a:tabLst>
                <a:tab pos="354965" algn="l"/>
              </a:tabLst>
            </a:pPr>
            <a:r>
              <a:rPr sz="2000" b="1" dirty="0">
                <a:solidFill>
                  <a:schemeClr val="bg1"/>
                </a:solidFill>
                <a:latin typeface="Verdana"/>
                <a:cs typeface="Verdana"/>
              </a:rPr>
              <a:t>Step</a:t>
            </a:r>
            <a:r>
              <a:rPr sz="2000" b="1" spc="-45" dirty="0">
                <a:solidFill>
                  <a:schemeClr val="bg1"/>
                </a:solidFill>
                <a:latin typeface="Verdana"/>
                <a:cs typeface="Verdana"/>
              </a:rPr>
              <a:t> </a:t>
            </a:r>
            <a:r>
              <a:rPr sz="2000" b="1" spc="-25" dirty="0">
                <a:solidFill>
                  <a:schemeClr val="bg1"/>
                </a:solidFill>
                <a:latin typeface="Verdana"/>
                <a:cs typeface="Verdana"/>
              </a:rPr>
              <a:t>4</a:t>
            </a:r>
            <a:r>
              <a:rPr sz="2000" spc="-25" dirty="0">
                <a:solidFill>
                  <a:schemeClr val="bg1"/>
                </a:solidFill>
                <a:latin typeface="Verdana"/>
                <a:cs typeface="Verdana"/>
              </a:rPr>
              <a:t>:</a:t>
            </a:r>
            <a:endParaRPr sz="2000"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sz="2000" dirty="0">
                <a:solidFill>
                  <a:schemeClr val="bg1"/>
                </a:solidFill>
                <a:latin typeface="Verdana"/>
                <a:cs typeface="Verdana"/>
              </a:rPr>
              <a:t>Assign</a:t>
            </a:r>
            <a:r>
              <a:rPr sz="2000" spc="-65" dirty="0">
                <a:solidFill>
                  <a:schemeClr val="bg1"/>
                </a:solidFill>
                <a:latin typeface="Verdana"/>
                <a:cs typeface="Verdana"/>
              </a:rPr>
              <a:t> </a:t>
            </a:r>
            <a:r>
              <a:rPr sz="2000" dirty="0">
                <a:solidFill>
                  <a:schemeClr val="bg1"/>
                </a:solidFill>
                <a:latin typeface="Verdana"/>
                <a:cs typeface="Verdana"/>
              </a:rPr>
              <a:t>weights</a:t>
            </a:r>
            <a:r>
              <a:rPr sz="2000" spc="-45" dirty="0">
                <a:solidFill>
                  <a:schemeClr val="bg1"/>
                </a:solidFill>
                <a:latin typeface="Verdana"/>
                <a:cs typeface="Verdana"/>
              </a:rPr>
              <a:t> </a:t>
            </a:r>
            <a:r>
              <a:rPr sz="2000" dirty="0">
                <a:solidFill>
                  <a:schemeClr val="bg1"/>
                </a:solidFill>
                <a:latin typeface="Verdana"/>
                <a:cs typeface="Verdana"/>
              </a:rPr>
              <a:t>to</a:t>
            </a:r>
            <a:r>
              <a:rPr sz="2000" spc="-50" dirty="0">
                <a:solidFill>
                  <a:schemeClr val="bg1"/>
                </a:solidFill>
                <a:latin typeface="Verdana"/>
                <a:cs typeface="Verdana"/>
              </a:rPr>
              <a:t> </a:t>
            </a:r>
            <a:r>
              <a:rPr sz="2000" dirty="0">
                <a:solidFill>
                  <a:schemeClr val="bg1"/>
                </a:solidFill>
                <a:latin typeface="Verdana"/>
                <a:cs typeface="Verdana"/>
              </a:rPr>
              <a:t>every</a:t>
            </a:r>
            <a:r>
              <a:rPr sz="2000" spc="-60" dirty="0">
                <a:solidFill>
                  <a:schemeClr val="bg1"/>
                </a:solidFill>
                <a:latin typeface="Verdana"/>
                <a:cs typeface="Verdana"/>
              </a:rPr>
              <a:t> </a:t>
            </a:r>
            <a:r>
              <a:rPr sz="2000" dirty="0">
                <a:solidFill>
                  <a:schemeClr val="bg1"/>
                </a:solidFill>
                <a:latin typeface="Verdana"/>
                <a:cs typeface="Verdana"/>
              </a:rPr>
              <a:t>word</a:t>
            </a:r>
            <a:r>
              <a:rPr sz="2000" spc="-50" dirty="0">
                <a:solidFill>
                  <a:schemeClr val="bg1"/>
                </a:solidFill>
                <a:latin typeface="Verdana"/>
                <a:cs typeface="Verdana"/>
              </a:rPr>
              <a:t> </a:t>
            </a:r>
            <a:r>
              <a:rPr sz="2000" dirty="0">
                <a:solidFill>
                  <a:schemeClr val="bg1"/>
                </a:solidFill>
                <a:latin typeface="Verdana"/>
                <a:cs typeface="Verdana"/>
              </a:rPr>
              <a:t>relative</a:t>
            </a:r>
            <a:r>
              <a:rPr sz="2000" spc="-45" dirty="0">
                <a:solidFill>
                  <a:schemeClr val="bg1"/>
                </a:solidFill>
                <a:latin typeface="Verdana"/>
                <a:cs typeface="Verdana"/>
              </a:rPr>
              <a:t> </a:t>
            </a:r>
            <a:r>
              <a:rPr sz="2000" dirty="0">
                <a:solidFill>
                  <a:schemeClr val="bg1"/>
                </a:solidFill>
                <a:latin typeface="Verdana"/>
                <a:cs typeface="Verdana"/>
              </a:rPr>
              <a:t>to</a:t>
            </a:r>
            <a:r>
              <a:rPr sz="2000" spc="-50" dirty="0">
                <a:solidFill>
                  <a:schemeClr val="bg1"/>
                </a:solidFill>
                <a:latin typeface="Verdana"/>
                <a:cs typeface="Verdana"/>
              </a:rPr>
              <a:t> </a:t>
            </a:r>
            <a:r>
              <a:rPr sz="2000" dirty="0">
                <a:solidFill>
                  <a:schemeClr val="bg1"/>
                </a:solidFill>
                <a:latin typeface="Verdana"/>
                <a:cs typeface="Verdana"/>
              </a:rPr>
              <a:t>every</a:t>
            </a:r>
            <a:r>
              <a:rPr sz="2000" spc="-60" dirty="0">
                <a:solidFill>
                  <a:schemeClr val="bg1"/>
                </a:solidFill>
                <a:latin typeface="Verdana"/>
                <a:cs typeface="Verdana"/>
              </a:rPr>
              <a:t> </a:t>
            </a:r>
            <a:r>
              <a:rPr sz="2000" dirty="0">
                <a:solidFill>
                  <a:schemeClr val="bg1"/>
                </a:solidFill>
                <a:latin typeface="Verdana"/>
                <a:cs typeface="Verdana"/>
              </a:rPr>
              <a:t>other</a:t>
            </a:r>
            <a:r>
              <a:rPr sz="2000" spc="-65" dirty="0">
                <a:solidFill>
                  <a:schemeClr val="bg1"/>
                </a:solidFill>
                <a:latin typeface="Verdana"/>
                <a:cs typeface="Verdana"/>
              </a:rPr>
              <a:t> </a:t>
            </a:r>
            <a:r>
              <a:rPr sz="2000" dirty="0">
                <a:solidFill>
                  <a:schemeClr val="bg1"/>
                </a:solidFill>
                <a:latin typeface="Verdana"/>
                <a:cs typeface="Verdana"/>
              </a:rPr>
              <a:t>word</a:t>
            </a:r>
            <a:r>
              <a:rPr sz="2000" spc="-45" dirty="0">
                <a:solidFill>
                  <a:schemeClr val="bg1"/>
                </a:solidFill>
                <a:latin typeface="Verdana"/>
                <a:cs typeface="Verdana"/>
              </a:rPr>
              <a:t> </a:t>
            </a:r>
            <a:r>
              <a:rPr sz="2000" spc="-40" dirty="0">
                <a:solidFill>
                  <a:schemeClr val="bg1"/>
                </a:solidFill>
                <a:latin typeface="Verdana"/>
                <a:cs typeface="Verdana"/>
              </a:rPr>
              <a:t>-</a:t>
            </a:r>
            <a:r>
              <a:rPr sz="2000" dirty="0">
                <a:solidFill>
                  <a:schemeClr val="bg1"/>
                </a:solidFill>
                <a:latin typeface="Verdana"/>
                <a:cs typeface="Verdana"/>
              </a:rPr>
              <a:t>&gt;</a:t>
            </a:r>
            <a:r>
              <a:rPr sz="2000" spc="-40" dirty="0">
                <a:solidFill>
                  <a:schemeClr val="bg1"/>
                </a:solidFill>
                <a:latin typeface="Verdana"/>
                <a:cs typeface="Verdana"/>
              </a:rPr>
              <a:t> </a:t>
            </a:r>
            <a:r>
              <a:rPr sz="2000" spc="-70" dirty="0">
                <a:solidFill>
                  <a:schemeClr val="bg1"/>
                </a:solidFill>
                <a:latin typeface="Verdana"/>
                <a:cs typeface="Verdana"/>
              </a:rPr>
              <a:t>Self-</a:t>
            </a:r>
            <a:r>
              <a:rPr sz="2000" spc="-10" dirty="0">
                <a:solidFill>
                  <a:schemeClr val="bg1"/>
                </a:solidFill>
                <a:latin typeface="Verdana"/>
                <a:cs typeface="Verdana"/>
              </a:rPr>
              <a:t>Attention</a:t>
            </a:r>
            <a:endParaRPr sz="2000" dirty="0">
              <a:solidFill>
                <a:schemeClr val="bg1"/>
              </a:solidFill>
              <a:latin typeface="Verdana"/>
              <a:cs typeface="Verdana"/>
            </a:endParaRPr>
          </a:p>
          <a:p>
            <a:pPr marL="355600" marR="5080" indent="-342900">
              <a:lnSpc>
                <a:spcPct val="100000"/>
              </a:lnSpc>
              <a:spcBef>
                <a:spcPts val="480"/>
              </a:spcBef>
              <a:buClr>
                <a:srgbClr val="009CDB"/>
              </a:buClr>
              <a:buChar char="•"/>
              <a:tabLst>
                <a:tab pos="355600" algn="l"/>
              </a:tabLst>
            </a:pPr>
            <a:r>
              <a:rPr sz="2000" dirty="0">
                <a:solidFill>
                  <a:schemeClr val="bg1"/>
                </a:solidFill>
                <a:latin typeface="Verdana"/>
                <a:cs typeface="Verdana"/>
              </a:rPr>
              <a:t>There</a:t>
            </a:r>
            <a:r>
              <a:rPr sz="2000" spc="-105" dirty="0">
                <a:solidFill>
                  <a:schemeClr val="bg1"/>
                </a:solidFill>
                <a:latin typeface="Verdana"/>
                <a:cs typeface="Verdana"/>
              </a:rPr>
              <a:t> </a:t>
            </a:r>
            <a:r>
              <a:rPr sz="2000" dirty="0">
                <a:solidFill>
                  <a:schemeClr val="bg1"/>
                </a:solidFill>
                <a:latin typeface="Verdana"/>
                <a:cs typeface="Verdana"/>
              </a:rPr>
              <a:t>are</a:t>
            </a:r>
            <a:r>
              <a:rPr sz="2000" spc="-65" dirty="0">
                <a:solidFill>
                  <a:schemeClr val="bg1"/>
                </a:solidFill>
                <a:latin typeface="Verdana"/>
                <a:cs typeface="Verdana"/>
              </a:rPr>
              <a:t> </a:t>
            </a:r>
            <a:r>
              <a:rPr sz="2000" dirty="0">
                <a:solidFill>
                  <a:schemeClr val="bg1"/>
                </a:solidFill>
                <a:latin typeface="Verdana"/>
                <a:cs typeface="Verdana"/>
              </a:rPr>
              <a:t>many</a:t>
            </a:r>
            <a:r>
              <a:rPr sz="2000" spc="-60" dirty="0">
                <a:solidFill>
                  <a:schemeClr val="bg1"/>
                </a:solidFill>
                <a:latin typeface="Verdana"/>
                <a:cs typeface="Verdana"/>
              </a:rPr>
              <a:t> </a:t>
            </a:r>
            <a:r>
              <a:rPr sz="2000" spc="-50" dirty="0">
                <a:solidFill>
                  <a:schemeClr val="bg1"/>
                </a:solidFill>
                <a:latin typeface="Verdana"/>
                <a:cs typeface="Verdana"/>
              </a:rPr>
              <a:t>self-</a:t>
            </a:r>
            <a:r>
              <a:rPr sz="2000" dirty="0">
                <a:solidFill>
                  <a:schemeClr val="bg1"/>
                </a:solidFill>
                <a:latin typeface="Verdana"/>
                <a:cs typeface="Verdana"/>
              </a:rPr>
              <a:t>attention</a:t>
            </a:r>
            <a:r>
              <a:rPr sz="2000" spc="-95" dirty="0">
                <a:solidFill>
                  <a:schemeClr val="bg1"/>
                </a:solidFill>
                <a:latin typeface="Verdana"/>
                <a:cs typeface="Verdana"/>
              </a:rPr>
              <a:t> </a:t>
            </a:r>
            <a:r>
              <a:rPr sz="2000" dirty="0">
                <a:solidFill>
                  <a:schemeClr val="bg1"/>
                </a:solidFill>
                <a:latin typeface="Verdana"/>
                <a:cs typeface="Verdana"/>
              </a:rPr>
              <a:t>layers.</a:t>
            </a:r>
            <a:r>
              <a:rPr sz="2000" spc="-90" dirty="0">
                <a:solidFill>
                  <a:schemeClr val="bg1"/>
                </a:solidFill>
                <a:latin typeface="Verdana"/>
                <a:cs typeface="Verdana"/>
              </a:rPr>
              <a:t> </a:t>
            </a:r>
            <a:r>
              <a:rPr sz="2000" dirty="0">
                <a:solidFill>
                  <a:schemeClr val="bg1"/>
                </a:solidFill>
                <a:latin typeface="Verdana"/>
                <a:cs typeface="Verdana"/>
              </a:rPr>
              <a:t>The</a:t>
            </a:r>
            <a:r>
              <a:rPr sz="2000" spc="-80" dirty="0">
                <a:solidFill>
                  <a:schemeClr val="bg1"/>
                </a:solidFill>
                <a:latin typeface="Verdana"/>
                <a:cs typeface="Verdana"/>
              </a:rPr>
              <a:t> </a:t>
            </a:r>
            <a:r>
              <a:rPr sz="2000" dirty="0">
                <a:solidFill>
                  <a:schemeClr val="bg1"/>
                </a:solidFill>
                <a:latin typeface="Verdana"/>
                <a:cs typeface="Verdana"/>
              </a:rPr>
              <a:t>intuition</a:t>
            </a:r>
            <a:r>
              <a:rPr sz="2000" spc="-35" dirty="0">
                <a:solidFill>
                  <a:schemeClr val="bg1"/>
                </a:solidFill>
                <a:latin typeface="Verdana"/>
                <a:cs typeface="Verdana"/>
              </a:rPr>
              <a:t> </a:t>
            </a:r>
            <a:r>
              <a:rPr sz="2000" dirty="0">
                <a:solidFill>
                  <a:schemeClr val="bg1"/>
                </a:solidFill>
                <a:latin typeface="Verdana"/>
                <a:cs typeface="Verdana"/>
              </a:rPr>
              <a:t>is</a:t>
            </a:r>
            <a:r>
              <a:rPr sz="2000" spc="-65" dirty="0">
                <a:solidFill>
                  <a:schemeClr val="bg1"/>
                </a:solidFill>
                <a:latin typeface="Verdana"/>
                <a:cs typeface="Verdana"/>
              </a:rPr>
              <a:t> </a:t>
            </a:r>
            <a:r>
              <a:rPr sz="2000" dirty="0">
                <a:solidFill>
                  <a:schemeClr val="bg1"/>
                </a:solidFill>
                <a:latin typeface="Verdana"/>
                <a:cs typeface="Verdana"/>
              </a:rPr>
              <a:t>that</a:t>
            </a:r>
            <a:r>
              <a:rPr sz="2000" spc="-65" dirty="0">
                <a:solidFill>
                  <a:schemeClr val="bg1"/>
                </a:solidFill>
                <a:latin typeface="Verdana"/>
                <a:cs typeface="Verdana"/>
              </a:rPr>
              <a:t> </a:t>
            </a:r>
            <a:r>
              <a:rPr sz="2000" dirty="0">
                <a:solidFill>
                  <a:schemeClr val="bg1"/>
                </a:solidFill>
                <a:latin typeface="Verdana"/>
                <a:cs typeface="Verdana"/>
              </a:rPr>
              <a:t>the</a:t>
            </a:r>
            <a:r>
              <a:rPr sz="2000" spc="-75" dirty="0">
                <a:solidFill>
                  <a:schemeClr val="bg1"/>
                </a:solidFill>
                <a:latin typeface="Verdana"/>
                <a:cs typeface="Verdana"/>
              </a:rPr>
              <a:t> </a:t>
            </a:r>
            <a:r>
              <a:rPr sz="2000" spc="-50" dirty="0">
                <a:solidFill>
                  <a:schemeClr val="bg1"/>
                </a:solidFill>
                <a:latin typeface="Verdana"/>
                <a:cs typeface="Verdana"/>
              </a:rPr>
              <a:t>self-</a:t>
            </a:r>
            <a:r>
              <a:rPr sz="2000" dirty="0">
                <a:solidFill>
                  <a:schemeClr val="bg1"/>
                </a:solidFill>
                <a:latin typeface="Verdana"/>
                <a:cs typeface="Verdana"/>
              </a:rPr>
              <a:t>attention</a:t>
            </a:r>
            <a:r>
              <a:rPr sz="2000" spc="-80" dirty="0">
                <a:solidFill>
                  <a:schemeClr val="bg1"/>
                </a:solidFill>
                <a:latin typeface="Verdana"/>
                <a:cs typeface="Verdana"/>
              </a:rPr>
              <a:t> </a:t>
            </a:r>
            <a:r>
              <a:rPr sz="2000" spc="-20" dirty="0">
                <a:solidFill>
                  <a:schemeClr val="bg1"/>
                </a:solidFill>
                <a:latin typeface="Verdana"/>
                <a:cs typeface="Verdana"/>
              </a:rPr>
              <a:t>head </a:t>
            </a:r>
            <a:r>
              <a:rPr sz="2000" dirty="0">
                <a:solidFill>
                  <a:schemeClr val="bg1"/>
                </a:solidFill>
                <a:latin typeface="Verdana"/>
                <a:cs typeface="Verdana"/>
              </a:rPr>
              <a:t>will</a:t>
            </a:r>
            <a:r>
              <a:rPr sz="2000" spc="-25" dirty="0">
                <a:solidFill>
                  <a:schemeClr val="bg1"/>
                </a:solidFill>
                <a:latin typeface="Verdana"/>
                <a:cs typeface="Verdana"/>
              </a:rPr>
              <a:t> </a:t>
            </a:r>
            <a:r>
              <a:rPr sz="2000" dirty="0">
                <a:solidFill>
                  <a:schemeClr val="bg1"/>
                </a:solidFill>
                <a:latin typeface="Verdana"/>
                <a:cs typeface="Verdana"/>
              </a:rPr>
              <a:t>learn</a:t>
            </a:r>
            <a:r>
              <a:rPr sz="2000" spc="-50" dirty="0">
                <a:solidFill>
                  <a:schemeClr val="bg1"/>
                </a:solidFill>
                <a:latin typeface="Verdana"/>
                <a:cs typeface="Verdana"/>
              </a:rPr>
              <a:t> </a:t>
            </a:r>
            <a:r>
              <a:rPr sz="2000" dirty="0">
                <a:solidFill>
                  <a:schemeClr val="bg1"/>
                </a:solidFill>
                <a:latin typeface="Verdana"/>
                <a:cs typeface="Verdana"/>
              </a:rPr>
              <a:t>a</a:t>
            </a:r>
            <a:r>
              <a:rPr sz="2000" spc="-55" dirty="0">
                <a:solidFill>
                  <a:schemeClr val="bg1"/>
                </a:solidFill>
                <a:latin typeface="Verdana"/>
                <a:cs typeface="Verdana"/>
              </a:rPr>
              <a:t> </a:t>
            </a:r>
            <a:r>
              <a:rPr sz="2000" dirty="0">
                <a:solidFill>
                  <a:schemeClr val="bg1"/>
                </a:solidFill>
                <a:latin typeface="Verdana"/>
                <a:cs typeface="Verdana"/>
              </a:rPr>
              <a:t>different</a:t>
            </a:r>
            <a:r>
              <a:rPr sz="2000" spc="-30" dirty="0">
                <a:solidFill>
                  <a:schemeClr val="bg1"/>
                </a:solidFill>
                <a:latin typeface="Verdana"/>
                <a:cs typeface="Verdana"/>
              </a:rPr>
              <a:t> </a:t>
            </a:r>
            <a:r>
              <a:rPr sz="2000" dirty="0">
                <a:solidFill>
                  <a:schemeClr val="bg1"/>
                </a:solidFill>
                <a:latin typeface="Verdana"/>
                <a:cs typeface="Verdana"/>
              </a:rPr>
              <a:t>aspect</a:t>
            </a:r>
            <a:r>
              <a:rPr sz="2000" spc="-65" dirty="0">
                <a:solidFill>
                  <a:schemeClr val="bg1"/>
                </a:solidFill>
                <a:latin typeface="Verdana"/>
                <a:cs typeface="Verdana"/>
              </a:rPr>
              <a:t> </a:t>
            </a:r>
            <a:r>
              <a:rPr sz="2000" dirty="0">
                <a:solidFill>
                  <a:schemeClr val="bg1"/>
                </a:solidFill>
                <a:latin typeface="Verdana"/>
                <a:cs typeface="Verdana"/>
              </a:rPr>
              <a:t>of</a:t>
            </a:r>
            <a:r>
              <a:rPr sz="2000" spc="-35" dirty="0">
                <a:solidFill>
                  <a:schemeClr val="bg1"/>
                </a:solidFill>
                <a:latin typeface="Verdana"/>
                <a:cs typeface="Verdana"/>
              </a:rPr>
              <a:t> </a:t>
            </a:r>
            <a:r>
              <a:rPr sz="2000" dirty="0">
                <a:solidFill>
                  <a:schemeClr val="bg1"/>
                </a:solidFill>
                <a:latin typeface="Verdana"/>
                <a:cs typeface="Verdana"/>
              </a:rPr>
              <a:t>language</a:t>
            </a:r>
            <a:r>
              <a:rPr sz="2000" spc="-55" dirty="0">
                <a:solidFill>
                  <a:schemeClr val="bg1"/>
                </a:solidFill>
                <a:latin typeface="Verdana"/>
                <a:cs typeface="Verdana"/>
              </a:rPr>
              <a:t> </a:t>
            </a:r>
            <a:r>
              <a:rPr sz="2000" spc="-40" dirty="0">
                <a:solidFill>
                  <a:schemeClr val="bg1"/>
                </a:solidFill>
                <a:latin typeface="Verdana"/>
                <a:cs typeface="Verdana"/>
              </a:rPr>
              <a:t>-</a:t>
            </a:r>
            <a:r>
              <a:rPr sz="2000" dirty="0">
                <a:solidFill>
                  <a:schemeClr val="bg1"/>
                </a:solidFill>
                <a:latin typeface="Verdana"/>
                <a:cs typeface="Verdana"/>
              </a:rPr>
              <a:t>&gt;</a:t>
            </a:r>
            <a:r>
              <a:rPr sz="2000" spc="-35" dirty="0">
                <a:solidFill>
                  <a:schemeClr val="bg1"/>
                </a:solidFill>
                <a:latin typeface="Verdana"/>
                <a:cs typeface="Verdana"/>
              </a:rPr>
              <a:t> </a:t>
            </a:r>
            <a:r>
              <a:rPr sz="2000" b="1" spc="-30" dirty="0">
                <a:solidFill>
                  <a:schemeClr val="bg1"/>
                </a:solidFill>
                <a:latin typeface="Verdana"/>
                <a:cs typeface="Verdana"/>
              </a:rPr>
              <a:t>Multi-</a:t>
            </a:r>
            <a:r>
              <a:rPr sz="2000" b="1" dirty="0">
                <a:solidFill>
                  <a:schemeClr val="bg1"/>
                </a:solidFill>
                <a:latin typeface="Verdana"/>
                <a:cs typeface="Verdana"/>
              </a:rPr>
              <a:t>Head</a:t>
            </a:r>
            <a:r>
              <a:rPr sz="2000" b="1" spc="-20" dirty="0">
                <a:solidFill>
                  <a:schemeClr val="bg1"/>
                </a:solidFill>
                <a:latin typeface="Verdana"/>
                <a:cs typeface="Verdana"/>
              </a:rPr>
              <a:t> </a:t>
            </a:r>
            <a:r>
              <a:rPr sz="2000" b="1" spc="-50" dirty="0">
                <a:solidFill>
                  <a:schemeClr val="bg1"/>
                </a:solidFill>
                <a:latin typeface="Verdana"/>
                <a:cs typeface="Verdana"/>
              </a:rPr>
              <a:t>Self-</a:t>
            </a:r>
            <a:r>
              <a:rPr sz="2000" b="1" spc="-10" dirty="0">
                <a:solidFill>
                  <a:schemeClr val="bg1"/>
                </a:solidFill>
                <a:latin typeface="Verdana"/>
                <a:cs typeface="Verdana"/>
              </a:rPr>
              <a:t>Attention</a:t>
            </a:r>
            <a:endParaRPr sz="2000" dirty="0">
              <a:solidFill>
                <a:schemeClr val="bg1"/>
              </a:solidFill>
              <a:latin typeface="Verdana"/>
              <a:cs typeface="Verdana"/>
            </a:endParaRPr>
          </a:p>
        </p:txBody>
      </p:sp>
      <p:sp>
        <p:nvSpPr>
          <p:cNvPr id="4" name="object 4"/>
          <p:cNvSpPr txBox="1"/>
          <p:nvPr/>
        </p:nvSpPr>
        <p:spPr>
          <a:xfrm>
            <a:off x="688340" y="3812260"/>
            <a:ext cx="1445895" cy="1488440"/>
          </a:xfrm>
          <a:prstGeom prst="rect">
            <a:avLst/>
          </a:prstGeom>
        </p:spPr>
        <p:txBody>
          <a:bodyPr vert="horz" wrap="square" lIns="0" tIns="73660" rIns="0" bIns="0" rtlCol="0">
            <a:spAutoFit/>
          </a:bodyPr>
          <a:lstStyle/>
          <a:p>
            <a:pPr marL="354965" indent="-342265">
              <a:lnSpc>
                <a:spcPct val="100000"/>
              </a:lnSpc>
              <a:spcBef>
                <a:spcPts val="580"/>
              </a:spcBef>
              <a:buClr>
                <a:srgbClr val="009CDB"/>
              </a:buClr>
              <a:buChar char="•"/>
              <a:tabLst>
                <a:tab pos="354965" algn="l"/>
              </a:tabLst>
            </a:pPr>
            <a:r>
              <a:rPr sz="2000" spc="-50" dirty="0">
                <a:solidFill>
                  <a:schemeClr val="bg1"/>
                </a:solidFill>
                <a:latin typeface="Verdana"/>
                <a:cs typeface="Verdana"/>
              </a:rPr>
              <a:t>I</a:t>
            </a:r>
            <a:endParaRPr sz="2000"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sz="2000" spc="-20" dirty="0">
                <a:solidFill>
                  <a:schemeClr val="bg1"/>
                </a:solidFill>
                <a:latin typeface="Verdana"/>
                <a:cs typeface="Verdana"/>
              </a:rPr>
              <a:t>love</a:t>
            </a:r>
            <a:endParaRPr sz="2000"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sz="2000" spc="-10" dirty="0">
                <a:latin typeface="Verdana"/>
                <a:cs typeface="Verdana"/>
              </a:rPr>
              <a:t>machine</a:t>
            </a:r>
            <a:endParaRPr sz="2000" dirty="0">
              <a:latin typeface="Verdana"/>
              <a:cs typeface="Verdana"/>
            </a:endParaRPr>
          </a:p>
          <a:p>
            <a:pPr marL="354965" indent="-342265">
              <a:lnSpc>
                <a:spcPct val="100000"/>
              </a:lnSpc>
              <a:spcBef>
                <a:spcPts val="480"/>
              </a:spcBef>
              <a:buClr>
                <a:srgbClr val="009CDB"/>
              </a:buClr>
              <a:buChar char="•"/>
              <a:tabLst>
                <a:tab pos="354965" algn="l"/>
              </a:tabLst>
            </a:pPr>
            <a:r>
              <a:rPr sz="2000" spc="-10" dirty="0">
                <a:solidFill>
                  <a:schemeClr val="bg1"/>
                </a:solidFill>
                <a:latin typeface="Verdana"/>
                <a:cs typeface="Verdana"/>
              </a:rPr>
              <a:t>learning</a:t>
            </a:r>
            <a:endParaRPr sz="2000" dirty="0">
              <a:solidFill>
                <a:schemeClr val="bg1"/>
              </a:solidFill>
              <a:latin typeface="Verdana"/>
              <a:cs typeface="Verdana"/>
            </a:endParaRPr>
          </a:p>
        </p:txBody>
      </p:sp>
      <p:sp>
        <p:nvSpPr>
          <p:cNvPr id="5" name="object 5"/>
          <p:cNvSpPr txBox="1"/>
          <p:nvPr/>
        </p:nvSpPr>
        <p:spPr>
          <a:xfrm>
            <a:off x="3431794" y="3812260"/>
            <a:ext cx="1102995" cy="1488440"/>
          </a:xfrm>
          <a:prstGeom prst="rect">
            <a:avLst/>
          </a:prstGeom>
        </p:spPr>
        <p:txBody>
          <a:bodyPr vert="horz" wrap="square" lIns="0" tIns="73660" rIns="0" bIns="0" rtlCol="0">
            <a:spAutoFit/>
          </a:bodyPr>
          <a:lstStyle/>
          <a:p>
            <a:pPr marL="12700">
              <a:lnSpc>
                <a:spcPct val="100000"/>
              </a:lnSpc>
              <a:spcBef>
                <a:spcPts val="580"/>
              </a:spcBef>
            </a:pPr>
            <a:r>
              <a:rPr sz="2000" spc="-50" dirty="0">
                <a:solidFill>
                  <a:schemeClr val="bg1"/>
                </a:solidFill>
                <a:latin typeface="Verdana"/>
                <a:cs typeface="Verdana"/>
              </a:rPr>
              <a:t>I</a:t>
            </a:r>
            <a:endParaRPr sz="2000" dirty="0">
              <a:solidFill>
                <a:schemeClr val="bg1"/>
              </a:solidFill>
              <a:latin typeface="Verdana"/>
              <a:cs typeface="Verdana"/>
            </a:endParaRPr>
          </a:p>
          <a:p>
            <a:pPr marL="12700" marR="5080">
              <a:lnSpc>
                <a:spcPct val="120000"/>
              </a:lnSpc>
            </a:pPr>
            <a:r>
              <a:rPr sz="2000" spc="-20" dirty="0">
                <a:solidFill>
                  <a:schemeClr val="bg1"/>
                </a:solidFill>
                <a:latin typeface="Verdana"/>
                <a:cs typeface="Verdana"/>
              </a:rPr>
              <a:t>love </a:t>
            </a:r>
            <a:r>
              <a:rPr sz="2000" spc="-10" dirty="0">
                <a:solidFill>
                  <a:schemeClr val="bg1"/>
                </a:solidFill>
                <a:latin typeface="Verdana"/>
                <a:cs typeface="Verdana"/>
              </a:rPr>
              <a:t>machine learning</a:t>
            </a:r>
            <a:endParaRPr sz="2000" dirty="0">
              <a:solidFill>
                <a:schemeClr val="bg1"/>
              </a:solidFill>
              <a:latin typeface="Verdana"/>
              <a:cs typeface="Verdana"/>
            </a:endParaRPr>
          </a:p>
        </p:txBody>
      </p:sp>
      <p:sp>
        <p:nvSpPr>
          <p:cNvPr id="6" name="object 6"/>
          <p:cNvSpPr txBox="1"/>
          <p:nvPr/>
        </p:nvSpPr>
        <p:spPr>
          <a:xfrm>
            <a:off x="6264021" y="3812260"/>
            <a:ext cx="1101725" cy="1488440"/>
          </a:xfrm>
          <a:prstGeom prst="rect">
            <a:avLst/>
          </a:prstGeom>
        </p:spPr>
        <p:txBody>
          <a:bodyPr vert="horz" wrap="square" lIns="0" tIns="73660" rIns="0" bIns="0" rtlCol="0">
            <a:spAutoFit/>
          </a:bodyPr>
          <a:lstStyle/>
          <a:p>
            <a:pPr marL="12700">
              <a:lnSpc>
                <a:spcPct val="100000"/>
              </a:lnSpc>
              <a:spcBef>
                <a:spcPts val="580"/>
              </a:spcBef>
            </a:pPr>
            <a:r>
              <a:rPr sz="2000" spc="-50" dirty="0">
                <a:solidFill>
                  <a:schemeClr val="bg1"/>
                </a:solidFill>
                <a:latin typeface="Verdana"/>
                <a:cs typeface="Verdana"/>
              </a:rPr>
              <a:t>I</a:t>
            </a:r>
            <a:endParaRPr sz="2000" dirty="0">
              <a:solidFill>
                <a:schemeClr val="bg1"/>
              </a:solidFill>
              <a:latin typeface="Verdana"/>
              <a:cs typeface="Verdana"/>
            </a:endParaRPr>
          </a:p>
          <a:p>
            <a:pPr marL="12700" marR="5080">
              <a:lnSpc>
                <a:spcPct val="120000"/>
              </a:lnSpc>
            </a:pPr>
            <a:r>
              <a:rPr sz="2000" spc="-20" dirty="0">
                <a:solidFill>
                  <a:schemeClr val="bg1"/>
                </a:solidFill>
                <a:latin typeface="Verdana"/>
                <a:cs typeface="Verdana"/>
              </a:rPr>
              <a:t>love </a:t>
            </a:r>
            <a:r>
              <a:rPr sz="2000" spc="-10" dirty="0">
                <a:solidFill>
                  <a:schemeClr val="bg1"/>
                </a:solidFill>
                <a:latin typeface="Verdana"/>
                <a:cs typeface="Verdana"/>
              </a:rPr>
              <a:t>machine learning</a:t>
            </a:r>
            <a:endParaRPr sz="2000" dirty="0">
              <a:solidFill>
                <a:schemeClr val="bg1"/>
              </a:solidFill>
              <a:latin typeface="Verdana"/>
              <a:cs typeface="Verdana"/>
            </a:endParaRPr>
          </a:p>
        </p:txBody>
      </p:sp>
      <p:sp>
        <p:nvSpPr>
          <p:cNvPr id="7" name="object 7"/>
          <p:cNvSpPr txBox="1"/>
          <p:nvPr/>
        </p:nvSpPr>
        <p:spPr>
          <a:xfrm>
            <a:off x="9185909" y="3812260"/>
            <a:ext cx="1101725" cy="1488440"/>
          </a:xfrm>
          <a:prstGeom prst="rect">
            <a:avLst/>
          </a:prstGeom>
        </p:spPr>
        <p:txBody>
          <a:bodyPr vert="horz" wrap="square" lIns="0" tIns="73660" rIns="0" bIns="0" rtlCol="0">
            <a:spAutoFit/>
          </a:bodyPr>
          <a:lstStyle/>
          <a:p>
            <a:pPr marL="12700">
              <a:lnSpc>
                <a:spcPct val="100000"/>
              </a:lnSpc>
              <a:spcBef>
                <a:spcPts val="580"/>
              </a:spcBef>
            </a:pPr>
            <a:r>
              <a:rPr sz="2000" spc="-50" dirty="0">
                <a:solidFill>
                  <a:schemeClr val="bg1"/>
                </a:solidFill>
                <a:latin typeface="Verdana"/>
                <a:cs typeface="Verdana"/>
              </a:rPr>
              <a:t>I</a:t>
            </a:r>
            <a:endParaRPr sz="2000" dirty="0">
              <a:solidFill>
                <a:schemeClr val="bg1"/>
              </a:solidFill>
              <a:latin typeface="Verdana"/>
              <a:cs typeface="Verdana"/>
            </a:endParaRPr>
          </a:p>
          <a:p>
            <a:pPr marL="12700" marR="5080">
              <a:lnSpc>
                <a:spcPct val="120000"/>
              </a:lnSpc>
            </a:pPr>
            <a:r>
              <a:rPr sz="2000" spc="-20" dirty="0">
                <a:solidFill>
                  <a:schemeClr val="bg1"/>
                </a:solidFill>
                <a:latin typeface="Verdana"/>
                <a:cs typeface="Verdana"/>
              </a:rPr>
              <a:t>love </a:t>
            </a:r>
            <a:r>
              <a:rPr sz="2000" spc="-10" dirty="0">
                <a:solidFill>
                  <a:schemeClr val="bg1"/>
                </a:solidFill>
                <a:latin typeface="Verdana"/>
                <a:cs typeface="Verdana"/>
              </a:rPr>
              <a:t>machine learning</a:t>
            </a:r>
            <a:endParaRPr sz="2000" dirty="0">
              <a:solidFill>
                <a:schemeClr val="bg1"/>
              </a:solidFill>
              <a:latin typeface="Verdana"/>
              <a:cs typeface="Verdana"/>
            </a:endParaRPr>
          </a:p>
        </p:txBody>
      </p:sp>
      <p:sp>
        <p:nvSpPr>
          <p:cNvPr id="9" name="object 9"/>
          <p:cNvSpPr/>
          <p:nvPr/>
        </p:nvSpPr>
        <p:spPr>
          <a:xfrm>
            <a:off x="2202307" y="4077080"/>
            <a:ext cx="1085850" cy="1037590"/>
          </a:xfrm>
          <a:custGeom>
            <a:avLst/>
            <a:gdLst/>
            <a:ahLst/>
            <a:cxnLst/>
            <a:rect l="l" t="t" r="r" b="b"/>
            <a:pathLst>
              <a:path w="1085850" h="1037589">
                <a:moveTo>
                  <a:pt x="1085469" y="0"/>
                </a:moveTo>
                <a:lnTo>
                  <a:pt x="981075" y="6223"/>
                </a:lnTo>
                <a:lnTo>
                  <a:pt x="975868" y="6604"/>
                </a:lnTo>
                <a:lnTo>
                  <a:pt x="971804" y="11049"/>
                </a:lnTo>
                <a:lnTo>
                  <a:pt x="972058" y="16256"/>
                </a:lnTo>
                <a:lnTo>
                  <a:pt x="972210" y="18415"/>
                </a:lnTo>
                <a:lnTo>
                  <a:pt x="972312" y="19939"/>
                </a:lnTo>
                <a:lnTo>
                  <a:pt x="972439" y="21590"/>
                </a:lnTo>
                <a:lnTo>
                  <a:pt x="977011" y="25527"/>
                </a:lnTo>
                <a:lnTo>
                  <a:pt x="982218" y="25273"/>
                </a:lnTo>
                <a:lnTo>
                  <a:pt x="1035088" y="22072"/>
                </a:lnTo>
                <a:lnTo>
                  <a:pt x="0" y="712089"/>
                </a:lnTo>
                <a:lnTo>
                  <a:pt x="5207" y="719937"/>
                </a:lnTo>
                <a:lnTo>
                  <a:pt x="5207" y="720267"/>
                </a:lnTo>
                <a:lnTo>
                  <a:pt x="2794" y="729234"/>
                </a:lnTo>
                <a:lnTo>
                  <a:pt x="1030681" y="1003363"/>
                </a:lnTo>
                <a:lnTo>
                  <a:pt x="974471" y="1018794"/>
                </a:lnTo>
                <a:lnTo>
                  <a:pt x="971550" y="1024001"/>
                </a:lnTo>
                <a:lnTo>
                  <a:pt x="974344" y="1034161"/>
                </a:lnTo>
                <a:lnTo>
                  <a:pt x="979551" y="1037082"/>
                </a:lnTo>
                <a:lnTo>
                  <a:pt x="1069670" y="1012444"/>
                </a:lnTo>
                <a:lnTo>
                  <a:pt x="1085469" y="1008126"/>
                </a:lnTo>
                <a:lnTo>
                  <a:pt x="1007999" y="930275"/>
                </a:lnTo>
                <a:lnTo>
                  <a:pt x="1001903" y="930275"/>
                </a:lnTo>
                <a:lnTo>
                  <a:pt x="994537" y="937641"/>
                </a:lnTo>
                <a:lnTo>
                  <a:pt x="994537" y="943610"/>
                </a:lnTo>
                <a:lnTo>
                  <a:pt x="998220" y="947420"/>
                </a:lnTo>
                <a:lnTo>
                  <a:pt x="1035608" y="984973"/>
                </a:lnTo>
                <a:lnTo>
                  <a:pt x="78206" y="729615"/>
                </a:lnTo>
                <a:lnTo>
                  <a:pt x="1031227" y="729615"/>
                </a:lnTo>
                <a:lnTo>
                  <a:pt x="980948" y="758952"/>
                </a:lnTo>
                <a:lnTo>
                  <a:pt x="979424" y="764794"/>
                </a:lnTo>
                <a:lnTo>
                  <a:pt x="982091" y="769366"/>
                </a:lnTo>
                <a:lnTo>
                  <a:pt x="984758" y="773811"/>
                </a:lnTo>
                <a:lnTo>
                  <a:pt x="990600" y="775335"/>
                </a:lnTo>
                <a:lnTo>
                  <a:pt x="995172" y="772795"/>
                </a:lnTo>
                <a:lnTo>
                  <a:pt x="1069149" y="729615"/>
                </a:lnTo>
                <a:lnTo>
                  <a:pt x="1085469" y="720090"/>
                </a:lnTo>
                <a:lnTo>
                  <a:pt x="1069149" y="710565"/>
                </a:lnTo>
                <a:lnTo>
                  <a:pt x="990600" y="664718"/>
                </a:lnTo>
                <a:lnTo>
                  <a:pt x="984758" y="666242"/>
                </a:lnTo>
                <a:lnTo>
                  <a:pt x="979424" y="675386"/>
                </a:lnTo>
                <a:lnTo>
                  <a:pt x="980948" y="681228"/>
                </a:lnTo>
                <a:lnTo>
                  <a:pt x="1031227" y="710565"/>
                </a:lnTo>
                <a:lnTo>
                  <a:pt x="54483" y="710565"/>
                </a:lnTo>
                <a:lnTo>
                  <a:pt x="1038631" y="317004"/>
                </a:lnTo>
                <a:lnTo>
                  <a:pt x="1002919" y="362839"/>
                </a:lnTo>
                <a:lnTo>
                  <a:pt x="1003681" y="368935"/>
                </a:lnTo>
                <a:lnTo>
                  <a:pt x="1007745" y="372110"/>
                </a:lnTo>
                <a:lnTo>
                  <a:pt x="1011936" y="375285"/>
                </a:lnTo>
                <a:lnTo>
                  <a:pt x="1017905" y="374650"/>
                </a:lnTo>
                <a:lnTo>
                  <a:pt x="1021080" y="370459"/>
                </a:lnTo>
                <a:lnTo>
                  <a:pt x="1085469" y="288036"/>
                </a:lnTo>
                <a:lnTo>
                  <a:pt x="1072616" y="286131"/>
                </a:lnTo>
                <a:lnTo>
                  <a:pt x="976757" y="271907"/>
                </a:lnTo>
                <a:lnTo>
                  <a:pt x="971931" y="275463"/>
                </a:lnTo>
                <a:lnTo>
                  <a:pt x="970407" y="285877"/>
                </a:lnTo>
                <a:lnTo>
                  <a:pt x="973963" y="290703"/>
                </a:lnTo>
                <a:lnTo>
                  <a:pt x="1031582" y="299262"/>
                </a:lnTo>
                <a:lnTo>
                  <a:pt x="86563" y="677291"/>
                </a:lnTo>
                <a:lnTo>
                  <a:pt x="1045552" y="37998"/>
                </a:lnTo>
                <a:lnTo>
                  <a:pt x="1022350" y="85471"/>
                </a:lnTo>
                <a:lnTo>
                  <a:pt x="1020064" y="90297"/>
                </a:lnTo>
                <a:lnTo>
                  <a:pt x="1022096" y="96012"/>
                </a:lnTo>
                <a:lnTo>
                  <a:pt x="1031494" y="100584"/>
                </a:lnTo>
                <a:lnTo>
                  <a:pt x="1037209" y="98552"/>
                </a:lnTo>
                <a:lnTo>
                  <a:pt x="1039495" y="93853"/>
                </a:lnTo>
                <a:lnTo>
                  <a:pt x="1084224" y="2540"/>
                </a:lnTo>
                <a:lnTo>
                  <a:pt x="1085469" y="0"/>
                </a:lnTo>
                <a:close/>
              </a:path>
            </a:pathLst>
          </a:custGeom>
          <a:solidFill>
            <a:srgbClr val="3333FF"/>
          </a:solidFill>
        </p:spPr>
        <p:txBody>
          <a:bodyPr wrap="square" lIns="0" tIns="0" rIns="0" bIns="0" rtlCol="0"/>
          <a:lstStyle/>
          <a:p>
            <a:endParaRPr/>
          </a:p>
        </p:txBody>
      </p:sp>
      <p:pic>
        <p:nvPicPr>
          <p:cNvPr id="10" name="object 10"/>
          <p:cNvPicPr/>
          <p:nvPr/>
        </p:nvPicPr>
        <p:blipFill>
          <a:blip r:embed="rId2" cstate="print"/>
          <a:stretch>
            <a:fillRect/>
          </a:stretch>
        </p:blipFill>
        <p:spPr>
          <a:xfrm>
            <a:off x="7536180" y="3666009"/>
            <a:ext cx="1487453" cy="2086753"/>
          </a:xfrm>
          <a:prstGeom prst="rect">
            <a:avLst/>
          </a:prstGeom>
        </p:spPr>
      </p:pic>
      <p:grpSp>
        <p:nvGrpSpPr>
          <p:cNvPr id="11" name="object 11"/>
          <p:cNvGrpSpPr/>
          <p:nvPr/>
        </p:nvGrpSpPr>
        <p:grpSpPr>
          <a:xfrm>
            <a:off x="4911978" y="4224654"/>
            <a:ext cx="589280" cy="459105"/>
            <a:chOff x="4911978" y="4224654"/>
            <a:chExt cx="589280" cy="459105"/>
          </a:xfrm>
        </p:grpSpPr>
        <p:sp>
          <p:nvSpPr>
            <p:cNvPr id="12" name="object 12"/>
            <p:cNvSpPr/>
            <p:nvPr/>
          </p:nvSpPr>
          <p:spPr>
            <a:xfrm>
              <a:off x="4918328" y="4231004"/>
              <a:ext cx="576580" cy="446405"/>
            </a:xfrm>
            <a:custGeom>
              <a:avLst/>
              <a:gdLst/>
              <a:ahLst/>
              <a:cxnLst/>
              <a:rect l="l" t="t" r="r" b="b"/>
              <a:pathLst>
                <a:path w="576579" h="446404">
                  <a:moveTo>
                    <a:pt x="352933" y="0"/>
                  </a:moveTo>
                  <a:lnTo>
                    <a:pt x="352933" y="111633"/>
                  </a:lnTo>
                  <a:lnTo>
                    <a:pt x="0" y="111633"/>
                  </a:lnTo>
                  <a:lnTo>
                    <a:pt x="0" y="334772"/>
                  </a:lnTo>
                  <a:lnTo>
                    <a:pt x="352933" y="334772"/>
                  </a:lnTo>
                  <a:lnTo>
                    <a:pt x="352933" y="446278"/>
                  </a:lnTo>
                  <a:lnTo>
                    <a:pt x="576072" y="223139"/>
                  </a:lnTo>
                  <a:lnTo>
                    <a:pt x="352933" y="0"/>
                  </a:lnTo>
                  <a:close/>
                </a:path>
              </a:pathLst>
            </a:custGeom>
            <a:solidFill>
              <a:srgbClr val="00AFEF"/>
            </a:solidFill>
          </p:spPr>
          <p:txBody>
            <a:bodyPr wrap="square" lIns="0" tIns="0" rIns="0" bIns="0" rtlCol="0"/>
            <a:lstStyle/>
            <a:p>
              <a:endParaRPr/>
            </a:p>
          </p:txBody>
        </p:sp>
        <p:sp>
          <p:nvSpPr>
            <p:cNvPr id="13" name="object 13"/>
            <p:cNvSpPr/>
            <p:nvPr/>
          </p:nvSpPr>
          <p:spPr>
            <a:xfrm>
              <a:off x="4918328" y="4231004"/>
              <a:ext cx="576580" cy="446405"/>
            </a:xfrm>
            <a:custGeom>
              <a:avLst/>
              <a:gdLst/>
              <a:ahLst/>
              <a:cxnLst/>
              <a:rect l="l" t="t" r="r" b="b"/>
              <a:pathLst>
                <a:path w="576579" h="446404">
                  <a:moveTo>
                    <a:pt x="352933" y="446278"/>
                  </a:moveTo>
                  <a:lnTo>
                    <a:pt x="352933" y="334772"/>
                  </a:lnTo>
                  <a:lnTo>
                    <a:pt x="0" y="334772"/>
                  </a:lnTo>
                  <a:lnTo>
                    <a:pt x="0" y="111633"/>
                  </a:lnTo>
                  <a:lnTo>
                    <a:pt x="352933" y="111633"/>
                  </a:lnTo>
                  <a:lnTo>
                    <a:pt x="352933" y="0"/>
                  </a:lnTo>
                  <a:lnTo>
                    <a:pt x="576072" y="223139"/>
                  </a:lnTo>
                  <a:lnTo>
                    <a:pt x="352933" y="446278"/>
                  </a:lnTo>
                  <a:close/>
                </a:path>
              </a:pathLst>
            </a:custGeom>
            <a:ln w="12700">
              <a:solidFill>
                <a:srgbClr val="4D5E5F"/>
              </a:solidFill>
            </a:ln>
          </p:spPr>
          <p:txBody>
            <a:bodyPr wrap="square" lIns="0" tIns="0" rIns="0" bIns="0" rtlCol="0"/>
            <a:lstStyle/>
            <a:p>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688340" y="1218691"/>
            <a:ext cx="10772775" cy="3978910"/>
          </a:xfrm>
          <a:prstGeom prst="rect">
            <a:avLst/>
          </a:prstGeom>
        </p:spPr>
        <p:txBody>
          <a:bodyPr vert="horz" wrap="square" lIns="0" tIns="13335" rIns="0" bIns="0" rtlCol="0">
            <a:spAutoFit/>
          </a:bodyPr>
          <a:lstStyle/>
          <a:p>
            <a:pPr marL="26670">
              <a:lnSpc>
                <a:spcPct val="100000"/>
              </a:lnSpc>
              <a:spcBef>
                <a:spcPts val="105"/>
              </a:spcBef>
            </a:pPr>
            <a:r>
              <a:rPr lang="en-US" sz="2000" b="1" i="1" dirty="0">
                <a:solidFill>
                  <a:schemeClr val="bg1"/>
                </a:solidFill>
                <a:latin typeface="Verdana"/>
                <a:cs typeface="Verdana"/>
              </a:rPr>
              <a:t>Unveiling</a:t>
            </a:r>
            <a:r>
              <a:rPr lang="en-US" sz="2000" b="1" i="1" spc="-85" dirty="0">
                <a:solidFill>
                  <a:schemeClr val="bg1"/>
                </a:solidFill>
                <a:latin typeface="Verdana"/>
                <a:cs typeface="Verdana"/>
              </a:rPr>
              <a:t> </a:t>
            </a:r>
            <a:r>
              <a:rPr lang="en-US" sz="2000" b="1" i="1" dirty="0">
                <a:solidFill>
                  <a:schemeClr val="bg1"/>
                </a:solidFill>
                <a:latin typeface="Verdana"/>
                <a:cs typeface="Verdana"/>
              </a:rPr>
              <a:t>How</a:t>
            </a:r>
            <a:r>
              <a:rPr lang="en-US" sz="2000" b="1" i="1" spc="-25" dirty="0">
                <a:solidFill>
                  <a:schemeClr val="bg1"/>
                </a:solidFill>
                <a:latin typeface="Verdana"/>
                <a:cs typeface="Verdana"/>
              </a:rPr>
              <a:t> </a:t>
            </a:r>
            <a:r>
              <a:rPr lang="en-US" sz="2000" b="1" i="1" dirty="0">
                <a:solidFill>
                  <a:schemeClr val="bg1"/>
                </a:solidFill>
                <a:latin typeface="Verdana"/>
                <a:cs typeface="Verdana"/>
              </a:rPr>
              <a:t>Large</a:t>
            </a:r>
            <a:r>
              <a:rPr lang="en-US" sz="2000" b="1" i="1" spc="-40" dirty="0">
                <a:solidFill>
                  <a:schemeClr val="bg1"/>
                </a:solidFill>
                <a:latin typeface="Verdana"/>
                <a:cs typeface="Verdana"/>
              </a:rPr>
              <a:t> </a:t>
            </a:r>
            <a:r>
              <a:rPr lang="en-US" sz="2000" b="1" i="1" dirty="0">
                <a:solidFill>
                  <a:schemeClr val="bg1"/>
                </a:solidFill>
                <a:latin typeface="Verdana"/>
                <a:cs typeface="Verdana"/>
              </a:rPr>
              <a:t>Language</a:t>
            </a:r>
            <a:r>
              <a:rPr lang="en-US" sz="2000" b="1" i="1" spc="-55" dirty="0">
                <a:solidFill>
                  <a:schemeClr val="bg1"/>
                </a:solidFill>
                <a:latin typeface="Verdana"/>
                <a:cs typeface="Verdana"/>
              </a:rPr>
              <a:t> </a:t>
            </a:r>
            <a:r>
              <a:rPr lang="en-US" sz="2000" b="1" i="1" dirty="0">
                <a:solidFill>
                  <a:schemeClr val="bg1"/>
                </a:solidFill>
                <a:latin typeface="Verdana"/>
                <a:cs typeface="Verdana"/>
              </a:rPr>
              <a:t>Models</a:t>
            </a:r>
            <a:r>
              <a:rPr lang="en-US" sz="2000" b="1" i="1" spc="-15" dirty="0">
                <a:solidFill>
                  <a:schemeClr val="bg1"/>
                </a:solidFill>
                <a:latin typeface="Verdana"/>
                <a:cs typeface="Verdana"/>
              </a:rPr>
              <a:t> </a:t>
            </a:r>
            <a:r>
              <a:rPr lang="en-US" sz="2000" b="1" i="1" dirty="0">
                <a:solidFill>
                  <a:schemeClr val="bg1"/>
                </a:solidFill>
                <a:latin typeface="Verdana"/>
                <a:cs typeface="Verdana"/>
              </a:rPr>
              <a:t>Process</a:t>
            </a:r>
            <a:r>
              <a:rPr lang="en-US" sz="2000" b="1" i="1" spc="-30" dirty="0">
                <a:solidFill>
                  <a:schemeClr val="bg1"/>
                </a:solidFill>
                <a:latin typeface="Verdana"/>
                <a:cs typeface="Verdana"/>
              </a:rPr>
              <a:t> </a:t>
            </a:r>
            <a:r>
              <a:rPr lang="en-US" sz="2000" b="1" i="1" spc="-20" dirty="0">
                <a:solidFill>
                  <a:schemeClr val="bg1"/>
                </a:solidFill>
                <a:latin typeface="Verdana"/>
                <a:cs typeface="Verdana"/>
              </a:rPr>
              <a:t>Text</a:t>
            </a:r>
            <a:endParaRPr lang="en-US" sz="2000" dirty="0">
              <a:solidFill>
                <a:schemeClr val="bg1"/>
              </a:solidFill>
              <a:latin typeface="Verdana"/>
              <a:cs typeface="Verdana"/>
            </a:endParaRPr>
          </a:p>
          <a:p>
            <a:pPr>
              <a:lnSpc>
                <a:spcPct val="100000"/>
              </a:lnSpc>
              <a:spcBef>
                <a:spcPts val="2140"/>
              </a:spcBef>
            </a:pPr>
            <a:endParaRPr lang="en-US" sz="2000" dirty="0">
              <a:solidFill>
                <a:schemeClr val="bg1"/>
              </a:solidFill>
              <a:latin typeface="Verdana"/>
              <a:cs typeface="Verdana"/>
            </a:endParaRPr>
          </a:p>
          <a:p>
            <a:pPr marL="354965" indent="-342265">
              <a:lnSpc>
                <a:spcPct val="100000"/>
              </a:lnSpc>
              <a:buClr>
                <a:srgbClr val="009CDB"/>
              </a:buClr>
              <a:buFont typeface="Verdana"/>
              <a:buChar char="•"/>
              <a:tabLst>
                <a:tab pos="354965" algn="l"/>
              </a:tabLst>
            </a:pPr>
            <a:r>
              <a:rPr lang="en-US" sz="2000" b="1" dirty="0">
                <a:solidFill>
                  <a:schemeClr val="bg1"/>
                </a:solidFill>
                <a:latin typeface="Verdana"/>
                <a:cs typeface="Verdana"/>
              </a:rPr>
              <a:t>Step</a:t>
            </a:r>
            <a:r>
              <a:rPr lang="en-US" sz="2000" b="1" spc="-45" dirty="0">
                <a:solidFill>
                  <a:schemeClr val="bg1"/>
                </a:solidFill>
                <a:latin typeface="Verdana"/>
                <a:cs typeface="Verdana"/>
              </a:rPr>
              <a:t> </a:t>
            </a:r>
            <a:r>
              <a:rPr lang="en-US" sz="2000" b="1" spc="-25" dirty="0">
                <a:solidFill>
                  <a:schemeClr val="bg1"/>
                </a:solidFill>
                <a:latin typeface="Verdana"/>
                <a:cs typeface="Verdana"/>
              </a:rPr>
              <a:t>5</a:t>
            </a:r>
            <a:r>
              <a:rPr lang="en-US" sz="2000" spc="-25" dirty="0">
                <a:solidFill>
                  <a:schemeClr val="bg1"/>
                </a:solidFill>
                <a:latin typeface="Verdana"/>
                <a:cs typeface="Verdana"/>
              </a:rPr>
              <a:t>:</a:t>
            </a:r>
            <a:endParaRPr lang="en-US" sz="2000" dirty="0">
              <a:solidFill>
                <a:schemeClr val="bg1"/>
              </a:solidFill>
              <a:latin typeface="Verdana"/>
              <a:cs typeface="Verdana"/>
            </a:endParaRPr>
          </a:p>
          <a:p>
            <a:pPr marL="139065" marR="5080" indent="-127000">
              <a:lnSpc>
                <a:spcPct val="100000"/>
              </a:lnSpc>
              <a:spcBef>
                <a:spcPts val="480"/>
              </a:spcBef>
              <a:buClr>
                <a:srgbClr val="009CDB"/>
              </a:buClr>
              <a:buChar char="•"/>
              <a:tabLst>
                <a:tab pos="139065" algn="l"/>
                <a:tab pos="354965" algn="l"/>
              </a:tabLst>
            </a:pPr>
            <a:r>
              <a:rPr lang="en-US" sz="2000" dirty="0">
                <a:solidFill>
                  <a:schemeClr val="bg1"/>
                </a:solidFill>
                <a:latin typeface="Verdana"/>
                <a:cs typeface="Verdana"/>
              </a:rPr>
              <a:t>	Predict</a:t>
            </a:r>
            <a:r>
              <a:rPr lang="en-US" sz="2000" spc="-90" dirty="0">
                <a:solidFill>
                  <a:schemeClr val="bg1"/>
                </a:solidFill>
                <a:latin typeface="Verdana"/>
                <a:cs typeface="Verdana"/>
              </a:rPr>
              <a:t> </a:t>
            </a:r>
            <a:r>
              <a:rPr lang="en-US" sz="2000" dirty="0">
                <a:solidFill>
                  <a:schemeClr val="bg1"/>
                </a:solidFill>
                <a:latin typeface="Verdana"/>
                <a:cs typeface="Verdana"/>
              </a:rPr>
              <a:t>the</a:t>
            </a:r>
            <a:r>
              <a:rPr lang="en-US" sz="2000" spc="-60" dirty="0">
                <a:solidFill>
                  <a:schemeClr val="bg1"/>
                </a:solidFill>
                <a:latin typeface="Verdana"/>
                <a:cs typeface="Verdana"/>
              </a:rPr>
              <a:t> </a:t>
            </a:r>
            <a:r>
              <a:rPr lang="en-US" sz="2000" dirty="0">
                <a:solidFill>
                  <a:schemeClr val="bg1"/>
                </a:solidFill>
                <a:latin typeface="Verdana"/>
                <a:cs typeface="Verdana"/>
              </a:rPr>
              <a:t>next</a:t>
            </a:r>
            <a:r>
              <a:rPr lang="en-US" sz="2000" spc="-60" dirty="0">
                <a:solidFill>
                  <a:schemeClr val="bg1"/>
                </a:solidFill>
                <a:latin typeface="Verdana"/>
                <a:cs typeface="Verdana"/>
              </a:rPr>
              <a:t> </a:t>
            </a:r>
            <a:r>
              <a:rPr lang="en-US" sz="2000" dirty="0">
                <a:solidFill>
                  <a:schemeClr val="bg1"/>
                </a:solidFill>
                <a:latin typeface="Verdana"/>
                <a:cs typeface="Verdana"/>
              </a:rPr>
              <a:t>word</a:t>
            </a:r>
            <a:r>
              <a:rPr lang="en-US" sz="2000" spc="-60" dirty="0">
                <a:solidFill>
                  <a:schemeClr val="bg1"/>
                </a:solidFill>
                <a:latin typeface="Verdana"/>
                <a:cs typeface="Verdana"/>
              </a:rPr>
              <a:t> </a:t>
            </a:r>
            <a:r>
              <a:rPr lang="en-US" sz="2000" dirty="0">
                <a:solidFill>
                  <a:schemeClr val="bg1"/>
                </a:solidFill>
                <a:latin typeface="Verdana"/>
                <a:cs typeface="Verdana"/>
              </a:rPr>
              <a:t>by</a:t>
            </a:r>
            <a:r>
              <a:rPr lang="en-US" sz="2000" spc="-60" dirty="0">
                <a:solidFill>
                  <a:schemeClr val="bg1"/>
                </a:solidFill>
                <a:latin typeface="Verdana"/>
                <a:cs typeface="Verdana"/>
              </a:rPr>
              <a:t> </a:t>
            </a:r>
            <a:r>
              <a:rPr lang="en-US" sz="2000" dirty="0">
                <a:solidFill>
                  <a:schemeClr val="bg1"/>
                </a:solidFill>
                <a:latin typeface="Verdana"/>
                <a:cs typeface="Verdana"/>
              </a:rPr>
              <a:t>assigning</a:t>
            </a:r>
            <a:r>
              <a:rPr lang="en-US" sz="2000" spc="-50" dirty="0">
                <a:solidFill>
                  <a:schemeClr val="bg1"/>
                </a:solidFill>
                <a:latin typeface="Verdana"/>
                <a:cs typeface="Verdana"/>
              </a:rPr>
              <a:t> </a:t>
            </a:r>
            <a:r>
              <a:rPr lang="en-US" sz="2000" dirty="0">
                <a:solidFill>
                  <a:schemeClr val="bg1"/>
                </a:solidFill>
                <a:latin typeface="Verdana"/>
                <a:cs typeface="Verdana"/>
              </a:rPr>
              <a:t>scores</a:t>
            </a:r>
            <a:r>
              <a:rPr lang="en-US" sz="2000" spc="-75" dirty="0">
                <a:solidFill>
                  <a:schemeClr val="bg1"/>
                </a:solidFill>
                <a:latin typeface="Verdana"/>
                <a:cs typeface="Verdana"/>
              </a:rPr>
              <a:t> </a:t>
            </a:r>
            <a:r>
              <a:rPr lang="en-US" sz="2000" dirty="0">
                <a:solidFill>
                  <a:schemeClr val="bg1"/>
                </a:solidFill>
                <a:latin typeface="Verdana"/>
                <a:cs typeface="Verdana"/>
              </a:rPr>
              <a:t>for</a:t>
            </a:r>
            <a:r>
              <a:rPr lang="en-US" sz="2000" spc="-70" dirty="0">
                <a:solidFill>
                  <a:schemeClr val="bg1"/>
                </a:solidFill>
                <a:latin typeface="Verdana"/>
                <a:cs typeface="Verdana"/>
              </a:rPr>
              <a:t> </a:t>
            </a:r>
            <a:r>
              <a:rPr lang="en-US" sz="2000" dirty="0">
                <a:solidFill>
                  <a:schemeClr val="bg1"/>
                </a:solidFill>
                <a:latin typeface="Verdana"/>
                <a:cs typeface="Verdana"/>
              </a:rPr>
              <a:t>every</a:t>
            </a:r>
            <a:r>
              <a:rPr lang="en-US" sz="2000" spc="-65" dirty="0">
                <a:solidFill>
                  <a:schemeClr val="bg1"/>
                </a:solidFill>
                <a:latin typeface="Verdana"/>
                <a:cs typeface="Verdana"/>
              </a:rPr>
              <a:t> </a:t>
            </a:r>
            <a:r>
              <a:rPr lang="en-US" sz="2000" dirty="0">
                <a:solidFill>
                  <a:schemeClr val="bg1"/>
                </a:solidFill>
                <a:latin typeface="Verdana"/>
                <a:cs typeface="Verdana"/>
              </a:rPr>
              <a:t>word</a:t>
            </a:r>
            <a:r>
              <a:rPr lang="en-US" sz="2000" spc="-60" dirty="0">
                <a:solidFill>
                  <a:schemeClr val="bg1"/>
                </a:solidFill>
                <a:latin typeface="Verdana"/>
                <a:cs typeface="Verdana"/>
              </a:rPr>
              <a:t> </a:t>
            </a:r>
            <a:r>
              <a:rPr lang="en-US" sz="2000" spc="-40" dirty="0">
                <a:solidFill>
                  <a:schemeClr val="bg1"/>
                </a:solidFill>
                <a:latin typeface="Verdana"/>
                <a:cs typeface="Verdana"/>
              </a:rPr>
              <a:t>-</a:t>
            </a:r>
            <a:r>
              <a:rPr lang="en-US" sz="2000" spc="-60" dirty="0">
                <a:solidFill>
                  <a:schemeClr val="bg1"/>
                </a:solidFill>
                <a:latin typeface="Verdana"/>
                <a:cs typeface="Verdana"/>
              </a:rPr>
              <a:t>&gt;Feed-</a:t>
            </a:r>
            <a:r>
              <a:rPr lang="en-US" sz="2000" spc="-10" dirty="0">
                <a:solidFill>
                  <a:schemeClr val="bg1"/>
                </a:solidFill>
                <a:latin typeface="Verdana"/>
                <a:cs typeface="Verdana"/>
              </a:rPr>
              <a:t>Forward </a:t>
            </a:r>
            <a:r>
              <a:rPr lang="en-US" sz="2000" dirty="0">
                <a:solidFill>
                  <a:schemeClr val="bg1"/>
                </a:solidFill>
                <a:latin typeface="Verdana"/>
                <a:cs typeface="Verdana"/>
              </a:rPr>
              <a:t>Network.</a:t>
            </a:r>
            <a:r>
              <a:rPr lang="en-US" sz="2000" spc="-65" dirty="0">
                <a:solidFill>
                  <a:schemeClr val="bg1"/>
                </a:solidFill>
                <a:latin typeface="Verdana"/>
                <a:cs typeface="Verdana"/>
              </a:rPr>
              <a:t> </a:t>
            </a:r>
            <a:r>
              <a:rPr lang="en-US" sz="2000" dirty="0">
                <a:solidFill>
                  <a:schemeClr val="bg1"/>
                </a:solidFill>
                <a:latin typeface="Verdana"/>
                <a:cs typeface="Verdana"/>
              </a:rPr>
              <a:t>The</a:t>
            </a:r>
            <a:r>
              <a:rPr lang="en-US" sz="2000" spc="-75" dirty="0">
                <a:solidFill>
                  <a:schemeClr val="bg1"/>
                </a:solidFill>
                <a:latin typeface="Verdana"/>
                <a:cs typeface="Verdana"/>
              </a:rPr>
              <a:t> </a:t>
            </a:r>
            <a:r>
              <a:rPr lang="en-US" sz="2000" dirty="0">
                <a:solidFill>
                  <a:schemeClr val="bg1"/>
                </a:solidFill>
                <a:latin typeface="Verdana"/>
                <a:cs typeface="Verdana"/>
              </a:rPr>
              <a:t>fully</a:t>
            </a:r>
            <a:r>
              <a:rPr lang="en-US" sz="2000" spc="-70" dirty="0">
                <a:solidFill>
                  <a:schemeClr val="bg1"/>
                </a:solidFill>
                <a:latin typeface="Verdana"/>
                <a:cs typeface="Verdana"/>
              </a:rPr>
              <a:t> </a:t>
            </a:r>
            <a:r>
              <a:rPr lang="en-US" sz="2000" dirty="0">
                <a:solidFill>
                  <a:schemeClr val="bg1"/>
                </a:solidFill>
                <a:latin typeface="Verdana"/>
                <a:cs typeface="Verdana"/>
              </a:rPr>
              <a:t>connected</a:t>
            </a:r>
            <a:r>
              <a:rPr lang="en-US" sz="2000" spc="-100" dirty="0">
                <a:solidFill>
                  <a:schemeClr val="bg1"/>
                </a:solidFill>
                <a:latin typeface="Verdana"/>
                <a:cs typeface="Verdana"/>
              </a:rPr>
              <a:t> </a:t>
            </a:r>
            <a:r>
              <a:rPr lang="en-US" sz="2000" spc="-25" dirty="0">
                <a:solidFill>
                  <a:schemeClr val="bg1"/>
                </a:solidFill>
                <a:latin typeface="Verdana"/>
                <a:cs typeface="Verdana"/>
              </a:rPr>
              <a:t>feed-</a:t>
            </a:r>
            <a:r>
              <a:rPr lang="en-US" sz="2000" dirty="0">
                <a:solidFill>
                  <a:schemeClr val="bg1"/>
                </a:solidFill>
                <a:latin typeface="Verdana"/>
                <a:cs typeface="Verdana"/>
              </a:rPr>
              <a:t>forward</a:t>
            </a:r>
            <a:r>
              <a:rPr lang="en-US" sz="2000" spc="-70" dirty="0">
                <a:solidFill>
                  <a:schemeClr val="bg1"/>
                </a:solidFill>
                <a:latin typeface="Verdana"/>
                <a:cs typeface="Verdana"/>
              </a:rPr>
              <a:t> </a:t>
            </a:r>
            <a:r>
              <a:rPr lang="en-US" sz="2000" dirty="0">
                <a:solidFill>
                  <a:schemeClr val="bg1"/>
                </a:solidFill>
                <a:latin typeface="Verdana"/>
                <a:cs typeface="Verdana"/>
              </a:rPr>
              <a:t>network</a:t>
            </a:r>
            <a:r>
              <a:rPr lang="en-US" sz="2000" spc="-90" dirty="0">
                <a:solidFill>
                  <a:schemeClr val="bg1"/>
                </a:solidFill>
                <a:latin typeface="Verdana"/>
                <a:cs typeface="Verdana"/>
              </a:rPr>
              <a:t> </a:t>
            </a:r>
            <a:r>
              <a:rPr lang="en-US" sz="2000" dirty="0">
                <a:solidFill>
                  <a:schemeClr val="bg1"/>
                </a:solidFill>
                <a:latin typeface="Verdana"/>
                <a:cs typeface="Verdana"/>
              </a:rPr>
              <a:t>takes</a:t>
            </a:r>
            <a:r>
              <a:rPr lang="en-US" sz="2000" spc="-75" dirty="0">
                <a:solidFill>
                  <a:schemeClr val="bg1"/>
                </a:solidFill>
                <a:latin typeface="Verdana"/>
                <a:cs typeface="Verdana"/>
              </a:rPr>
              <a:t> </a:t>
            </a:r>
            <a:r>
              <a:rPr lang="en-US" sz="2000" dirty="0">
                <a:solidFill>
                  <a:schemeClr val="bg1"/>
                </a:solidFill>
                <a:latin typeface="Verdana"/>
                <a:cs typeface="Verdana"/>
              </a:rPr>
              <a:t>all</a:t>
            </a:r>
            <a:r>
              <a:rPr lang="en-US" sz="2000" spc="-55" dirty="0">
                <a:solidFill>
                  <a:schemeClr val="bg1"/>
                </a:solidFill>
                <a:latin typeface="Verdana"/>
                <a:cs typeface="Verdana"/>
              </a:rPr>
              <a:t> </a:t>
            </a:r>
            <a:r>
              <a:rPr lang="en-US" sz="2000" dirty="0">
                <a:solidFill>
                  <a:schemeClr val="bg1"/>
                </a:solidFill>
                <a:latin typeface="Verdana"/>
                <a:cs typeface="Verdana"/>
              </a:rPr>
              <a:t>of</a:t>
            </a:r>
            <a:r>
              <a:rPr lang="en-US" sz="2000" spc="-75" dirty="0">
                <a:solidFill>
                  <a:schemeClr val="bg1"/>
                </a:solidFill>
                <a:latin typeface="Verdana"/>
                <a:cs typeface="Verdana"/>
              </a:rPr>
              <a:t> </a:t>
            </a:r>
            <a:r>
              <a:rPr lang="en-US" sz="2000" dirty="0">
                <a:solidFill>
                  <a:schemeClr val="bg1"/>
                </a:solidFill>
                <a:latin typeface="Verdana"/>
                <a:cs typeface="Verdana"/>
              </a:rPr>
              <a:t>the</a:t>
            </a:r>
            <a:r>
              <a:rPr lang="en-US" sz="2000" spc="-75" dirty="0">
                <a:solidFill>
                  <a:schemeClr val="bg1"/>
                </a:solidFill>
                <a:latin typeface="Verdana"/>
                <a:cs typeface="Verdana"/>
              </a:rPr>
              <a:t> </a:t>
            </a:r>
            <a:r>
              <a:rPr lang="en-US" sz="2000" spc="-10" dirty="0">
                <a:solidFill>
                  <a:schemeClr val="bg1"/>
                </a:solidFill>
                <a:latin typeface="Verdana"/>
                <a:cs typeface="Verdana"/>
              </a:rPr>
              <a:t>attention </a:t>
            </a:r>
            <a:r>
              <a:rPr lang="en-US" sz="2000" dirty="0">
                <a:solidFill>
                  <a:schemeClr val="bg1"/>
                </a:solidFill>
                <a:latin typeface="Verdana"/>
                <a:cs typeface="Verdana"/>
              </a:rPr>
              <a:t>weights</a:t>
            </a:r>
            <a:r>
              <a:rPr lang="en-US" sz="2000" spc="-50" dirty="0">
                <a:solidFill>
                  <a:schemeClr val="bg1"/>
                </a:solidFill>
                <a:latin typeface="Verdana"/>
                <a:cs typeface="Verdana"/>
              </a:rPr>
              <a:t> </a:t>
            </a:r>
            <a:r>
              <a:rPr lang="en-US" sz="2000" dirty="0">
                <a:solidFill>
                  <a:schemeClr val="bg1"/>
                </a:solidFill>
                <a:latin typeface="Verdana"/>
                <a:cs typeface="Verdana"/>
              </a:rPr>
              <a:t>as</a:t>
            </a:r>
            <a:r>
              <a:rPr lang="en-US" sz="2000" spc="-90" dirty="0">
                <a:solidFill>
                  <a:schemeClr val="bg1"/>
                </a:solidFill>
                <a:latin typeface="Verdana"/>
                <a:cs typeface="Verdana"/>
              </a:rPr>
              <a:t> </a:t>
            </a:r>
            <a:r>
              <a:rPr lang="en-US" sz="2000" dirty="0">
                <a:solidFill>
                  <a:schemeClr val="bg1"/>
                </a:solidFill>
                <a:latin typeface="Verdana"/>
                <a:cs typeface="Verdana"/>
              </a:rPr>
              <a:t>input</a:t>
            </a:r>
            <a:r>
              <a:rPr lang="en-US" sz="2000" spc="-65" dirty="0">
                <a:solidFill>
                  <a:schemeClr val="bg1"/>
                </a:solidFill>
                <a:latin typeface="Verdana"/>
                <a:cs typeface="Verdana"/>
              </a:rPr>
              <a:t> </a:t>
            </a:r>
            <a:r>
              <a:rPr lang="en-US" sz="2000" dirty="0">
                <a:solidFill>
                  <a:schemeClr val="bg1"/>
                </a:solidFill>
                <a:latin typeface="Verdana"/>
                <a:cs typeface="Verdana"/>
              </a:rPr>
              <a:t>and</a:t>
            </a:r>
            <a:r>
              <a:rPr lang="en-US" sz="2000" spc="-50" dirty="0">
                <a:solidFill>
                  <a:schemeClr val="bg1"/>
                </a:solidFill>
                <a:latin typeface="Verdana"/>
                <a:cs typeface="Verdana"/>
              </a:rPr>
              <a:t> </a:t>
            </a:r>
            <a:r>
              <a:rPr lang="en-US" sz="2000" dirty="0">
                <a:solidFill>
                  <a:schemeClr val="bg1"/>
                </a:solidFill>
                <a:latin typeface="Verdana"/>
                <a:cs typeface="Verdana"/>
              </a:rPr>
              <a:t>processes</a:t>
            </a:r>
            <a:r>
              <a:rPr lang="en-US" sz="2000" spc="-90" dirty="0">
                <a:solidFill>
                  <a:schemeClr val="bg1"/>
                </a:solidFill>
                <a:latin typeface="Verdana"/>
                <a:cs typeface="Verdana"/>
              </a:rPr>
              <a:t> </a:t>
            </a:r>
            <a:r>
              <a:rPr lang="en-US" sz="2000" dirty="0">
                <a:solidFill>
                  <a:schemeClr val="bg1"/>
                </a:solidFill>
                <a:latin typeface="Verdana"/>
                <a:cs typeface="Verdana"/>
              </a:rPr>
              <a:t>them.</a:t>
            </a:r>
            <a:r>
              <a:rPr lang="en-US" sz="2000" spc="-65" dirty="0">
                <a:solidFill>
                  <a:schemeClr val="bg1"/>
                </a:solidFill>
                <a:latin typeface="Verdana"/>
                <a:cs typeface="Verdana"/>
              </a:rPr>
              <a:t> </a:t>
            </a:r>
            <a:r>
              <a:rPr lang="en-US" sz="2000" dirty="0">
                <a:solidFill>
                  <a:schemeClr val="bg1"/>
                </a:solidFill>
                <a:latin typeface="Verdana"/>
                <a:cs typeface="Verdana"/>
              </a:rPr>
              <a:t>It</a:t>
            </a:r>
            <a:r>
              <a:rPr lang="en-US" sz="2000" spc="-65" dirty="0">
                <a:solidFill>
                  <a:schemeClr val="bg1"/>
                </a:solidFill>
                <a:latin typeface="Verdana"/>
                <a:cs typeface="Verdana"/>
              </a:rPr>
              <a:t> </a:t>
            </a:r>
            <a:r>
              <a:rPr lang="en-US" sz="2000" dirty="0">
                <a:solidFill>
                  <a:schemeClr val="bg1"/>
                </a:solidFill>
                <a:latin typeface="Verdana"/>
                <a:cs typeface="Verdana"/>
              </a:rPr>
              <a:t>predicts</a:t>
            </a:r>
            <a:r>
              <a:rPr lang="en-US" sz="2000" spc="-60" dirty="0">
                <a:solidFill>
                  <a:schemeClr val="bg1"/>
                </a:solidFill>
                <a:latin typeface="Verdana"/>
                <a:cs typeface="Verdana"/>
              </a:rPr>
              <a:t> </a:t>
            </a:r>
            <a:r>
              <a:rPr lang="en-US" sz="2000" dirty="0">
                <a:solidFill>
                  <a:schemeClr val="bg1"/>
                </a:solidFill>
                <a:latin typeface="Verdana"/>
                <a:cs typeface="Verdana"/>
              </a:rPr>
              <a:t>what</a:t>
            </a:r>
            <a:r>
              <a:rPr lang="en-US" sz="2000" spc="-80" dirty="0">
                <a:solidFill>
                  <a:schemeClr val="bg1"/>
                </a:solidFill>
                <a:latin typeface="Verdana"/>
                <a:cs typeface="Verdana"/>
              </a:rPr>
              <a:t> </a:t>
            </a:r>
            <a:r>
              <a:rPr lang="en-US" sz="2000" dirty="0">
                <a:solidFill>
                  <a:schemeClr val="bg1"/>
                </a:solidFill>
                <a:latin typeface="Verdana"/>
                <a:cs typeface="Verdana"/>
              </a:rPr>
              <a:t>it</a:t>
            </a:r>
            <a:r>
              <a:rPr lang="en-US" sz="2000" spc="-45" dirty="0">
                <a:solidFill>
                  <a:schemeClr val="bg1"/>
                </a:solidFill>
                <a:latin typeface="Verdana"/>
                <a:cs typeface="Verdana"/>
              </a:rPr>
              <a:t> </a:t>
            </a:r>
            <a:r>
              <a:rPr lang="en-US" sz="2000" dirty="0">
                <a:solidFill>
                  <a:schemeClr val="bg1"/>
                </a:solidFill>
                <a:latin typeface="Verdana"/>
                <a:cs typeface="Verdana"/>
              </a:rPr>
              <a:t>thinks</a:t>
            </a:r>
            <a:r>
              <a:rPr lang="en-US" sz="2000" spc="-75" dirty="0">
                <a:solidFill>
                  <a:schemeClr val="bg1"/>
                </a:solidFill>
                <a:latin typeface="Verdana"/>
                <a:cs typeface="Verdana"/>
              </a:rPr>
              <a:t> </a:t>
            </a:r>
            <a:r>
              <a:rPr lang="en-US" sz="2000" dirty="0">
                <a:solidFill>
                  <a:schemeClr val="bg1"/>
                </a:solidFill>
                <a:latin typeface="Verdana"/>
                <a:cs typeface="Verdana"/>
              </a:rPr>
              <a:t>the</a:t>
            </a:r>
            <a:r>
              <a:rPr lang="en-US" sz="2000" spc="-60" dirty="0">
                <a:solidFill>
                  <a:schemeClr val="bg1"/>
                </a:solidFill>
                <a:latin typeface="Verdana"/>
                <a:cs typeface="Verdana"/>
              </a:rPr>
              <a:t> </a:t>
            </a:r>
            <a:r>
              <a:rPr lang="en-US" sz="2000" dirty="0">
                <a:solidFill>
                  <a:schemeClr val="bg1"/>
                </a:solidFill>
                <a:latin typeface="Verdana"/>
                <a:cs typeface="Verdana"/>
              </a:rPr>
              <a:t>next</a:t>
            </a:r>
            <a:r>
              <a:rPr lang="en-US" sz="2000" spc="-65" dirty="0">
                <a:solidFill>
                  <a:schemeClr val="bg1"/>
                </a:solidFill>
                <a:latin typeface="Verdana"/>
                <a:cs typeface="Verdana"/>
              </a:rPr>
              <a:t> </a:t>
            </a:r>
            <a:r>
              <a:rPr lang="en-US" sz="2000" dirty="0">
                <a:solidFill>
                  <a:schemeClr val="bg1"/>
                </a:solidFill>
                <a:latin typeface="Verdana"/>
                <a:cs typeface="Verdana"/>
              </a:rPr>
              <a:t>word</a:t>
            </a:r>
            <a:r>
              <a:rPr lang="en-US" sz="2000" spc="-65" dirty="0">
                <a:solidFill>
                  <a:schemeClr val="bg1"/>
                </a:solidFill>
                <a:latin typeface="Verdana"/>
                <a:cs typeface="Verdana"/>
              </a:rPr>
              <a:t> </a:t>
            </a:r>
            <a:r>
              <a:rPr lang="en-US" sz="2000" spc="-10" dirty="0">
                <a:solidFill>
                  <a:schemeClr val="bg1"/>
                </a:solidFill>
                <a:latin typeface="Verdana"/>
                <a:cs typeface="Verdana"/>
              </a:rPr>
              <a:t>could </a:t>
            </a:r>
            <a:r>
              <a:rPr lang="en-US" sz="2000" dirty="0">
                <a:solidFill>
                  <a:schemeClr val="bg1"/>
                </a:solidFill>
                <a:latin typeface="Verdana"/>
                <a:cs typeface="Verdana"/>
              </a:rPr>
              <a:t>be</a:t>
            </a:r>
            <a:r>
              <a:rPr lang="en-US" sz="2000" spc="-80" dirty="0">
                <a:solidFill>
                  <a:schemeClr val="bg1"/>
                </a:solidFill>
                <a:latin typeface="Verdana"/>
                <a:cs typeface="Verdana"/>
              </a:rPr>
              <a:t> </a:t>
            </a:r>
            <a:r>
              <a:rPr lang="en-US" sz="2000" dirty="0">
                <a:solidFill>
                  <a:schemeClr val="bg1"/>
                </a:solidFill>
                <a:latin typeface="Verdana"/>
                <a:cs typeface="Verdana"/>
              </a:rPr>
              <a:t>based</a:t>
            </a:r>
            <a:r>
              <a:rPr lang="en-US" sz="2000" spc="-70" dirty="0">
                <a:solidFill>
                  <a:schemeClr val="bg1"/>
                </a:solidFill>
                <a:latin typeface="Verdana"/>
                <a:cs typeface="Verdana"/>
              </a:rPr>
              <a:t> </a:t>
            </a:r>
            <a:r>
              <a:rPr lang="en-US" sz="2000" dirty="0">
                <a:solidFill>
                  <a:schemeClr val="bg1"/>
                </a:solidFill>
                <a:latin typeface="Verdana"/>
                <a:cs typeface="Verdana"/>
              </a:rPr>
              <a:t>on</a:t>
            </a:r>
            <a:r>
              <a:rPr lang="en-US" sz="2000" spc="-75" dirty="0">
                <a:solidFill>
                  <a:schemeClr val="bg1"/>
                </a:solidFill>
                <a:latin typeface="Verdana"/>
                <a:cs typeface="Verdana"/>
              </a:rPr>
              <a:t> </a:t>
            </a:r>
            <a:r>
              <a:rPr lang="en-US" sz="2000" dirty="0">
                <a:solidFill>
                  <a:schemeClr val="bg1"/>
                </a:solidFill>
                <a:latin typeface="Verdana"/>
                <a:cs typeface="Verdana"/>
              </a:rPr>
              <a:t>the</a:t>
            </a:r>
            <a:r>
              <a:rPr lang="en-US" sz="2000" spc="-95" dirty="0">
                <a:solidFill>
                  <a:schemeClr val="bg1"/>
                </a:solidFill>
                <a:latin typeface="Verdana"/>
                <a:cs typeface="Verdana"/>
              </a:rPr>
              <a:t> </a:t>
            </a:r>
            <a:r>
              <a:rPr lang="en-US" sz="2000" dirty="0">
                <a:solidFill>
                  <a:schemeClr val="bg1"/>
                </a:solidFill>
                <a:latin typeface="Verdana"/>
                <a:cs typeface="Verdana"/>
              </a:rPr>
              <a:t>training</a:t>
            </a:r>
            <a:r>
              <a:rPr lang="en-US" sz="2000" spc="-60" dirty="0">
                <a:solidFill>
                  <a:schemeClr val="bg1"/>
                </a:solidFill>
                <a:latin typeface="Verdana"/>
                <a:cs typeface="Verdana"/>
              </a:rPr>
              <a:t> </a:t>
            </a:r>
            <a:r>
              <a:rPr lang="en-US" sz="2000" dirty="0">
                <a:solidFill>
                  <a:schemeClr val="bg1"/>
                </a:solidFill>
                <a:latin typeface="Verdana"/>
                <a:cs typeface="Verdana"/>
              </a:rPr>
              <a:t>data.</a:t>
            </a:r>
            <a:r>
              <a:rPr lang="en-US" sz="2000" spc="-80" dirty="0">
                <a:solidFill>
                  <a:schemeClr val="bg1"/>
                </a:solidFill>
                <a:latin typeface="Verdana"/>
                <a:cs typeface="Verdana"/>
              </a:rPr>
              <a:t> </a:t>
            </a:r>
            <a:r>
              <a:rPr lang="en-US" sz="2000" dirty="0">
                <a:solidFill>
                  <a:schemeClr val="bg1"/>
                </a:solidFill>
                <a:latin typeface="Verdana"/>
                <a:cs typeface="Verdana"/>
              </a:rPr>
              <a:t>These</a:t>
            </a:r>
            <a:r>
              <a:rPr lang="en-US" sz="2000" spc="-90" dirty="0">
                <a:solidFill>
                  <a:schemeClr val="bg1"/>
                </a:solidFill>
                <a:latin typeface="Verdana"/>
                <a:cs typeface="Verdana"/>
              </a:rPr>
              <a:t> </a:t>
            </a:r>
            <a:r>
              <a:rPr lang="en-US" sz="2000" dirty="0">
                <a:solidFill>
                  <a:schemeClr val="bg1"/>
                </a:solidFill>
                <a:latin typeface="Verdana"/>
                <a:cs typeface="Verdana"/>
              </a:rPr>
              <a:t>predictions</a:t>
            </a:r>
            <a:r>
              <a:rPr lang="en-US" sz="2000" spc="-65" dirty="0">
                <a:solidFill>
                  <a:schemeClr val="bg1"/>
                </a:solidFill>
                <a:latin typeface="Verdana"/>
                <a:cs typeface="Verdana"/>
              </a:rPr>
              <a:t> </a:t>
            </a:r>
            <a:r>
              <a:rPr lang="en-US" sz="2000" dirty="0">
                <a:solidFill>
                  <a:schemeClr val="bg1"/>
                </a:solidFill>
                <a:latin typeface="Verdana"/>
                <a:cs typeface="Verdana"/>
              </a:rPr>
              <a:t>are</a:t>
            </a:r>
            <a:r>
              <a:rPr lang="en-US" sz="2000" spc="-75" dirty="0">
                <a:solidFill>
                  <a:schemeClr val="bg1"/>
                </a:solidFill>
                <a:latin typeface="Verdana"/>
                <a:cs typeface="Verdana"/>
              </a:rPr>
              <a:t> </a:t>
            </a:r>
            <a:r>
              <a:rPr lang="en-US" sz="2000" dirty="0">
                <a:solidFill>
                  <a:schemeClr val="bg1"/>
                </a:solidFill>
                <a:latin typeface="Verdana"/>
                <a:cs typeface="Verdana"/>
              </a:rPr>
              <a:t>not</a:t>
            </a:r>
            <a:r>
              <a:rPr lang="en-US" sz="2000" spc="-80" dirty="0">
                <a:solidFill>
                  <a:schemeClr val="bg1"/>
                </a:solidFill>
                <a:latin typeface="Verdana"/>
                <a:cs typeface="Verdana"/>
              </a:rPr>
              <a:t> </a:t>
            </a:r>
            <a:r>
              <a:rPr lang="en-US" sz="2000" spc="-10" dirty="0">
                <a:solidFill>
                  <a:schemeClr val="bg1"/>
                </a:solidFill>
                <a:latin typeface="Verdana"/>
                <a:cs typeface="Verdana"/>
              </a:rPr>
              <a:t>probabilities</a:t>
            </a:r>
            <a:r>
              <a:rPr lang="en-US" sz="2000" spc="-35" dirty="0">
                <a:solidFill>
                  <a:schemeClr val="bg1"/>
                </a:solidFill>
                <a:latin typeface="Verdana"/>
                <a:cs typeface="Verdana"/>
              </a:rPr>
              <a:t> </a:t>
            </a:r>
            <a:r>
              <a:rPr lang="en-US" sz="2000" dirty="0">
                <a:solidFill>
                  <a:schemeClr val="bg1"/>
                </a:solidFill>
                <a:latin typeface="Verdana"/>
                <a:cs typeface="Verdana"/>
              </a:rPr>
              <a:t>yet;</a:t>
            </a:r>
            <a:r>
              <a:rPr lang="en-US" sz="2000" spc="-65" dirty="0">
                <a:solidFill>
                  <a:schemeClr val="bg1"/>
                </a:solidFill>
                <a:latin typeface="Verdana"/>
                <a:cs typeface="Verdana"/>
              </a:rPr>
              <a:t> </a:t>
            </a:r>
            <a:r>
              <a:rPr lang="en-US" sz="2000" dirty="0">
                <a:solidFill>
                  <a:schemeClr val="bg1"/>
                </a:solidFill>
                <a:latin typeface="Verdana"/>
                <a:cs typeface="Verdana"/>
              </a:rPr>
              <a:t>they</a:t>
            </a:r>
            <a:r>
              <a:rPr lang="en-US" sz="2000" spc="-100" dirty="0">
                <a:solidFill>
                  <a:schemeClr val="bg1"/>
                </a:solidFill>
                <a:latin typeface="Verdana"/>
                <a:cs typeface="Verdana"/>
              </a:rPr>
              <a:t> </a:t>
            </a:r>
            <a:r>
              <a:rPr lang="en-US" sz="2000" spc="-25" dirty="0">
                <a:solidFill>
                  <a:schemeClr val="bg1"/>
                </a:solidFill>
                <a:latin typeface="Verdana"/>
                <a:cs typeface="Verdana"/>
              </a:rPr>
              <a:t>are </a:t>
            </a:r>
            <a:r>
              <a:rPr lang="en-US" sz="2000" dirty="0">
                <a:solidFill>
                  <a:schemeClr val="bg1"/>
                </a:solidFill>
                <a:latin typeface="Verdana"/>
                <a:cs typeface="Verdana"/>
              </a:rPr>
              <a:t>scores</a:t>
            </a:r>
            <a:r>
              <a:rPr lang="en-US" sz="2000" spc="-90" dirty="0">
                <a:solidFill>
                  <a:schemeClr val="bg1"/>
                </a:solidFill>
                <a:latin typeface="Verdana"/>
                <a:cs typeface="Verdana"/>
              </a:rPr>
              <a:t> </a:t>
            </a:r>
            <a:r>
              <a:rPr lang="en-US" sz="2000" dirty="0">
                <a:solidFill>
                  <a:schemeClr val="bg1"/>
                </a:solidFill>
                <a:latin typeface="Verdana"/>
                <a:cs typeface="Verdana"/>
              </a:rPr>
              <a:t>or</a:t>
            </a:r>
            <a:r>
              <a:rPr lang="en-US" sz="2000" spc="-70" dirty="0">
                <a:solidFill>
                  <a:schemeClr val="bg1"/>
                </a:solidFill>
                <a:latin typeface="Verdana"/>
                <a:cs typeface="Verdana"/>
              </a:rPr>
              <a:t> </a:t>
            </a:r>
            <a:r>
              <a:rPr lang="en-US" sz="2000" spc="-30" dirty="0">
                <a:solidFill>
                  <a:schemeClr val="bg1"/>
                </a:solidFill>
                <a:latin typeface="Verdana"/>
                <a:cs typeface="Verdana"/>
              </a:rPr>
              <a:t>“logits”.</a:t>
            </a:r>
            <a:r>
              <a:rPr lang="en-US" sz="2000" spc="-65" dirty="0">
                <a:solidFill>
                  <a:schemeClr val="bg1"/>
                </a:solidFill>
                <a:latin typeface="Verdana"/>
                <a:cs typeface="Verdana"/>
              </a:rPr>
              <a:t> </a:t>
            </a:r>
            <a:r>
              <a:rPr lang="en-US" sz="2000" dirty="0">
                <a:solidFill>
                  <a:schemeClr val="bg1"/>
                </a:solidFill>
                <a:latin typeface="Verdana"/>
                <a:cs typeface="Verdana"/>
              </a:rPr>
              <a:t>All</a:t>
            </a:r>
            <a:r>
              <a:rPr lang="en-US" sz="2000" spc="-40" dirty="0">
                <a:solidFill>
                  <a:schemeClr val="bg1"/>
                </a:solidFill>
                <a:latin typeface="Verdana"/>
                <a:cs typeface="Verdana"/>
              </a:rPr>
              <a:t> </a:t>
            </a:r>
            <a:r>
              <a:rPr lang="en-US" sz="2000" dirty="0">
                <a:solidFill>
                  <a:schemeClr val="bg1"/>
                </a:solidFill>
                <a:latin typeface="Verdana"/>
                <a:cs typeface="Verdana"/>
              </a:rPr>
              <a:t>these</a:t>
            </a:r>
            <a:r>
              <a:rPr lang="en-US" sz="2000" spc="-105" dirty="0">
                <a:solidFill>
                  <a:schemeClr val="bg1"/>
                </a:solidFill>
                <a:latin typeface="Verdana"/>
                <a:cs typeface="Verdana"/>
              </a:rPr>
              <a:t> </a:t>
            </a:r>
            <a:r>
              <a:rPr lang="en-US" sz="2000" dirty="0">
                <a:solidFill>
                  <a:schemeClr val="bg1"/>
                </a:solidFill>
                <a:latin typeface="Verdana"/>
                <a:cs typeface="Verdana"/>
              </a:rPr>
              <a:t>scores</a:t>
            </a:r>
            <a:r>
              <a:rPr lang="en-US" sz="2000" spc="-80" dirty="0">
                <a:solidFill>
                  <a:schemeClr val="bg1"/>
                </a:solidFill>
                <a:latin typeface="Verdana"/>
                <a:cs typeface="Verdana"/>
              </a:rPr>
              <a:t> </a:t>
            </a:r>
            <a:r>
              <a:rPr lang="en-US" sz="2000" dirty="0">
                <a:solidFill>
                  <a:schemeClr val="bg1"/>
                </a:solidFill>
                <a:latin typeface="Verdana"/>
                <a:cs typeface="Verdana"/>
              </a:rPr>
              <a:t>form</a:t>
            </a:r>
            <a:r>
              <a:rPr lang="en-US" sz="2000" spc="-65" dirty="0">
                <a:solidFill>
                  <a:schemeClr val="bg1"/>
                </a:solidFill>
                <a:latin typeface="Verdana"/>
                <a:cs typeface="Verdana"/>
              </a:rPr>
              <a:t> </a:t>
            </a:r>
            <a:r>
              <a:rPr lang="en-US" sz="2000" dirty="0">
                <a:solidFill>
                  <a:schemeClr val="bg1"/>
                </a:solidFill>
                <a:latin typeface="Verdana"/>
                <a:cs typeface="Verdana"/>
              </a:rPr>
              <a:t>a</a:t>
            </a:r>
            <a:r>
              <a:rPr lang="en-US" sz="2000" spc="-60" dirty="0">
                <a:solidFill>
                  <a:schemeClr val="bg1"/>
                </a:solidFill>
                <a:latin typeface="Verdana"/>
                <a:cs typeface="Verdana"/>
              </a:rPr>
              <a:t> </a:t>
            </a:r>
            <a:r>
              <a:rPr lang="en-US" sz="2000" dirty="0">
                <a:solidFill>
                  <a:schemeClr val="bg1"/>
                </a:solidFill>
                <a:latin typeface="Verdana"/>
                <a:cs typeface="Verdana"/>
              </a:rPr>
              <a:t>“vector</a:t>
            </a:r>
            <a:r>
              <a:rPr lang="en-US" sz="2000" spc="-100" dirty="0">
                <a:solidFill>
                  <a:schemeClr val="bg1"/>
                </a:solidFill>
                <a:latin typeface="Verdana"/>
                <a:cs typeface="Verdana"/>
              </a:rPr>
              <a:t> </a:t>
            </a:r>
            <a:r>
              <a:rPr lang="en-US" sz="2000" dirty="0">
                <a:solidFill>
                  <a:schemeClr val="bg1"/>
                </a:solidFill>
                <a:latin typeface="Verdana"/>
                <a:cs typeface="Verdana"/>
              </a:rPr>
              <a:t>of</a:t>
            </a:r>
            <a:r>
              <a:rPr lang="en-US" sz="2000" spc="-60" dirty="0">
                <a:solidFill>
                  <a:schemeClr val="bg1"/>
                </a:solidFill>
                <a:latin typeface="Verdana"/>
                <a:cs typeface="Verdana"/>
              </a:rPr>
              <a:t> </a:t>
            </a:r>
            <a:r>
              <a:rPr lang="en-US" sz="2000" spc="-10" dirty="0">
                <a:solidFill>
                  <a:schemeClr val="bg1"/>
                </a:solidFill>
                <a:latin typeface="Verdana"/>
                <a:cs typeface="Verdana"/>
              </a:rPr>
              <a:t>logits”.</a:t>
            </a:r>
            <a:endParaRPr lang="en-US" sz="2000" dirty="0">
              <a:solidFill>
                <a:schemeClr val="bg1"/>
              </a:solidFill>
              <a:latin typeface="Verdana"/>
              <a:cs typeface="Verdana"/>
            </a:endParaRPr>
          </a:p>
          <a:p>
            <a:pPr marL="354965" indent="-342265">
              <a:lnSpc>
                <a:spcPct val="100000"/>
              </a:lnSpc>
              <a:spcBef>
                <a:spcPts val="484"/>
              </a:spcBef>
              <a:buClr>
                <a:srgbClr val="009CDB"/>
              </a:buClr>
              <a:buFont typeface="Verdana"/>
              <a:buChar char="•"/>
              <a:tabLst>
                <a:tab pos="354965" algn="l"/>
              </a:tabLst>
            </a:pPr>
            <a:r>
              <a:rPr lang="en-US" sz="2000" b="1" dirty="0">
                <a:solidFill>
                  <a:schemeClr val="bg1"/>
                </a:solidFill>
                <a:latin typeface="Verdana"/>
                <a:cs typeface="Verdana"/>
              </a:rPr>
              <a:t>Step</a:t>
            </a:r>
            <a:r>
              <a:rPr lang="en-US" sz="2000" b="1" spc="-70" dirty="0">
                <a:solidFill>
                  <a:schemeClr val="bg1"/>
                </a:solidFill>
                <a:latin typeface="Verdana"/>
                <a:cs typeface="Verdana"/>
              </a:rPr>
              <a:t> </a:t>
            </a:r>
            <a:r>
              <a:rPr lang="en-US" sz="2000" b="1" spc="-25" dirty="0">
                <a:solidFill>
                  <a:schemeClr val="bg1"/>
                </a:solidFill>
                <a:latin typeface="Verdana"/>
                <a:cs typeface="Verdana"/>
              </a:rPr>
              <a:t>6</a:t>
            </a:r>
            <a:r>
              <a:rPr lang="en-US" sz="2000" spc="-25" dirty="0">
                <a:solidFill>
                  <a:schemeClr val="bg1"/>
                </a:solidFill>
                <a:latin typeface="Verdana"/>
                <a:cs typeface="Verdana"/>
              </a:rPr>
              <a:t>:</a:t>
            </a:r>
            <a:endParaRPr lang="en-US" sz="2000" dirty="0">
              <a:solidFill>
                <a:schemeClr val="bg1"/>
              </a:solidFill>
              <a:latin typeface="Verdana"/>
              <a:cs typeface="Verdana"/>
            </a:endParaRPr>
          </a:p>
          <a:p>
            <a:pPr marL="354965" indent="-342265">
              <a:lnSpc>
                <a:spcPct val="100000"/>
              </a:lnSpc>
              <a:spcBef>
                <a:spcPts val="1105"/>
              </a:spcBef>
              <a:buClr>
                <a:srgbClr val="009CDB"/>
              </a:buClr>
              <a:buChar char="•"/>
              <a:tabLst>
                <a:tab pos="354965" algn="l"/>
              </a:tabLst>
            </a:pPr>
            <a:r>
              <a:rPr lang="en-US" sz="2000" dirty="0">
                <a:solidFill>
                  <a:schemeClr val="bg1"/>
                </a:solidFill>
                <a:latin typeface="Verdana"/>
                <a:cs typeface="Verdana"/>
              </a:rPr>
              <a:t>Convert</a:t>
            </a:r>
            <a:r>
              <a:rPr lang="en-US" sz="2000" spc="-110" dirty="0">
                <a:solidFill>
                  <a:schemeClr val="bg1"/>
                </a:solidFill>
                <a:latin typeface="Verdana"/>
                <a:cs typeface="Verdana"/>
              </a:rPr>
              <a:t> </a:t>
            </a:r>
            <a:r>
              <a:rPr lang="en-US" sz="2000" dirty="0">
                <a:solidFill>
                  <a:schemeClr val="bg1"/>
                </a:solidFill>
                <a:latin typeface="Verdana"/>
                <a:cs typeface="Verdana"/>
              </a:rPr>
              <a:t>scores</a:t>
            </a:r>
            <a:r>
              <a:rPr lang="en-US" sz="2000" spc="-105" dirty="0">
                <a:solidFill>
                  <a:schemeClr val="bg1"/>
                </a:solidFill>
                <a:latin typeface="Verdana"/>
                <a:cs typeface="Verdana"/>
              </a:rPr>
              <a:t> </a:t>
            </a:r>
            <a:r>
              <a:rPr lang="en-US" sz="2000" dirty="0">
                <a:solidFill>
                  <a:schemeClr val="bg1"/>
                </a:solidFill>
                <a:latin typeface="Verdana"/>
                <a:cs typeface="Verdana"/>
              </a:rPr>
              <a:t>to</a:t>
            </a:r>
            <a:r>
              <a:rPr lang="en-US" sz="2000" spc="-85" dirty="0">
                <a:solidFill>
                  <a:schemeClr val="bg1"/>
                </a:solidFill>
                <a:latin typeface="Verdana"/>
                <a:cs typeface="Verdana"/>
              </a:rPr>
              <a:t> </a:t>
            </a:r>
            <a:r>
              <a:rPr lang="en-US" sz="2000" spc="-10" dirty="0">
                <a:solidFill>
                  <a:schemeClr val="bg1"/>
                </a:solidFill>
                <a:latin typeface="Verdana"/>
                <a:cs typeface="Verdana"/>
              </a:rPr>
              <a:t>probabilities</a:t>
            </a:r>
            <a:r>
              <a:rPr lang="en-US" sz="2000" spc="-45" dirty="0">
                <a:solidFill>
                  <a:schemeClr val="bg1"/>
                </a:solidFill>
                <a:latin typeface="Verdana"/>
                <a:cs typeface="Verdana"/>
              </a:rPr>
              <a:t> </a:t>
            </a:r>
            <a:r>
              <a:rPr lang="en-US" sz="2000" spc="-40" dirty="0">
                <a:solidFill>
                  <a:schemeClr val="bg1"/>
                </a:solidFill>
                <a:latin typeface="Verdana"/>
                <a:cs typeface="Verdana"/>
              </a:rPr>
              <a:t>-</a:t>
            </a:r>
            <a:r>
              <a:rPr lang="en-US" sz="2000" dirty="0">
                <a:solidFill>
                  <a:schemeClr val="bg1"/>
                </a:solidFill>
                <a:latin typeface="Verdana"/>
                <a:cs typeface="Verdana"/>
              </a:rPr>
              <a:t>&gt;</a:t>
            </a:r>
            <a:r>
              <a:rPr lang="en-US" sz="2000" spc="-75" dirty="0">
                <a:solidFill>
                  <a:schemeClr val="bg1"/>
                </a:solidFill>
                <a:latin typeface="Verdana"/>
                <a:cs typeface="Verdana"/>
              </a:rPr>
              <a:t> </a:t>
            </a:r>
            <a:r>
              <a:rPr lang="en-US" sz="2000" dirty="0" err="1">
                <a:solidFill>
                  <a:schemeClr val="bg1"/>
                </a:solidFill>
                <a:latin typeface="Verdana"/>
                <a:cs typeface="Verdana"/>
              </a:rPr>
              <a:t>Softmax</a:t>
            </a:r>
            <a:r>
              <a:rPr lang="en-US" sz="2000" spc="-90" dirty="0">
                <a:solidFill>
                  <a:schemeClr val="bg1"/>
                </a:solidFill>
                <a:latin typeface="Verdana"/>
                <a:cs typeface="Verdana"/>
              </a:rPr>
              <a:t> </a:t>
            </a:r>
            <a:r>
              <a:rPr lang="en-US" sz="2000" spc="-10" dirty="0">
                <a:solidFill>
                  <a:schemeClr val="bg1"/>
                </a:solidFill>
                <a:latin typeface="Verdana"/>
                <a:cs typeface="Verdana"/>
              </a:rPr>
              <a:t>Layer</a:t>
            </a:r>
            <a:endParaRPr lang="en-US" sz="2000"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lang="en-US" sz="2000" dirty="0">
                <a:solidFill>
                  <a:schemeClr val="bg1"/>
                </a:solidFill>
                <a:latin typeface="Verdana"/>
                <a:cs typeface="Verdana"/>
              </a:rPr>
              <a:t>The</a:t>
            </a:r>
            <a:r>
              <a:rPr lang="en-US" sz="2000" spc="-70" dirty="0">
                <a:solidFill>
                  <a:schemeClr val="bg1"/>
                </a:solidFill>
                <a:latin typeface="Verdana"/>
                <a:cs typeface="Verdana"/>
              </a:rPr>
              <a:t> </a:t>
            </a:r>
            <a:r>
              <a:rPr lang="en-US" sz="2000" dirty="0">
                <a:solidFill>
                  <a:schemeClr val="bg1"/>
                </a:solidFill>
                <a:latin typeface="Verdana"/>
                <a:cs typeface="Verdana"/>
              </a:rPr>
              <a:t>word</a:t>
            </a:r>
            <a:r>
              <a:rPr lang="en-US" sz="2000" spc="-65" dirty="0">
                <a:solidFill>
                  <a:schemeClr val="bg1"/>
                </a:solidFill>
                <a:latin typeface="Verdana"/>
                <a:cs typeface="Verdana"/>
              </a:rPr>
              <a:t> </a:t>
            </a:r>
            <a:r>
              <a:rPr lang="en-US" sz="2000" dirty="0">
                <a:solidFill>
                  <a:schemeClr val="bg1"/>
                </a:solidFill>
                <a:latin typeface="Verdana"/>
                <a:cs typeface="Verdana"/>
              </a:rPr>
              <a:t>with</a:t>
            </a:r>
            <a:r>
              <a:rPr lang="en-US" sz="2000" spc="-75" dirty="0">
                <a:solidFill>
                  <a:schemeClr val="bg1"/>
                </a:solidFill>
                <a:latin typeface="Verdana"/>
                <a:cs typeface="Verdana"/>
              </a:rPr>
              <a:t> </a:t>
            </a:r>
            <a:r>
              <a:rPr lang="en-US" sz="2000" dirty="0">
                <a:solidFill>
                  <a:schemeClr val="bg1"/>
                </a:solidFill>
                <a:latin typeface="Verdana"/>
                <a:cs typeface="Verdana"/>
              </a:rPr>
              <a:t>the</a:t>
            </a:r>
            <a:r>
              <a:rPr lang="en-US" sz="2000" spc="-55" dirty="0">
                <a:solidFill>
                  <a:schemeClr val="bg1"/>
                </a:solidFill>
                <a:latin typeface="Verdana"/>
                <a:cs typeface="Verdana"/>
              </a:rPr>
              <a:t> </a:t>
            </a:r>
            <a:r>
              <a:rPr lang="en-US" sz="2000" dirty="0">
                <a:solidFill>
                  <a:schemeClr val="bg1"/>
                </a:solidFill>
                <a:latin typeface="Verdana"/>
                <a:cs typeface="Verdana"/>
              </a:rPr>
              <a:t>highest</a:t>
            </a:r>
            <a:r>
              <a:rPr lang="en-US" sz="2000" spc="-85" dirty="0">
                <a:solidFill>
                  <a:schemeClr val="bg1"/>
                </a:solidFill>
                <a:latin typeface="Verdana"/>
                <a:cs typeface="Verdana"/>
              </a:rPr>
              <a:t> </a:t>
            </a:r>
            <a:r>
              <a:rPr lang="en-US" sz="2000" dirty="0">
                <a:solidFill>
                  <a:schemeClr val="bg1"/>
                </a:solidFill>
                <a:latin typeface="Verdana"/>
                <a:cs typeface="Verdana"/>
              </a:rPr>
              <a:t>probability</a:t>
            </a:r>
            <a:r>
              <a:rPr lang="en-US" sz="2000" spc="-5" dirty="0">
                <a:solidFill>
                  <a:schemeClr val="bg1"/>
                </a:solidFill>
                <a:latin typeface="Verdana"/>
                <a:cs typeface="Verdana"/>
              </a:rPr>
              <a:t> </a:t>
            </a:r>
            <a:r>
              <a:rPr lang="en-US" sz="2000" dirty="0">
                <a:solidFill>
                  <a:schemeClr val="bg1"/>
                </a:solidFill>
                <a:latin typeface="Verdana"/>
                <a:cs typeface="Verdana"/>
              </a:rPr>
              <a:t>is</a:t>
            </a:r>
            <a:r>
              <a:rPr lang="en-US" sz="2000" spc="-65" dirty="0">
                <a:solidFill>
                  <a:schemeClr val="bg1"/>
                </a:solidFill>
                <a:latin typeface="Verdana"/>
                <a:cs typeface="Verdana"/>
              </a:rPr>
              <a:t> </a:t>
            </a:r>
            <a:r>
              <a:rPr lang="en-US" sz="2000" dirty="0">
                <a:solidFill>
                  <a:schemeClr val="bg1"/>
                </a:solidFill>
                <a:latin typeface="Verdana"/>
                <a:cs typeface="Verdana"/>
              </a:rPr>
              <a:t>chosen</a:t>
            </a:r>
            <a:r>
              <a:rPr lang="en-US" sz="2000" spc="-70" dirty="0">
                <a:solidFill>
                  <a:schemeClr val="bg1"/>
                </a:solidFill>
                <a:latin typeface="Verdana"/>
                <a:cs typeface="Verdana"/>
              </a:rPr>
              <a:t> </a:t>
            </a:r>
            <a:r>
              <a:rPr lang="en-US" sz="2000" dirty="0">
                <a:solidFill>
                  <a:schemeClr val="bg1"/>
                </a:solidFill>
                <a:latin typeface="Verdana"/>
                <a:cs typeface="Verdana"/>
              </a:rPr>
              <a:t>as</a:t>
            </a:r>
            <a:r>
              <a:rPr lang="en-US" sz="2000" spc="-65" dirty="0">
                <a:solidFill>
                  <a:schemeClr val="bg1"/>
                </a:solidFill>
                <a:latin typeface="Verdana"/>
                <a:cs typeface="Verdana"/>
              </a:rPr>
              <a:t> </a:t>
            </a:r>
            <a:r>
              <a:rPr lang="en-US" sz="2000" dirty="0">
                <a:solidFill>
                  <a:schemeClr val="bg1"/>
                </a:solidFill>
                <a:latin typeface="Verdana"/>
                <a:cs typeface="Verdana"/>
              </a:rPr>
              <a:t>the</a:t>
            </a:r>
            <a:r>
              <a:rPr lang="en-US" sz="2000" spc="-60" dirty="0">
                <a:solidFill>
                  <a:schemeClr val="bg1"/>
                </a:solidFill>
                <a:latin typeface="Verdana"/>
                <a:cs typeface="Verdana"/>
              </a:rPr>
              <a:t> </a:t>
            </a:r>
            <a:r>
              <a:rPr lang="en-US" sz="2000" spc="-10" dirty="0">
                <a:solidFill>
                  <a:schemeClr val="bg1"/>
                </a:solidFill>
                <a:latin typeface="Verdana"/>
                <a:cs typeface="Verdana"/>
              </a:rPr>
              <a:t>prediction.</a:t>
            </a:r>
            <a:endParaRPr lang="en-US" sz="2000" dirty="0">
              <a:solidFill>
                <a:schemeClr val="bg1"/>
              </a:solidFill>
              <a:latin typeface="Verdana"/>
              <a:cs typeface="Verdan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688340" y="1631086"/>
            <a:ext cx="2294890" cy="4415790"/>
          </a:xfrm>
          <a:prstGeom prst="rect">
            <a:avLst/>
          </a:prstGeom>
        </p:spPr>
        <p:txBody>
          <a:bodyPr vert="horz" wrap="square" lIns="0" tIns="43180" rIns="0" bIns="0" rtlCol="0">
            <a:spAutoFit/>
          </a:bodyPr>
          <a:lstStyle/>
          <a:p>
            <a:pPr marL="354965" indent="-342265">
              <a:lnSpc>
                <a:spcPct val="100000"/>
              </a:lnSpc>
              <a:spcBef>
                <a:spcPts val="340"/>
              </a:spcBef>
              <a:buClr>
                <a:srgbClr val="009CDB"/>
              </a:buClr>
              <a:buFont typeface="Verdana"/>
              <a:buChar char="•"/>
              <a:tabLst>
                <a:tab pos="354965" algn="l"/>
              </a:tabLst>
            </a:pPr>
            <a:r>
              <a:rPr sz="1000" b="1" dirty="0">
                <a:solidFill>
                  <a:schemeClr val="bg1"/>
                </a:solidFill>
                <a:latin typeface="Verdana"/>
                <a:cs typeface="Verdana"/>
              </a:rPr>
              <a:t>First</a:t>
            </a:r>
            <a:r>
              <a:rPr sz="1000" b="1" spc="-75" dirty="0">
                <a:solidFill>
                  <a:schemeClr val="bg1"/>
                </a:solidFill>
                <a:latin typeface="Verdana"/>
                <a:cs typeface="Verdana"/>
              </a:rPr>
              <a:t> </a:t>
            </a:r>
            <a:r>
              <a:rPr sz="1000" b="1" dirty="0">
                <a:solidFill>
                  <a:schemeClr val="bg1"/>
                </a:solidFill>
                <a:latin typeface="Verdana"/>
                <a:cs typeface="Verdana"/>
              </a:rPr>
              <a:t>word</a:t>
            </a:r>
            <a:r>
              <a:rPr sz="1000" b="1" spc="-80" dirty="0">
                <a:solidFill>
                  <a:schemeClr val="bg1"/>
                </a:solidFill>
                <a:latin typeface="Verdana"/>
                <a:cs typeface="Verdana"/>
              </a:rPr>
              <a:t> </a:t>
            </a:r>
            <a:r>
              <a:rPr sz="1000" b="1" spc="-10" dirty="0">
                <a:solidFill>
                  <a:schemeClr val="bg1"/>
                </a:solidFill>
                <a:latin typeface="Verdana"/>
                <a:cs typeface="Verdana"/>
              </a:rPr>
              <a:t>generation</a:t>
            </a:r>
            <a:r>
              <a:rPr sz="1000" spc="-10" dirty="0">
                <a:solidFill>
                  <a:schemeClr val="bg1"/>
                </a:solidFill>
                <a:latin typeface="Verdana"/>
                <a:cs typeface="Verdana"/>
              </a:rPr>
              <a:t>:</a:t>
            </a:r>
            <a:endParaRPr sz="1000" dirty="0">
              <a:solidFill>
                <a:schemeClr val="bg1"/>
              </a:solidFill>
              <a:latin typeface="Verdana"/>
              <a:cs typeface="Verdana"/>
            </a:endParaRPr>
          </a:p>
          <a:p>
            <a:pPr marL="927100" marR="244475" lvl="1" indent="-216535">
              <a:lnSpc>
                <a:spcPct val="120000"/>
              </a:lnSpc>
              <a:buFont typeface="Wingdings"/>
              <a:buChar char=""/>
              <a:tabLst>
                <a:tab pos="927100" algn="l"/>
                <a:tab pos="939165" algn="l"/>
              </a:tabLst>
            </a:pPr>
            <a:r>
              <a:rPr sz="1000" dirty="0">
                <a:solidFill>
                  <a:schemeClr val="bg1"/>
                </a:solidFill>
                <a:latin typeface="Times New Roman"/>
                <a:cs typeface="Times New Roman"/>
              </a:rPr>
              <a:t>	</a:t>
            </a:r>
            <a:r>
              <a:rPr sz="1000" spc="-10" dirty="0">
                <a:solidFill>
                  <a:schemeClr val="bg1"/>
                </a:solidFill>
                <a:latin typeface="Verdana"/>
                <a:cs typeface="Verdana"/>
              </a:rPr>
              <a:t>Attention</a:t>
            </a:r>
            <a:r>
              <a:rPr sz="1000" spc="-60" dirty="0">
                <a:solidFill>
                  <a:schemeClr val="bg1"/>
                </a:solidFill>
                <a:latin typeface="Verdana"/>
                <a:cs typeface="Verdana"/>
              </a:rPr>
              <a:t> </a:t>
            </a:r>
            <a:r>
              <a:rPr sz="1000" spc="-20" dirty="0">
                <a:solidFill>
                  <a:schemeClr val="bg1"/>
                </a:solidFill>
                <a:latin typeface="Verdana"/>
                <a:cs typeface="Verdana"/>
              </a:rPr>
              <a:t>weights </a:t>
            </a:r>
            <a:r>
              <a:rPr sz="1000" dirty="0">
                <a:solidFill>
                  <a:schemeClr val="accent2"/>
                </a:solidFill>
                <a:latin typeface="Verdana"/>
                <a:cs typeface="Verdana"/>
              </a:rPr>
              <a:t>245</a:t>
            </a:r>
            <a:r>
              <a:rPr sz="1000" spc="-15" dirty="0">
                <a:solidFill>
                  <a:schemeClr val="accent2"/>
                </a:solidFill>
                <a:latin typeface="Verdana"/>
                <a:cs typeface="Verdana"/>
              </a:rPr>
              <a:t> </a:t>
            </a:r>
            <a:r>
              <a:rPr sz="1000" dirty="0">
                <a:solidFill>
                  <a:schemeClr val="accent2"/>
                </a:solidFill>
                <a:latin typeface="Verdana"/>
                <a:cs typeface="Verdana"/>
              </a:rPr>
              <a:t>[I]:</a:t>
            </a:r>
            <a:r>
              <a:rPr sz="1000" spc="-20" dirty="0">
                <a:solidFill>
                  <a:schemeClr val="accent2"/>
                </a:solidFill>
                <a:latin typeface="Verdana"/>
                <a:cs typeface="Verdana"/>
              </a:rPr>
              <a:t> 0.85</a:t>
            </a:r>
            <a:endParaRPr sz="1000" dirty="0">
              <a:solidFill>
                <a:schemeClr val="accent2"/>
              </a:solidFill>
              <a:latin typeface="Verdana"/>
              <a:cs typeface="Verdana"/>
            </a:endParaRPr>
          </a:p>
          <a:p>
            <a:pPr marL="927100">
              <a:lnSpc>
                <a:spcPct val="100000"/>
              </a:lnSpc>
              <a:spcBef>
                <a:spcPts val="240"/>
              </a:spcBef>
            </a:pPr>
            <a:r>
              <a:rPr sz="1000" dirty="0">
                <a:solidFill>
                  <a:schemeClr val="bg1"/>
                </a:solidFill>
                <a:latin typeface="Verdana"/>
                <a:cs typeface="Verdana"/>
              </a:rPr>
              <a:t>1876</a:t>
            </a:r>
            <a:r>
              <a:rPr sz="1000" spc="-20" dirty="0">
                <a:solidFill>
                  <a:schemeClr val="bg1"/>
                </a:solidFill>
                <a:latin typeface="Verdana"/>
                <a:cs typeface="Verdana"/>
              </a:rPr>
              <a:t> </a:t>
            </a:r>
            <a:r>
              <a:rPr sz="1000" dirty="0">
                <a:solidFill>
                  <a:schemeClr val="bg1"/>
                </a:solidFill>
                <a:latin typeface="Verdana"/>
                <a:cs typeface="Verdana"/>
              </a:rPr>
              <a:t>[love]</a:t>
            </a:r>
            <a:r>
              <a:rPr sz="1000" spc="-25" dirty="0">
                <a:solidFill>
                  <a:schemeClr val="bg1"/>
                </a:solidFill>
                <a:latin typeface="Verdana"/>
                <a:cs typeface="Verdana"/>
              </a:rPr>
              <a:t> </a:t>
            </a:r>
            <a:r>
              <a:rPr sz="1000" spc="-20" dirty="0">
                <a:solidFill>
                  <a:schemeClr val="bg1"/>
                </a:solidFill>
                <a:latin typeface="Verdana"/>
                <a:cs typeface="Verdana"/>
              </a:rPr>
              <a:t>0.12</a:t>
            </a:r>
            <a:endParaRPr sz="1000" dirty="0">
              <a:solidFill>
                <a:schemeClr val="bg1"/>
              </a:solidFill>
              <a:latin typeface="Verdana"/>
              <a:cs typeface="Verdana"/>
            </a:endParaRPr>
          </a:p>
          <a:p>
            <a:pPr marL="927100">
              <a:lnSpc>
                <a:spcPct val="100000"/>
              </a:lnSpc>
              <a:spcBef>
                <a:spcPts val="240"/>
              </a:spcBef>
            </a:pPr>
            <a:r>
              <a:rPr sz="1000" dirty="0">
                <a:solidFill>
                  <a:schemeClr val="bg1"/>
                </a:solidFill>
                <a:latin typeface="Verdana"/>
                <a:cs typeface="Verdana"/>
              </a:rPr>
              <a:t>3421</a:t>
            </a:r>
            <a:r>
              <a:rPr sz="1000" spc="-30" dirty="0">
                <a:solidFill>
                  <a:schemeClr val="bg1"/>
                </a:solidFill>
                <a:latin typeface="Verdana"/>
                <a:cs typeface="Verdana"/>
              </a:rPr>
              <a:t> </a:t>
            </a:r>
            <a:r>
              <a:rPr sz="1000" dirty="0">
                <a:solidFill>
                  <a:schemeClr val="bg1"/>
                </a:solidFill>
                <a:latin typeface="Verdana"/>
                <a:cs typeface="Verdana"/>
              </a:rPr>
              <a:t>[machine]</a:t>
            </a:r>
            <a:r>
              <a:rPr sz="1000" spc="-40" dirty="0">
                <a:solidFill>
                  <a:schemeClr val="bg1"/>
                </a:solidFill>
                <a:latin typeface="Verdana"/>
                <a:cs typeface="Verdana"/>
              </a:rPr>
              <a:t> </a:t>
            </a:r>
            <a:r>
              <a:rPr sz="1000" spc="-20" dirty="0">
                <a:solidFill>
                  <a:schemeClr val="bg1"/>
                </a:solidFill>
                <a:latin typeface="Verdana"/>
                <a:cs typeface="Verdana"/>
              </a:rPr>
              <a:t>0.02</a:t>
            </a:r>
            <a:endParaRPr sz="1000" dirty="0">
              <a:solidFill>
                <a:schemeClr val="bg1"/>
              </a:solidFill>
              <a:latin typeface="Verdana"/>
              <a:cs typeface="Verdana"/>
            </a:endParaRPr>
          </a:p>
          <a:p>
            <a:pPr marL="927100">
              <a:lnSpc>
                <a:spcPct val="100000"/>
              </a:lnSpc>
              <a:spcBef>
                <a:spcPts val="240"/>
              </a:spcBef>
            </a:pPr>
            <a:r>
              <a:rPr sz="1000" dirty="0">
                <a:solidFill>
                  <a:schemeClr val="bg1"/>
                </a:solidFill>
                <a:latin typeface="Verdana"/>
                <a:cs typeface="Verdana"/>
              </a:rPr>
              <a:t>2109</a:t>
            </a:r>
            <a:r>
              <a:rPr sz="1000" spc="-25" dirty="0">
                <a:solidFill>
                  <a:schemeClr val="bg1"/>
                </a:solidFill>
                <a:latin typeface="Verdana"/>
                <a:cs typeface="Verdana"/>
              </a:rPr>
              <a:t> </a:t>
            </a:r>
            <a:r>
              <a:rPr sz="1000" dirty="0">
                <a:solidFill>
                  <a:schemeClr val="bg1"/>
                </a:solidFill>
                <a:latin typeface="Verdana"/>
                <a:cs typeface="Verdana"/>
              </a:rPr>
              <a:t>[learning]</a:t>
            </a:r>
            <a:r>
              <a:rPr sz="1000" spc="-50" dirty="0">
                <a:solidFill>
                  <a:schemeClr val="bg1"/>
                </a:solidFill>
                <a:latin typeface="Verdana"/>
                <a:cs typeface="Verdana"/>
              </a:rPr>
              <a:t> </a:t>
            </a:r>
            <a:r>
              <a:rPr sz="1000" spc="-20" dirty="0">
                <a:solidFill>
                  <a:schemeClr val="bg1"/>
                </a:solidFill>
                <a:latin typeface="Verdana"/>
                <a:cs typeface="Verdana"/>
              </a:rPr>
              <a:t>0.01</a:t>
            </a:r>
            <a:endParaRPr sz="1000" dirty="0">
              <a:solidFill>
                <a:schemeClr val="bg1"/>
              </a:solidFill>
              <a:latin typeface="Verdana"/>
              <a:cs typeface="Verdana"/>
            </a:endParaRPr>
          </a:p>
          <a:p>
            <a:pPr marL="354965" indent="-342265">
              <a:lnSpc>
                <a:spcPct val="100000"/>
              </a:lnSpc>
              <a:spcBef>
                <a:spcPts val="240"/>
              </a:spcBef>
              <a:buClr>
                <a:srgbClr val="009CDB"/>
              </a:buClr>
              <a:buFont typeface="Verdana"/>
              <a:buChar char="•"/>
              <a:tabLst>
                <a:tab pos="354965" algn="l"/>
              </a:tabLst>
            </a:pPr>
            <a:r>
              <a:rPr sz="1000" b="1" spc="-10" dirty="0">
                <a:solidFill>
                  <a:schemeClr val="bg1"/>
                </a:solidFill>
                <a:latin typeface="Verdana"/>
                <a:cs typeface="Verdana"/>
              </a:rPr>
              <a:t>Second</a:t>
            </a:r>
            <a:r>
              <a:rPr sz="1000" b="1" spc="-50" dirty="0">
                <a:solidFill>
                  <a:schemeClr val="bg1"/>
                </a:solidFill>
                <a:latin typeface="Verdana"/>
                <a:cs typeface="Verdana"/>
              </a:rPr>
              <a:t> </a:t>
            </a:r>
            <a:r>
              <a:rPr sz="1000" b="1" dirty="0">
                <a:solidFill>
                  <a:schemeClr val="bg1"/>
                </a:solidFill>
                <a:latin typeface="Verdana"/>
                <a:cs typeface="Verdana"/>
              </a:rPr>
              <a:t>word</a:t>
            </a:r>
            <a:r>
              <a:rPr sz="1000" b="1" spc="-60" dirty="0">
                <a:solidFill>
                  <a:schemeClr val="bg1"/>
                </a:solidFill>
                <a:latin typeface="Verdana"/>
                <a:cs typeface="Verdana"/>
              </a:rPr>
              <a:t> </a:t>
            </a:r>
            <a:r>
              <a:rPr sz="1000" b="1" spc="-10" dirty="0">
                <a:solidFill>
                  <a:schemeClr val="bg1"/>
                </a:solidFill>
                <a:latin typeface="Verdana"/>
                <a:cs typeface="Verdana"/>
              </a:rPr>
              <a:t>generation</a:t>
            </a:r>
            <a:r>
              <a:rPr sz="1000" spc="-10" dirty="0">
                <a:solidFill>
                  <a:schemeClr val="bg1"/>
                </a:solidFill>
                <a:latin typeface="Verdana"/>
                <a:cs typeface="Verdana"/>
              </a:rPr>
              <a:t>:</a:t>
            </a:r>
            <a:endParaRPr sz="1000" dirty="0">
              <a:solidFill>
                <a:schemeClr val="bg1"/>
              </a:solidFill>
              <a:latin typeface="Verdana"/>
              <a:cs typeface="Verdana"/>
            </a:endParaRPr>
          </a:p>
          <a:p>
            <a:pPr marL="927100" marR="244475" lvl="1" indent="-216535">
              <a:lnSpc>
                <a:spcPct val="120000"/>
              </a:lnSpc>
              <a:buFont typeface="Wingdings"/>
              <a:buChar char=""/>
              <a:tabLst>
                <a:tab pos="927100" algn="l"/>
                <a:tab pos="939165" algn="l"/>
              </a:tabLst>
            </a:pPr>
            <a:r>
              <a:rPr sz="1000" dirty="0">
                <a:solidFill>
                  <a:schemeClr val="bg1"/>
                </a:solidFill>
                <a:latin typeface="Times New Roman"/>
                <a:cs typeface="Times New Roman"/>
              </a:rPr>
              <a:t>	</a:t>
            </a:r>
            <a:r>
              <a:rPr sz="1000" spc="-10" dirty="0">
                <a:solidFill>
                  <a:schemeClr val="bg1"/>
                </a:solidFill>
                <a:latin typeface="Verdana"/>
                <a:cs typeface="Verdana"/>
              </a:rPr>
              <a:t>Attention</a:t>
            </a:r>
            <a:r>
              <a:rPr sz="1000" spc="-60" dirty="0">
                <a:solidFill>
                  <a:schemeClr val="bg1"/>
                </a:solidFill>
                <a:latin typeface="Verdana"/>
                <a:cs typeface="Verdana"/>
              </a:rPr>
              <a:t> </a:t>
            </a:r>
            <a:r>
              <a:rPr sz="1000" spc="-20" dirty="0">
                <a:solidFill>
                  <a:schemeClr val="bg1"/>
                </a:solidFill>
                <a:latin typeface="Verdana"/>
                <a:cs typeface="Verdana"/>
              </a:rPr>
              <a:t>weights </a:t>
            </a:r>
            <a:r>
              <a:rPr sz="1000" dirty="0">
                <a:solidFill>
                  <a:schemeClr val="bg1"/>
                </a:solidFill>
                <a:latin typeface="Verdana"/>
                <a:cs typeface="Verdana"/>
              </a:rPr>
              <a:t>245</a:t>
            </a:r>
            <a:r>
              <a:rPr sz="1000" spc="-15" dirty="0">
                <a:solidFill>
                  <a:schemeClr val="bg1"/>
                </a:solidFill>
                <a:latin typeface="Verdana"/>
                <a:cs typeface="Verdana"/>
              </a:rPr>
              <a:t> </a:t>
            </a:r>
            <a:r>
              <a:rPr sz="1000" dirty="0">
                <a:solidFill>
                  <a:schemeClr val="bg1"/>
                </a:solidFill>
                <a:latin typeface="Verdana"/>
                <a:cs typeface="Verdana"/>
              </a:rPr>
              <a:t>[I]:</a:t>
            </a:r>
            <a:r>
              <a:rPr sz="1000" spc="-20" dirty="0">
                <a:solidFill>
                  <a:schemeClr val="bg1"/>
                </a:solidFill>
                <a:latin typeface="Verdana"/>
                <a:cs typeface="Verdana"/>
              </a:rPr>
              <a:t> 0.15</a:t>
            </a:r>
            <a:endParaRPr sz="1000" dirty="0">
              <a:solidFill>
                <a:schemeClr val="bg1"/>
              </a:solidFill>
              <a:latin typeface="Verdana"/>
              <a:cs typeface="Verdana"/>
            </a:endParaRPr>
          </a:p>
          <a:p>
            <a:pPr marL="927100">
              <a:lnSpc>
                <a:spcPct val="100000"/>
              </a:lnSpc>
              <a:spcBef>
                <a:spcPts val="240"/>
              </a:spcBef>
            </a:pPr>
            <a:r>
              <a:rPr sz="1000" dirty="0">
                <a:solidFill>
                  <a:srgbClr val="00AF50"/>
                </a:solidFill>
                <a:latin typeface="Verdana"/>
                <a:cs typeface="Verdana"/>
              </a:rPr>
              <a:t>1876</a:t>
            </a:r>
            <a:r>
              <a:rPr sz="1000" spc="-20" dirty="0">
                <a:solidFill>
                  <a:srgbClr val="00AF50"/>
                </a:solidFill>
                <a:latin typeface="Verdana"/>
                <a:cs typeface="Verdana"/>
              </a:rPr>
              <a:t> </a:t>
            </a:r>
            <a:r>
              <a:rPr sz="1000" dirty="0">
                <a:solidFill>
                  <a:srgbClr val="00AF50"/>
                </a:solidFill>
                <a:latin typeface="Verdana"/>
                <a:cs typeface="Verdana"/>
              </a:rPr>
              <a:t>[love]</a:t>
            </a:r>
            <a:r>
              <a:rPr sz="1000" spc="-25" dirty="0">
                <a:solidFill>
                  <a:srgbClr val="00AF50"/>
                </a:solidFill>
                <a:latin typeface="Verdana"/>
                <a:cs typeface="Verdana"/>
              </a:rPr>
              <a:t> </a:t>
            </a:r>
            <a:r>
              <a:rPr sz="1000" spc="-20" dirty="0">
                <a:solidFill>
                  <a:srgbClr val="00AF50"/>
                </a:solidFill>
                <a:latin typeface="Verdana"/>
                <a:cs typeface="Verdana"/>
              </a:rPr>
              <a:t>0.78</a:t>
            </a:r>
            <a:endParaRPr sz="1000" dirty="0">
              <a:latin typeface="Verdana"/>
              <a:cs typeface="Verdana"/>
            </a:endParaRPr>
          </a:p>
          <a:p>
            <a:pPr marL="927100">
              <a:lnSpc>
                <a:spcPct val="100000"/>
              </a:lnSpc>
              <a:spcBef>
                <a:spcPts val="240"/>
              </a:spcBef>
            </a:pPr>
            <a:r>
              <a:rPr sz="1000" dirty="0">
                <a:solidFill>
                  <a:schemeClr val="bg1"/>
                </a:solidFill>
                <a:latin typeface="Verdana"/>
                <a:cs typeface="Verdana"/>
              </a:rPr>
              <a:t>3421</a:t>
            </a:r>
            <a:r>
              <a:rPr sz="1000" spc="-35" dirty="0">
                <a:solidFill>
                  <a:schemeClr val="bg1"/>
                </a:solidFill>
                <a:latin typeface="Verdana"/>
                <a:cs typeface="Verdana"/>
              </a:rPr>
              <a:t> </a:t>
            </a:r>
            <a:r>
              <a:rPr sz="1000" dirty="0">
                <a:solidFill>
                  <a:schemeClr val="bg1"/>
                </a:solidFill>
                <a:latin typeface="Verdana"/>
                <a:cs typeface="Verdana"/>
              </a:rPr>
              <a:t>[machine]</a:t>
            </a:r>
            <a:r>
              <a:rPr sz="1000" spc="-35" dirty="0">
                <a:solidFill>
                  <a:schemeClr val="bg1"/>
                </a:solidFill>
                <a:latin typeface="Verdana"/>
                <a:cs typeface="Verdana"/>
              </a:rPr>
              <a:t> </a:t>
            </a:r>
            <a:r>
              <a:rPr sz="1000" spc="-20" dirty="0">
                <a:solidFill>
                  <a:schemeClr val="bg1"/>
                </a:solidFill>
                <a:latin typeface="Verdana"/>
                <a:cs typeface="Verdana"/>
              </a:rPr>
              <a:t>0.04</a:t>
            </a:r>
            <a:endParaRPr sz="1000" dirty="0">
              <a:solidFill>
                <a:schemeClr val="bg1"/>
              </a:solidFill>
              <a:latin typeface="Verdana"/>
              <a:cs typeface="Verdana"/>
            </a:endParaRPr>
          </a:p>
          <a:p>
            <a:pPr marL="927100">
              <a:lnSpc>
                <a:spcPct val="100000"/>
              </a:lnSpc>
              <a:spcBef>
                <a:spcPts val="240"/>
              </a:spcBef>
            </a:pPr>
            <a:r>
              <a:rPr sz="1000" dirty="0">
                <a:solidFill>
                  <a:schemeClr val="bg1"/>
                </a:solidFill>
                <a:latin typeface="Verdana"/>
                <a:cs typeface="Verdana"/>
              </a:rPr>
              <a:t>2109</a:t>
            </a:r>
            <a:r>
              <a:rPr sz="1000" spc="-25" dirty="0">
                <a:solidFill>
                  <a:schemeClr val="bg1"/>
                </a:solidFill>
                <a:latin typeface="Verdana"/>
                <a:cs typeface="Verdana"/>
              </a:rPr>
              <a:t> </a:t>
            </a:r>
            <a:r>
              <a:rPr sz="1000" dirty="0">
                <a:solidFill>
                  <a:schemeClr val="bg1"/>
                </a:solidFill>
                <a:latin typeface="Verdana"/>
                <a:cs typeface="Verdana"/>
              </a:rPr>
              <a:t>[learning]</a:t>
            </a:r>
            <a:r>
              <a:rPr sz="1000" spc="-50" dirty="0">
                <a:solidFill>
                  <a:schemeClr val="bg1"/>
                </a:solidFill>
                <a:latin typeface="Verdana"/>
                <a:cs typeface="Verdana"/>
              </a:rPr>
              <a:t> </a:t>
            </a:r>
            <a:r>
              <a:rPr sz="1000" spc="-20" dirty="0">
                <a:solidFill>
                  <a:schemeClr val="bg1"/>
                </a:solidFill>
                <a:latin typeface="Verdana"/>
                <a:cs typeface="Verdana"/>
              </a:rPr>
              <a:t>0.03</a:t>
            </a:r>
            <a:endParaRPr sz="1000" dirty="0">
              <a:solidFill>
                <a:schemeClr val="bg1"/>
              </a:solidFill>
              <a:latin typeface="Verdana"/>
              <a:cs typeface="Verdana"/>
            </a:endParaRPr>
          </a:p>
          <a:p>
            <a:pPr marL="354965" indent="-342265">
              <a:lnSpc>
                <a:spcPct val="100000"/>
              </a:lnSpc>
              <a:spcBef>
                <a:spcPts val="240"/>
              </a:spcBef>
              <a:buClr>
                <a:srgbClr val="009CDB"/>
              </a:buClr>
              <a:buFont typeface="Verdana"/>
              <a:buChar char="•"/>
              <a:tabLst>
                <a:tab pos="354965" algn="l"/>
              </a:tabLst>
            </a:pPr>
            <a:r>
              <a:rPr sz="1000" b="1" dirty="0">
                <a:solidFill>
                  <a:schemeClr val="bg1"/>
                </a:solidFill>
                <a:latin typeface="Verdana"/>
                <a:cs typeface="Verdana"/>
              </a:rPr>
              <a:t>Third</a:t>
            </a:r>
            <a:r>
              <a:rPr sz="1000" b="1" spc="-70" dirty="0">
                <a:solidFill>
                  <a:schemeClr val="bg1"/>
                </a:solidFill>
                <a:latin typeface="Verdana"/>
                <a:cs typeface="Verdana"/>
              </a:rPr>
              <a:t> </a:t>
            </a:r>
            <a:r>
              <a:rPr sz="1000" b="1" dirty="0">
                <a:solidFill>
                  <a:schemeClr val="bg1"/>
                </a:solidFill>
                <a:latin typeface="Verdana"/>
                <a:cs typeface="Verdana"/>
              </a:rPr>
              <a:t>word</a:t>
            </a:r>
            <a:r>
              <a:rPr sz="1000" b="1" spc="-85" dirty="0">
                <a:solidFill>
                  <a:schemeClr val="bg1"/>
                </a:solidFill>
                <a:latin typeface="Verdana"/>
                <a:cs typeface="Verdana"/>
              </a:rPr>
              <a:t> </a:t>
            </a:r>
            <a:r>
              <a:rPr sz="1000" b="1" spc="-10" dirty="0">
                <a:solidFill>
                  <a:schemeClr val="bg1"/>
                </a:solidFill>
                <a:latin typeface="Verdana"/>
                <a:cs typeface="Verdana"/>
              </a:rPr>
              <a:t>generation</a:t>
            </a:r>
            <a:r>
              <a:rPr sz="1000" spc="-10" dirty="0">
                <a:solidFill>
                  <a:schemeClr val="bg1"/>
                </a:solidFill>
                <a:latin typeface="Verdana"/>
                <a:cs typeface="Verdana"/>
              </a:rPr>
              <a:t>:</a:t>
            </a:r>
            <a:endParaRPr sz="1000" dirty="0">
              <a:solidFill>
                <a:schemeClr val="bg1"/>
              </a:solidFill>
              <a:latin typeface="Verdana"/>
              <a:cs typeface="Verdana"/>
            </a:endParaRPr>
          </a:p>
          <a:p>
            <a:pPr marL="927100" marR="244475" lvl="1" indent="-216535">
              <a:lnSpc>
                <a:spcPct val="120000"/>
              </a:lnSpc>
              <a:spcBef>
                <a:spcPts val="5"/>
              </a:spcBef>
              <a:buFont typeface="Wingdings"/>
              <a:buChar char=""/>
              <a:tabLst>
                <a:tab pos="927100" algn="l"/>
                <a:tab pos="939165" algn="l"/>
              </a:tabLst>
            </a:pPr>
            <a:r>
              <a:rPr sz="1000" dirty="0">
                <a:solidFill>
                  <a:schemeClr val="bg1"/>
                </a:solidFill>
                <a:latin typeface="Times New Roman"/>
                <a:cs typeface="Times New Roman"/>
              </a:rPr>
              <a:t>	</a:t>
            </a:r>
            <a:r>
              <a:rPr sz="1000" spc="-10" dirty="0">
                <a:solidFill>
                  <a:schemeClr val="bg1"/>
                </a:solidFill>
                <a:latin typeface="Verdana"/>
                <a:cs typeface="Verdana"/>
              </a:rPr>
              <a:t>Attention</a:t>
            </a:r>
            <a:r>
              <a:rPr sz="1000" spc="-60" dirty="0">
                <a:solidFill>
                  <a:schemeClr val="bg1"/>
                </a:solidFill>
                <a:latin typeface="Verdana"/>
                <a:cs typeface="Verdana"/>
              </a:rPr>
              <a:t> </a:t>
            </a:r>
            <a:r>
              <a:rPr sz="1000" spc="-20" dirty="0">
                <a:solidFill>
                  <a:schemeClr val="bg1"/>
                </a:solidFill>
                <a:latin typeface="Verdana"/>
                <a:cs typeface="Verdana"/>
              </a:rPr>
              <a:t>weights </a:t>
            </a:r>
            <a:r>
              <a:rPr sz="1000" dirty="0">
                <a:solidFill>
                  <a:schemeClr val="bg1"/>
                </a:solidFill>
                <a:latin typeface="Verdana"/>
                <a:cs typeface="Verdana"/>
              </a:rPr>
              <a:t>245</a:t>
            </a:r>
            <a:r>
              <a:rPr sz="1000" spc="-15" dirty="0">
                <a:solidFill>
                  <a:schemeClr val="bg1"/>
                </a:solidFill>
                <a:latin typeface="Verdana"/>
                <a:cs typeface="Verdana"/>
              </a:rPr>
              <a:t> </a:t>
            </a:r>
            <a:r>
              <a:rPr sz="1000" dirty="0">
                <a:solidFill>
                  <a:schemeClr val="bg1"/>
                </a:solidFill>
                <a:latin typeface="Verdana"/>
                <a:cs typeface="Verdana"/>
              </a:rPr>
              <a:t>[I]:</a:t>
            </a:r>
            <a:r>
              <a:rPr sz="1000" spc="-20" dirty="0">
                <a:solidFill>
                  <a:schemeClr val="bg1"/>
                </a:solidFill>
                <a:latin typeface="Verdana"/>
                <a:cs typeface="Verdana"/>
              </a:rPr>
              <a:t> 0.05</a:t>
            </a:r>
            <a:endParaRPr sz="1000" dirty="0">
              <a:solidFill>
                <a:schemeClr val="bg1"/>
              </a:solidFill>
              <a:latin typeface="Verdana"/>
              <a:cs typeface="Verdana"/>
            </a:endParaRPr>
          </a:p>
          <a:p>
            <a:pPr marL="927100">
              <a:lnSpc>
                <a:spcPct val="100000"/>
              </a:lnSpc>
              <a:spcBef>
                <a:spcPts val="240"/>
              </a:spcBef>
            </a:pPr>
            <a:r>
              <a:rPr sz="1000" dirty="0">
                <a:solidFill>
                  <a:schemeClr val="bg1"/>
                </a:solidFill>
                <a:latin typeface="Verdana"/>
                <a:cs typeface="Verdana"/>
              </a:rPr>
              <a:t>1876</a:t>
            </a:r>
            <a:r>
              <a:rPr sz="1000" spc="-20" dirty="0">
                <a:solidFill>
                  <a:schemeClr val="bg1"/>
                </a:solidFill>
                <a:latin typeface="Verdana"/>
                <a:cs typeface="Verdana"/>
              </a:rPr>
              <a:t> </a:t>
            </a:r>
            <a:r>
              <a:rPr sz="1000" dirty="0">
                <a:solidFill>
                  <a:schemeClr val="bg1"/>
                </a:solidFill>
                <a:latin typeface="Verdana"/>
                <a:cs typeface="Verdana"/>
              </a:rPr>
              <a:t>[love]</a:t>
            </a:r>
            <a:r>
              <a:rPr sz="1000" spc="-25" dirty="0">
                <a:solidFill>
                  <a:schemeClr val="bg1"/>
                </a:solidFill>
                <a:latin typeface="Verdana"/>
                <a:cs typeface="Verdana"/>
              </a:rPr>
              <a:t> </a:t>
            </a:r>
            <a:r>
              <a:rPr sz="1000" spc="-20" dirty="0">
                <a:solidFill>
                  <a:schemeClr val="bg1"/>
                </a:solidFill>
                <a:latin typeface="Verdana"/>
                <a:cs typeface="Verdana"/>
              </a:rPr>
              <a:t>0.10</a:t>
            </a:r>
            <a:endParaRPr sz="1000" dirty="0">
              <a:solidFill>
                <a:schemeClr val="bg1"/>
              </a:solidFill>
              <a:latin typeface="Verdana"/>
              <a:cs typeface="Verdana"/>
            </a:endParaRPr>
          </a:p>
          <a:p>
            <a:pPr marL="927100">
              <a:lnSpc>
                <a:spcPct val="100000"/>
              </a:lnSpc>
              <a:spcBef>
                <a:spcPts val="240"/>
              </a:spcBef>
            </a:pPr>
            <a:r>
              <a:rPr sz="1000" dirty="0">
                <a:solidFill>
                  <a:srgbClr val="C00000"/>
                </a:solidFill>
                <a:latin typeface="Verdana"/>
                <a:cs typeface="Verdana"/>
              </a:rPr>
              <a:t>3421</a:t>
            </a:r>
            <a:r>
              <a:rPr sz="1000" spc="-35" dirty="0">
                <a:solidFill>
                  <a:srgbClr val="C00000"/>
                </a:solidFill>
                <a:latin typeface="Verdana"/>
                <a:cs typeface="Verdana"/>
              </a:rPr>
              <a:t> </a:t>
            </a:r>
            <a:r>
              <a:rPr sz="1000" dirty="0">
                <a:solidFill>
                  <a:srgbClr val="C00000"/>
                </a:solidFill>
                <a:latin typeface="Verdana"/>
                <a:cs typeface="Verdana"/>
              </a:rPr>
              <a:t>[machine]</a:t>
            </a:r>
            <a:r>
              <a:rPr sz="1000" spc="-35" dirty="0">
                <a:solidFill>
                  <a:srgbClr val="C00000"/>
                </a:solidFill>
                <a:latin typeface="Verdana"/>
                <a:cs typeface="Verdana"/>
              </a:rPr>
              <a:t> </a:t>
            </a:r>
            <a:r>
              <a:rPr sz="1000" spc="-20" dirty="0">
                <a:solidFill>
                  <a:srgbClr val="C00000"/>
                </a:solidFill>
                <a:latin typeface="Verdana"/>
                <a:cs typeface="Verdana"/>
              </a:rPr>
              <a:t>0.72</a:t>
            </a:r>
            <a:endParaRPr sz="1000" dirty="0">
              <a:latin typeface="Verdana"/>
              <a:cs typeface="Verdana"/>
            </a:endParaRPr>
          </a:p>
          <a:p>
            <a:pPr marL="927100">
              <a:lnSpc>
                <a:spcPct val="100000"/>
              </a:lnSpc>
              <a:spcBef>
                <a:spcPts val="240"/>
              </a:spcBef>
            </a:pPr>
            <a:r>
              <a:rPr sz="1000" dirty="0">
                <a:solidFill>
                  <a:schemeClr val="bg1"/>
                </a:solidFill>
                <a:latin typeface="Verdana"/>
                <a:cs typeface="Verdana"/>
              </a:rPr>
              <a:t>2109</a:t>
            </a:r>
            <a:r>
              <a:rPr sz="1000" spc="-25" dirty="0">
                <a:solidFill>
                  <a:schemeClr val="bg1"/>
                </a:solidFill>
                <a:latin typeface="Verdana"/>
                <a:cs typeface="Verdana"/>
              </a:rPr>
              <a:t> </a:t>
            </a:r>
            <a:r>
              <a:rPr sz="1000" dirty="0">
                <a:solidFill>
                  <a:schemeClr val="bg1"/>
                </a:solidFill>
                <a:latin typeface="Verdana"/>
                <a:cs typeface="Verdana"/>
              </a:rPr>
              <a:t>[learning]</a:t>
            </a:r>
            <a:r>
              <a:rPr sz="1000" spc="-50" dirty="0">
                <a:solidFill>
                  <a:schemeClr val="bg1"/>
                </a:solidFill>
                <a:latin typeface="Verdana"/>
                <a:cs typeface="Verdana"/>
              </a:rPr>
              <a:t> </a:t>
            </a:r>
            <a:r>
              <a:rPr sz="1000" spc="-20" dirty="0">
                <a:solidFill>
                  <a:schemeClr val="bg1"/>
                </a:solidFill>
                <a:latin typeface="Verdana"/>
                <a:cs typeface="Verdana"/>
              </a:rPr>
              <a:t>0.13</a:t>
            </a:r>
            <a:endParaRPr sz="1000" dirty="0">
              <a:solidFill>
                <a:schemeClr val="bg1"/>
              </a:solidFill>
              <a:latin typeface="Verdana"/>
              <a:cs typeface="Verdana"/>
            </a:endParaRPr>
          </a:p>
          <a:p>
            <a:pPr marL="354965" indent="-342265">
              <a:lnSpc>
                <a:spcPct val="100000"/>
              </a:lnSpc>
              <a:spcBef>
                <a:spcPts val="240"/>
              </a:spcBef>
              <a:buClr>
                <a:srgbClr val="009CDB"/>
              </a:buClr>
              <a:buFont typeface="Verdana"/>
              <a:buChar char="•"/>
              <a:tabLst>
                <a:tab pos="354965" algn="l"/>
              </a:tabLst>
            </a:pPr>
            <a:r>
              <a:rPr sz="1000" b="1" spc="-10" dirty="0">
                <a:solidFill>
                  <a:schemeClr val="bg1"/>
                </a:solidFill>
                <a:latin typeface="Verdana"/>
                <a:cs typeface="Verdana"/>
              </a:rPr>
              <a:t>Fourth</a:t>
            </a:r>
            <a:r>
              <a:rPr sz="1000" b="1" spc="-45" dirty="0">
                <a:solidFill>
                  <a:schemeClr val="bg1"/>
                </a:solidFill>
                <a:latin typeface="Verdana"/>
                <a:cs typeface="Verdana"/>
              </a:rPr>
              <a:t> </a:t>
            </a:r>
            <a:r>
              <a:rPr sz="1000" b="1" dirty="0">
                <a:solidFill>
                  <a:schemeClr val="bg1"/>
                </a:solidFill>
                <a:latin typeface="Verdana"/>
                <a:cs typeface="Verdana"/>
              </a:rPr>
              <a:t>word</a:t>
            </a:r>
            <a:r>
              <a:rPr sz="1000" b="1" spc="-55" dirty="0">
                <a:solidFill>
                  <a:schemeClr val="bg1"/>
                </a:solidFill>
                <a:latin typeface="Verdana"/>
                <a:cs typeface="Verdana"/>
              </a:rPr>
              <a:t> </a:t>
            </a:r>
            <a:r>
              <a:rPr sz="1000" b="1" spc="-10" dirty="0">
                <a:solidFill>
                  <a:schemeClr val="bg1"/>
                </a:solidFill>
                <a:latin typeface="Verdana"/>
                <a:cs typeface="Verdana"/>
              </a:rPr>
              <a:t>generation</a:t>
            </a:r>
            <a:r>
              <a:rPr sz="1000" spc="-10" dirty="0">
                <a:solidFill>
                  <a:schemeClr val="bg1"/>
                </a:solidFill>
                <a:latin typeface="Verdana"/>
                <a:cs typeface="Verdana"/>
              </a:rPr>
              <a:t>:</a:t>
            </a:r>
            <a:endParaRPr sz="1000" dirty="0">
              <a:solidFill>
                <a:schemeClr val="bg1"/>
              </a:solidFill>
              <a:latin typeface="Verdana"/>
              <a:cs typeface="Verdana"/>
            </a:endParaRPr>
          </a:p>
          <a:p>
            <a:pPr marL="927100" marR="244475" lvl="1" indent="-216535">
              <a:lnSpc>
                <a:spcPct val="120000"/>
              </a:lnSpc>
              <a:buFont typeface="Wingdings"/>
              <a:buChar char=""/>
              <a:tabLst>
                <a:tab pos="927100" algn="l"/>
                <a:tab pos="939165" algn="l"/>
              </a:tabLst>
            </a:pPr>
            <a:r>
              <a:rPr sz="1000" dirty="0">
                <a:solidFill>
                  <a:schemeClr val="bg1"/>
                </a:solidFill>
                <a:latin typeface="Times New Roman"/>
                <a:cs typeface="Times New Roman"/>
              </a:rPr>
              <a:t>	</a:t>
            </a:r>
            <a:r>
              <a:rPr sz="1000" spc="-10" dirty="0">
                <a:solidFill>
                  <a:schemeClr val="bg1"/>
                </a:solidFill>
                <a:latin typeface="Verdana"/>
                <a:cs typeface="Verdana"/>
              </a:rPr>
              <a:t>Attention</a:t>
            </a:r>
            <a:r>
              <a:rPr sz="1000" spc="-60" dirty="0">
                <a:solidFill>
                  <a:schemeClr val="bg1"/>
                </a:solidFill>
                <a:latin typeface="Verdana"/>
                <a:cs typeface="Verdana"/>
              </a:rPr>
              <a:t> </a:t>
            </a:r>
            <a:r>
              <a:rPr sz="1000" spc="-20" dirty="0">
                <a:solidFill>
                  <a:schemeClr val="bg1"/>
                </a:solidFill>
                <a:latin typeface="Verdana"/>
                <a:cs typeface="Verdana"/>
              </a:rPr>
              <a:t>weights </a:t>
            </a:r>
            <a:r>
              <a:rPr sz="1000" dirty="0">
                <a:solidFill>
                  <a:schemeClr val="bg1"/>
                </a:solidFill>
                <a:latin typeface="Verdana"/>
                <a:cs typeface="Verdana"/>
              </a:rPr>
              <a:t>245</a:t>
            </a:r>
            <a:r>
              <a:rPr sz="1000" spc="-15" dirty="0">
                <a:solidFill>
                  <a:schemeClr val="bg1"/>
                </a:solidFill>
                <a:latin typeface="Verdana"/>
                <a:cs typeface="Verdana"/>
              </a:rPr>
              <a:t> </a:t>
            </a:r>
            <a:r>
              <a:rPr sz="1000" dirty="0">
                <a:solidFill>
                  <a:schemeClr val="bg1"/>
                </a:solidFill>
                <a:latin typeface="Verdana"/>
                <a:cs typeface="Verdana"/>
              </a:rPr>
              <a:t>[I]:</a:t>
            </a:r>
            <a:r>
              <a:rPr sz="1000" spc="-20" dirty="0">
                <a:solidFill>
                  <a:schemeClr val="bg1"/>
                </a:solidFill>
                <a:latin typeface="Verdana"/>
                <a:cs typeface="Verdana"/>
              </a:rPr>
              <a:t> 0.03</a:t>
            </a:r>
            <a:endParaRPr sz="1000" dirty="0">
              <a:solidFill>
                <a:schemeClr val="bg1"/>
              </a:solidFill>
              <a:latin typeface="Verdana"/>
              <a:cs typeface="Verdana"/>
            </a:endParaRPr>
          </a:p>
          <a:p>
            <a:pPr marL="927100">
              <a:lnSpc>
                <a:spcPct val="100000"/>
              </a:lnSpc>
              <a:spcBef>
                <a:spcPts val="240"/>
              </a:spcBef>
            </a:pPr>
            <a:r>
              <a:rPr sz="1000" dirty="0">
                <a:solidFill>
                  <a:schemeClr val="bg1"/>
                </a:solidFill>
                <a:latin typeface="Verdana"/>
                <a:cs typeface="Verdana"/>
              </a:rPr>
              <a:t>1876</a:t>
            </a:r>
            <a:r>
              <a:rPr sz="1000" spc="-30" dirty="0">
                <a:solidFill>
                  <a:schemeClr val="bg1"/>
                </a:solidFill>
                <a:latin typeface="Verdana"/>
                <a:cs typeface="Verdana"/>
              </a:rPr>
              <a:t> </a:t>
            </a:r>
            <a:r>
              <a:rPr sz="1000" dirty="0">
                <a:solidFill>
                  <a:schemeClr val="bg1"/>
                </a:solidFill>
                <a:latin typeface="Verdana"/>
                <a:cs typeface="Verdana"/>
              </a:rPr>
              <a:t>[love]</a:t>
            </a:r>
            <a:r>
              <a:rPr sz="1000" spc="-35" dirty="0">
                <a:solidFill>
                  <a:schemeClr val="bg1"/>
                </a:solidFill>
                <a:latin typeface="Verdana"/>
                <a:cs typeface="Verdana"/>
              </a:rPr>
              <a:t> </a:t>
            </a:r>
            <a:r>
              <a:rPr sz="1000" spc="-20" dirty="0">
                <a:solidFill>
                  <a:schemeClr val="bg1"/>
                </a:solidFill>
                <a:latin typeface="Verdana"/>
                <a:cs typeface="Verdana"/>
              </a:rPr>
              <a:t>0.08</a:t>
            </a:r>
            <a:endParaRPr sz="1000" dirty="0">
              <a:solidFill>
                <a:schemeClr val="bg1"/>
              </a:solidFill>
              <a:latin typeface="Verdana"/>
              <a:cs typeface="Verdana"/>
            </a:endParaRPr>
          </a:p>
          <a:p>
            <a:pPr marL="927100">
              <a:lnSpc>
                <a:spcPct val="100000"/>
              </a:lnSpc>
              <a:spcBef>
                <a:spcPts val="240"/>
              </a:spcBef>
            </a:pPr>
            <a:r>
              <a:rPr sz="1000" dirty="0">
                <a:solidFill>
                  <a:schemeClr val="bg1"/>
                </a:solidFill>
                <a:latin typeface="Verdana"/>
                <a:cs typeface="Verdana"/>
              </a:rPr>
              <a:t>3421</a:t>
            </a:r>
            <a:r>
              <a:rPr sz="1000" spc="-35" dirty="0">
                <a:solidFill>
                  <a:schemeClr val="bg1"/>
                </a:solidFill>
                <a:latin typeface="Verdana"/>
                <a:cs typeface="Verdana"/>
              </a:rPr>
              <a:t> </a:t>
            </a:r>
            <a:r>
              <a:rPr sz="1000" dirty="0">
                <a:solidFill>
                  <a:schemeClr val="bg1"/>
                </a:solidFill>
                <a:latin typeface="Verdana"/>
                <a:cs typeface="Verdana"/>
              </a:rPr>
              <a:t>[machine]</a:t>
            </a:r>
            <a:r>
              <a:rPr sz="1000" spc="-35" dirty="0">
                <a:solidFill>
                  <a:schemeClr val="bg1"/>
                </a:solidFill>
                <a:latin typeface="Verdana"/>
                <a:cs typeface="Verdana"/>
              </a:rPr>
              <a:t> </a:t>
            </a:r>
            <a:r>
              <a:rPr sz="1000" spc="-20" dirty="0">
                <a:solidFill>
                  <a:schemeClr val="bg1"/>
                </a:solidFill>
                <a:latin typeface="Verdana"/>
                <a:cs typeface="Verdana"/>
              </a:rPr>
              <a:t>0.25</a:t>
            </a:r>
            <a:endParaRPr sz="1000" dirty="0">
              <a:solidFill>
                <a:schemeClr val="bg1"/>
              </a:solidFill>
              <a:latin typeface="Verdana"/>
              <a:cs typeface="Verdana"/>
            </a:endParaRPr>
          </a:p>
          <a:p>
            <a:pPr marL="927100">
              <a:lnSpc>
                <a:spcPct val="100000"/>
              </a:lnSpc>
              <a:spcBef>
                <a:spcPts val="240"/>
              </a:spcBef>
            </a:pPr>
            <a:r>
              <a:rPr sz="1000" dirty="0">
                <a:solidFill>
                  <a:srgbClr val="3333FF"/>
                </a:solidFill>
                <a:latin typeface="Verdana"/>
                <a:cs typeface="Verdana"/>
              </a:rPr>
              <a:t>2109</a:t>
            </a:r>
            <a:r>
              <a:rPr sz="1000" spc="-25" dirty="0">
                <a:solidFill>
                  <a:srgbClr val="3333FF"/>
                </a:solidFill>
                <a:latin typeface="Verdana"/>
                <a:cs typeface="Verdana"/>
              </a:rPr>
              <a:t> </a:t>
            </a:r>
            <a:r>
              <a:rPr sz="1000" dirty="0">
                <a:solidFill>
                  <a:srgbClr val="3333FF"/>
                </a:solidFill>
                <a:latin typeface="Verdana"/>
                <a:cs typeface="Verdana"/>
              </a:rPr>
              <a:t>[learning]</a:t>
            </a:r>
            <a:r>
              <a:rPr sz="1000" spc="-50" dirty="0">
                <a:solidFill>
                  <a:srgbClr val="3333FF"/>
                </a:solidFill>
                <a:latin typeface="Verdana"/>
                <a:cs typeface="Verdana"/>
              </a:rPr>
              <a:t> </a:t>
            </a:r>
            <a:r>
              <a:rPr sz="1000" spc="-20" dirty="0">
                <a:solidFill>
                  <a:srgbClr val="3333FF"/>
                </a:solidFill>
                <a:latin typeface="Verdana"/>
                <a:cs typeface="Verdana"/>
              </a:rPr>
              <a:t>0.64</a:t>
            </a:r>
            <a:endParaRPr sz="1000" dirty="0">
              <a:latin typeface="Verdana"/>
              <a:cs typeface="Verdana"/>
            </a:endParaRPr>
          </a:p>
        </p:txBody>
      </p:sp>
      <p:sp>
        <p:nvSpPr>
          <p:cNvPr id="3" name="object 3"/>
          <p:cNvSpPr txBox="1"/>
          <p:nvPr/>
        </p:nvSpPr>
        <p:spPr>
          <a:xfrm>
            <a:off x="4346575" y="1813966"/>
            <a:ext cx="1212215" cy="757555"/>
          </a:xfrm>
          <a:prstGeom prst="rect">
            <a:avLst/>
          </a:prstGeom>
        </p:spPr>
        <p:txBody>
          <a:bodyPr vert="horz" wrap="square" lIns="0" tIns="12700" rIns="0" bIns="0" rtlCol="0">
            <a:spAutoFit/>
          </a:bodyPr>
          <a:lstStyle/>
          <a:p>
            <a:pPr marL="12700" marR="5080">
              <a:lnSpc>
                <a:spcPct val="120000"/>
              </a:lnSpc>
              <a:spcBef>
                <a:spcPts val="100"/>
              </a:spcBef>
            </a:pPr>
            <a:r>
              <a:rPr sz="1000" dirty="0">
                <a:solidFill>
                  <a:schemeClr val="bg1"/>
                </a:solidFill>
                <a:latin typeface="Verdana"/>
                <a:cs typeface="Verdana"/>
              </a:rPr>
              <a:t>FFN</a:t>
            </a:r>
            <a:r>
              <a:rPr sz="1000" spc="-6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(logits) </a:t>
            </a:r>
            <a:r>
              <a:rPr sz="1000" dirty="0">
                <a:solidFill>
                  <a:schemeClr val="bg1"/>
                </a:solidFill>
                <a:latin typeface="Verdana"/>
                <a:cs typeface="Verdana"/>
              </a:rPr>
              <a:t>4521</a:t>
            </a:r>
            <a:r>
              <a:rPr sz="1000" spc="-30" dirty="0">
                <a:solidFill>
                  <a:schemeClr val="bg1"/>
                </a:solidFill>
                <a:latin typeface="Verdana"/>
                <a:cs typeface="Verdana"/>
              </a:rPr>
              <a:t> </a:t>
            </a:r>
            <a:r>
              <a:rPr sz="1000" dirty="0">
                <a:solidFill>
                  <a:schemeClr val="bg1"/>
                </a:solidFill>
                <a:latin typeface="Verdana"/>
                <a:cs typeface="Verdana"/>
              </a:rPr>
              <a:t>[Ich]:</a:t>
            </a:r>
            <a:r>
              <a:rPr sz="1000" spc="-35" dirty="0">
                <a:solidFill>
                  <a:schemeClr val="bg1"/>
                </a:solidFill>
                <a:latin typeface="Verdana"/>
                <a:cs typeface="Verdana"/>
              </a:rPr>
              <a:t> </a:t>
            </a:r>
            <a:r>
              <a:rPr sz="1000" spc="-25" dirty="0">
                <a:solidFill>
                  <a:schemeClr val="bg1"/>
                </a:solidFill>
                <a:latin typeface="Verdana"/>
                <a:cs typeface="Verdana"/>
              </a:rPr>
              <a:t>9.2</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3892</a:t>
            </a:r>
            <a:r>
              <a:rPr sz="1000" spc="-20" dirty="0">
                <a:solidFill>
                  <a:schemeClr val="bg1"/>
                </a:solidFill>
                <a:latin typeface="Verdana"/>
                <a:cs typeface="Verdana"/>
              </a:rPr>
              <a:t> </a:t>
            </a:r>
            <a:r>
              <a:rPr sz="1000" dirty="0">
                <a:solidFill>
                  <a:schemeClr val="bg1"/>
                </a:solidFill>
                <a:latin typeface="Verdana"/>
                <a:cs typeface="Verdana"/>
              </a:rPr>
              <a:t>[Du]:</a:t>
            </a:r>
            <a:r>
              <a:rPr sz="1000" spc="-35" dirty="0">
                <a:solidFill>
                  <a:schemeClr val="bg1"/>
                </a:solidFill>
                <a:latin typeface="Verdana"/>
                <a:cs typeface="Verdana"/>
              </a:rPr>
              <a:t> </a:t>
            </a:r>
            <a:r>
              <a:rPr sz="1000" spc="-25" dirty="0">
                <a:solidFill>
                  <a:schemeClr val="bg1"/>
                </a:solidFill>
                <a:latin typeface="Verdana"/>
                <a:cs typeface="Verdana"/>
              </a:rPr>
              <a:t>2.1</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1847</a:t>
            </a:r>
            <a:r>
              <a:rPr sz="1000" spc="-20" dirty="0">
                <a:solidFill>
                  <a:schemeClr val="bg1"/>
                </a:solidFill>
                <a:latin typeface="Verdana"/>
                <a:cs typeface="Verdana"/>
              </a:rPr>
              <a:t> </a:t>
            </a:r>
            <a:r>
              <a:rPr sz="1000" dirty="0">
                <a:solidFill>
                  <a:schemeClr val="bg1"/>
                </a:solidFill>
                <a:latin typeface="Verdana"/>
                <a:cs typeface="Verdana"/>
              </a:rPr>
              <a:t>[Wir]:</a:t>
            </a:r>
            <a:r>
              <a:rPr sz="1000" spc="-45" dirty="0">
                <a:solidFill>
                  <a:schemeClr val="bg1"/>
                </a:solidFill>
                <a:latin typeface="Verdana"/>
                <a:cs typeface="Verdana"/>
              </a:rPr>
              <a:t> </a:t>
            </a:r>
            <a:r>
              <a:rPr sz="1000" spc="-25" dirty="0">
                <a:solidFill>
                  <a:schemeClr val="bg1"/>
                </a:solidFill>
                <a:latin typeface="Verdana"/>
                <a:cs typeface="Verdana"/>
              </a:rPr>
              <a:t>1.3</a:t>
            </a:r>
            <a:endParaRPr sz="1000" dirty="0">
              <a:solidFill>
                <a:schemeClr val="bg1"/>
              </a:solidFill>
              <a:latin typeface="Verdana"/>
              <a:cs typeface="Verdana"/>
            </a:endParaRPr>
          </a:p>
        </p:txBody>
      </p:sp>
      <p:sp>
        <p:nvSpPr>
          <p:cNvPr id="4" name="object 4"/>
          <p:cNvSpPr txBox="1"/>
          <p:nvPr/>
        </p:nvSpPr>
        <p:spPr>
          <a:xfrm>
            <a:off x="7090029" y="1813966"/>
            <a:ext cx="2013585" cy="757555"/>
          </a:xfrm>
          <a:prstGeom prst="rect">
            <a:avLst/>
          </a:prstGeom>
        </p:spPr>
        <p:txBody>
          <a:bodyPr vert="horz" wrap="square" lIns="0" tIns="12700" rIns="0" bIns="0" rtlCol="0">
            <a:spAutoFit/>
          </a:bodyPr>
          <a:lstStyle/>
          <a:p>
            <a:pPr marL="12700" marR="5080">
              <a:lnSpc>
                <a:spcPct val="120000"/>
              </a:lnSpc>
              <a:spcBef>
                <a:spcPts val="100"/>
              </a:spcBef>
            </a:pPr>
            <a:r>
              <a:rPr sz="1000" spc="-10" dirty="0">
                <a:solidFill>
                  <a:schemeClr val="bg1"/>
                </a:solidFill>
                <a:latin typeface="Verdana"/>
                <a:cs typeface="Verdana"/>
              </a:rPr>
              <a:t>Softmax</a:t>
            </a:r>
            <a:r>
              <a:rPr sz="1000" spc="-2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a:t>
            </a:r>
            <a:r>
              <a:rPr sz="1000" dirty="0">
                <a:solidFill>
                  <a:schemeClr val="bg1"/>
                </a:solidFill>
                <a:latin typeface="Verdana"/>
                <a:cs typeface="Verdana"/>
              </a:rPr>
              <a:t>&gt;</a:t>
            </a:r>
            <a:r>
              <a:rPr sz="1000" spc="-60" dirty="0">
                <a:solidFill>
                  <a:schemeClr val="bg1"/>
                </a:solidFill>
                <a:latin typeface="Verdana"/>
                <a:cs typeface="Verdana"/>
              </a:rPr>
              <a:t> </a:t>
            </a:r>
            <a:r>
              <a:rPr sz="1000" spc="-10" dirty="0">
                <a:solidFill>
                  <a:schemeClr val="bg1"/>
                </a:solidFill>
                <a:latin typeface="Verdana"/>
                <a:cs typeface="Verdana"/>
              </a:rPr>
              <a:t>Probabilities </a:t>
            </a:r>
            <a:r>
              <a:rPr sz="1000" dirty="0">
                <a:solidFill>
                  <a:schemeClr val="bg1"/>
                </a:solidFill>
                <a:latin typeface="Verdana"/>
                <a:cs typeface="Verdana"/>
              </a:rPr>
              <a:t>4521</a:t>
            </a:r>
            <a:r>
              <a:rPr sz="1000" spc="-30" dirty="0">
                <a:solidFill>
                  <a:schemeClr val="bg1"/>
                </a:solidFill>
                <a:latin typeface="Verdana"/>
                <a:cs typeface="Verdana"/>
              </a:rPr>
              <a:t> </a:t>
            </a:r>
            <a:r>
              <a:rPr sz="1000" dirty="0">
                <a:solidFill>
                  <a:schemeClr val="bg1"/>
                </a:solidFill>
                <a:latin typeface="Verdana"/>
                <a:cs typeface="Verdana"/>
              </a:rPr>
              <a:t>[Ich]:</a:t>
            </a:r>
            <a:r>
              <a:rPr sz="1000" spc="-35" dirty="0">
                <a:solidFill>
                  <a:schemeClr val="bg1"/>
                </a:solidFill>
                <a:latin typeface="Verdana"/>
                <a:cs typeface="Verdana"/>
              </a:rPr>
              <a:t> </a:t>
            </a:r>
            <a:r>
              <a:rPr sz="1000" spc="-10" dirty="0">
                <a:solidFill>
                  <a:schemeClr val="bg1"/>
                </a:solidFill>
                <a:latin typeface="Verdana"/>
                <a:cs typeface="Verdana"/>
              </a:rPr>
              <a:t>87.3%</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3892</a:t>
            </a:r>
            <a:r>
              <a:rPr sz="1000" spc="-20" dirty="0">
                <a:solidFill>
                  <a:schemeClr val="bg1"/>
                </a:solidFill>
                <a:latin typeface="Verdana"/>
                <a:cs typeface="Verdana"/>
              </a:rPr>
              <a:t> </a:t>
            </a:r>
            <a:r>
              <a:rPr sz="1000" dirty="0">
                <a:solidFill>
                  <a:schemeClr val="bg1"/>
                </a:solidFill>
                <a:latin typeface="Verdana"/>
                <a:cs typeface="Verdana"/>
              </a:rPr>
              <a:t>[Du]:</a:t>
            </a:r>
            <a:r>
              <a:rPr sz="1000" spc="-35" dirty="0">
                <a:solidFill>
                  <a:schemeClr val="bg1"/>
                </a:solidFill>
                <a:latin typeface="Verdana"/>
                <a:cs typeface="Verdana"/>
              </a:rPr>
              <a:t> </a:t>
            </a:r>
            <a:r>
              <a:rPr sz="1000" spc="-20" dirty="0">
                <a:solidFill>
                  <a:schemeClr val="bg1"/>
                </a:solidFill>
                <a:latin typeface="Verdana"/>
                <a:cs typeface="Verdana"/>
              </a:rPr>
              <a:t>8.2%</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1847</a:t>
            </a:r>
            <a:r>
              <a:rPr sz="1000" spc="-20" dirty="0">
                <a:solidFill>
                  <a:schemeClr val="bg1"/>
                </a:solidFill>
                <a:latin typeface="Verdana"/>
                <a:cs typeface="Verdana"/>
              </a:rPr>
              <a:t> </a:t>
            </a:r>
            <a:r>
              <a:rPr sz="1000" dirty="0">
                <a:solidFill>
                  <a:schemeClr val="bg1"/>
                </a:solidFill>
                <a:latin typeface="Verdana"/>
                <a:cs typeface="Verdana"/>
              </a:rPr>
              <a:t>[Wir]:</a:t>
            </a:r>
            <a:r>
              <a:rPr sz="1000" spc="-45" dirty="0">
                <a:solidFill>
                  <a:schemeClr val="bg1"/>
                </a:solidFill>
                <a:latin typeface="Verdana"/>
                <a:cs typeface="Verdana"/>
              </a:rPr>
              <a:t> </a:t>
            </a:r>
            <a:r>
              <a:rPr sz="1000" spc="-20" dirty="0">
                <a:solidFill>
                  <a:schemeClr val="bg1"/>
                </a:solidFill>
                <a:latin typeface="Verdana"/>
                <a:cs typeface="Verdana"/>
              </a:rPr>
              <a:t>2.5%</a:t>
            </a:r>
            <a:endParaRPr sz="1000" dirty="0">
              <a:solidFill>
                <a:schemeClr val="bg1"/>
              </a:solidFill>
              <a:latin typeface="Verdana"/>
              <a:cs typeface="Verdana"/>
            </a:endParaRPr>
          </a:p>
        </p:txBody>
      </p:sp>
      <p:sp>
        <p:nvSpPr>
          <p:cNvPr id="5" name="object 5"/>
          <p:cNvSpPr txBox="1"/>
          <p:nvPr/>
        </p:nvSpPr>
        <p:spPr>
          <a:xfrm>
            <a:off x="9205721" y="1845056"/>
            <a:ext cx="2013584" cy="166071"/>
          </a:xfrm>
          <a:prstGeom prst="rect">
            <a:avLst/>
          </a:prstGeom>
        </p:spPr>
        <p:txBody>
          <a:bodyPr vert="horz" wrap="square" lIns="0" tIns="12065" rIns="0" bIns="0" rtlCol="0">
            <a:spAutoFit/>
          </a:bodyPr>
          <a:lstStyle/>
          <a:p>
            <a:pPr marL="12700">
              <a:lnSpc>
                <a:spcPct val="100000"/>
              </a:lnSpc>
              <a:spcBef>
                <a:spcPts val="95"/>
              </a:spcBef>
            </a:pPr>
            <a:r>
              <a:rPr sz="1000" b="1" dirty="0">
                <a:solidFill>
                  <a:schemeClr val="bg1"/>
                </a:solidFill>
                <a:latin typeface="Verdana"/>
                <a:cs typeface="Verdana"/>
              </a:rPr>
              <a:t>Selected:</a:t>
            </a:r>
            <a:r>
              <a:rPr sz="1000" b="1" spc="-35" dirty="0">
                <a:solidFill>
                  <a:schemeClr val="bg1"/>
                </a:solidFill>
                <a:latin typeface="Verdana"/>
                <a:cs typeface="Verdana"/>
              </a:rPr>
              <a:t> </a:t>
            </a:r>
            <a:r>
              <a:rPr lang="it-IT" sz="900" dirty="0">
                <a:solidFill>
                  <a:schemeClr val="accent2"/>
                </a:solidFill>
                <a:latin typeface="Verdana"/>
                <a:cs typeface="Verdana"/>
              </a:rPr>
              <a:t>4521</a:t>
            </a:r>
            <a:r>
              <a:rPr lang="it-IT" sz="900" spc="-30" dirty="0">
                <a:solidFill>
                  <a:schemeClr val="accent2"/>
                </a:solidFill>
                <a:latin typeface="Verdana"/>
                <a:cs typeface="Verdana"/>
              </a:rPr>
              <a:t> </a:t>
            </a:r>
            <a:r>
              <a:rPr lang="it-IT" sz="900" dirty="0">
                <a:solidFill>
                  <a:schemeClr val="accent2"/>
                </a:solidFill>
                <a:latin typeface="Verdana"/>
                <a:cs typeface="Verdana"/>
              </a:rPr>
              <a:t>[</a:t>
            </a:r>
            <a:r>
              <a:rPr lang="it-IT" sz="900" dirty="0" err="1">
                <a:solidFill>
                  <a:schemeClr val="accent2"/>
                </a:solidFill>
                <a:latin typeface="Verdana"/>
                <a:cs typeface="Verdana"/>
              </a:rPr>
              <a:t>Ich</a:t>
            </a:r>
            <a:r>
              <a:rPr lang="it-IT" sz="900" dirty="0">
                <a:solidFill>
                  <a:schemeClr val="accent2"/>
                </a:solidFill>
                <a:latin typeface="Verdana"/>
                <a:cs typeface="Verdana"/>
              </a:rPr>
              <a:t>]:</a:t>
            </a:r>
            <a:r>
              <a:rPr lang="it-IT" sz="900" spc="-35" dirty="0">
                <a:solidFill>
                  <a:schemeClr val="accent2"/>
                </a:solidFill>
                <a:latin typeface="Verdana"/>
                <a:cs typeface="Verdana"/>
              </a:rPr>
              <a:t> </a:t>
            </a:r>
            <a:r>
              <a:rPr lang="it-IT" sz="900" spc="-10" dirty="0">
                <a:solidFill>
                  <a:schemeClr val="accent2"/>
                </a:solidFill>
                <a:latin typeface="Verdana"/>
                <a:cs typeface="Verdana"/>
              </a:rPr>
              <a:t>87.3%</a:t>
            </a:r>
            <a:endParaRPr sz="900" dirty="0">
              <a:solidFill>
                <a:schemeClr val="accent2"/>
              </a:solidFill>
              <a:latin typeface="Verdana"/>
              <a:cs typeface="Verdana"/>
            </a:endParaRPr>
          </a:p>
        </p:txBody>
      </p:sp>
      <p:sp>
        <p:nvSpPr>
          <p:cNvPr id="6" name="object 6"/>
          <p:cNvSpPr txBox="1"/>
          <p:nvPr/>
        </p:nvSpPr>
        <p:spPr>
          <a:xfrm>
            <a:off x="4346575" y="2911500"/>
            <a:ext cx="1212215" cy="756920"/>
          </a:xfrm>
          <a:prstGeom prst="rect">
            <a:avLst/>
          </a:prstGeom>
        </p:spPr>
        <p:txBody>
          <a:bodyPr vert="horz" wrap="square" lIns="0" tIns="12700" rIns="0" bIns="0" rtlCol="0">
            <a:spAutoFit/>
          </a:bodyPr>
          <a:lstStyle/>
          <a:p>
            <a:pPr marL="12700" marR="5080">
              <a:lnSpc>
                <a:spcPct val="120000"/>
              </a:lnSpc>
              <a:spcBef>
                <a:spcPts val="100"/>
              </a:spcBef>
            </a:pPr>
            <a:r>
              <a:rPr sz="1000" dirty="0">
                <a:solidFill>
                  <a:schemeClr val="bg1"/>
                </a:solidFill>
                <a:latin typeface="Verdana"/>
                <a:cs typeface="Verdana"/>
              </a:rPr>
              <a:t>FFN</a:t>
            </a:r>
            <a:r>
              <a:rPr sz="1000" spc="-6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(logits) </a:t>
            </a:r>
            <a:r>
              <a:rPr sz="1000" dirty="0">
                <a:solidFill>
                  <a:schemeClr val="bg1"/>
                </a:solidFill>
                <a:latin typeface="Verdana"/>
                <a:cs typeface="Verdana"/>
              </a:rPr>
              <a:t>2834</a:t>
            </a:r>
            <a:r>
              <a:rPr sz="1000" spc="-20" dirty="0">
                <a:solidFill>
                  <a:schemeClr val="bg1"/>
                </a:solidFill>
                <a:latin typeface="Verdana"/>
                <a:cs typeface="Verdana"/>
              </a:rPr>
              <a:t> </a:t>
            </a:r>
            <a:r>
              <a:rPr sz="1000" dirty="0">
                <a:solidFill>
                  <a:schemeClr val="bg1"/>
                </a:solidFill>
                <a:latin typeface="Verdana"/>
                <a:cs typeface="Verdana"/>
              </a:rPr>
              <a:t>[liebe]:</a:t>
            </a:r>
            <a:r>
              <a:rPr sz="1000" spc="-50" dirty="0">
                <a:solidFill>
                  <a:schemeClr val="bg1"/>
                </a:solidFill>
                <a:latin typeface="Verdana"/>
                <a:cs typeface="Verdana"/>
              </a:rPr>
              <a:t> </a:t>
            </a:r>
            <a:r>
              <a:rPr sz="1000" spc="-25" dirty="0">
                <a:solidFill>
                  <a:schemeClr val="bg1"/>
                </a:solidFill>
                <a:latin typeface="Verdana"/>
                <a:cs typeface="Verdana"/>
              </a:rPr>
              <a:t>8.7</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5621</a:t>
            </a:r>
            <a:r>
              <a:rPr sz="1000" spc="-15" dirty="0">
                <a:solidFill>
                  <a:schemeClr val="bg1"/>
                </a:solidFill>
                <a:latin typeface="Verdana"/>
                <a:cs typeface="Verdana"/>
              </a:rPr>
              <a:t> </a:t>
            </a:r>
            <a:r>
              <a:rPr sz="1000" dirty="0">
                <a:solidFill>
                  <a:schemeClr val="bg1"/>
                </a:solidFill>
                <a:latin typeface="Verdana"/>
                <a:cs typeface="Verdana"/>
              </a:rPr>
              <a:t>[mag]:</a:t>
            </a:r>
            <a:r>
              <a:rPr sz="1000" spc="-35" dirty="0">
                <a:solidFill>
                  <a:schemeClr val="bg1"/>
                </a:solidFill>
                <a:latin typeface="Verdana"/>
                <a:cs typeface="Verdana"/>
              </a:rPr>
              <a:t> </a:t>
            </a:r>
            <a:r>
              <a:rPr sz="1000" spc="-25" dirty="0">
                <a:solidFill>
                  <a:schemeClr val="bg1"/>
                </a:solidFill>
                <a:latin typeface="Verdana"/>
                <a:cs typeface="Verdana"/>
              </a:rPr>
              <a:t>5.2</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3109</a:t>
            </a:r>
            <a:r>
              <a:rPr sz="1000" spc="-20" dirty="0">
                <a:solidFill>
                  <a:schemeClr val="bg1"/>
                </a:solidFill>
                <a:latin typeface="Verdana"/>
                <a:cs typeface="Verdana"/>
              </a:rPr>
              <a:t> </a:t>
            </a:r>
            <a:r>
              <a:rPr sz="1000" dirty="0">
                <a:solidFill>
                  <a:schemeClr val="bg1"/>
                </a:solidFill>
                <a:latin typeface="Verdana"/>
                <a:cs typeface="Verdana"/>
              </a:rPr>
              <a:t>[habe]:</a:t>
            </a:r>
            <a:r>
              <a:rPr sz="1000" spc="-30" dirty="0">
                <a:solidFill>
                  <a:schemeClr val="bg1"/>
                </a:solidFill>
                <a:latin typeface="Verdana"/>
                <a:cs typeface="Verdana"/>
              </a:rPr>
              <a:t> </a:t>
            </a:r>
            <a:r>
              <a:rPr sz="1000" spc="-25" dirty="0">
                <a:solidFill>
                  <a:schemeClr val="bg1"/>
                </a:solidFill>
                <a:latin typeface="Verdana"/>
                <a:cs typeface="Verdana"/>
              </a:rPr>
              <a:t>3.1</a:t>
            </a:r>
            <a:endParaRPr sz="1000" dirty="0">
              <a:solidFill>
                <a:schemeClr val="bg1"/>
              </a:solidFill>
              <a:latin typeface="Verdana"/>
              <a:cs typeface="Verdana"/>
            </a:endParaRPr>
          </a:p>
        </p:txBody>
      </p:sp>
      <p:sp>
        <p:nvSpPr>
          <p:cNvPr id="7" name="object 7"/>
          <p:cNvSpPr txBox="1"/>
          <p:nvPr/>
        </p:nvSpPr>
        <p:spPr>
          <a:xfrm>
            <a:off x="7090029" y="2911500"/>
            <a:ext cx="2013585" cy="756920"/>
          </a:xfrm>
          <a:prstGeom prst="rect">
            <a:avLst/>
          </a:prstGeom>
        </p:spPr>
        <p:txBody>
          <a:bodyPr vert="horz" wrap="square" lIns="0" tIns="12700" rIns="0" bIns="0" rtlCol="0">
            <a:spAutoFit/>
          </a:bodyPr>
          <a:lstStyle/>
          <a:p>
            <a:pPr marL="12700" marR="5080">
              <a:lnSpc>
                <a:spcPct val="120000"/>
              </a:lnSpc>
              <a:spcBef>
                <a:spcPts val="100"/>
              </a:spcBef>
            </a:pPr>
            <a:r>
              <a:rPr sz="1000" spc="-10" dirty="0">
                <a:solidFill>
                  <a:schemeClr val="bg1"/>
                </a:solidFill>
                <a:latin typeface="Verdana"/>
                <a:cs typeface="Verdana"/>
              </a:rPr>
              <a:t>Softmax</a:t>
            </a:r>
            <a:r>
              <a:rPr sz="1000" spc="-2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a:t>
            </a:r>
            <a:r>
              <a:rPr sz="1000" dirty="0">
                <a:solidFill>
                  <a:schemeClr val="bg1"/>
                </a:solidFill>
                <a:latin typeface="Verdana"/>
                <a:cs typeface="Verdana"/>
              </a:rPr>
              <a:t>&gt;</a:t>
            </a:r>
            <a:r>
              <a:rPr sz="1000" spc="-60" dirty="0">
                <a:solidFill>
                  <a:schemeClr val="bg1"/>
                </a:solidFill>
                <a:latin typeface="Verdana"/>
                <a:cs typeface="Verdana"/>
              </a:rPr>
              <a:t> </a:t>
            </a:r>
            <a:r>
              <a:rPr sz="1000" spc="-10" dirty="0">
                <a:solidFill>
                  <a:schemeClr val="bg1"/>
                </a:solidFill>
                <a:latin typeface="Verdana"/>
                <a:cs typeface="Verdana"/>
              </a:rPr>
              <a:t>Probabilities </a:t>
            </a:r>
            <a:r>
              <a:rPr sz="1000" dirty="0">
                <a:solidFill>
                  <a:schemeClr val="bg1"/>
                </a:solidFill>
                <a:latin typeface="Verdana"/>
                <a:cs typeface="Verdana"/>
              </a:rPr>
              <a:t>2834</a:t>
            </a:r>
            <a:r>
              <a:rPr sz="1000" spc="-20" dirty="0">
                <a:solidFill>
                  <a:schemeClr val="bg1"/>
                </a:solidFill>
                <a:latin typeface="Verdana"/>
                <a:cs typeface="Verdana"/>
              </a:rPr>
              <a:t> </a:t>
            </a:r>
            <a:r>
              <a:rPr sz="1000" dirty="0">
                <a:solidFill>
                  <a:schemeClr val="bg1"/>
                </a:solidFill>
                <a:latin typeface="Verdana"/>
                <a:cs typeface="Verdana"/>
              </a:rPr>
              <a:t>[liebe]:</a:t>
            </a:r>
            <a:r>
              <a:rPr sz="1000" spc="-50" dirty="0">
                <a:solidFill>
                  <a:schemeClr val="bg1"/>
                </a:solidFill>
                <a:latin typeface="Verdana"/>
                <a:cs typeface="Verdana"/>
              </a:rPr>
              <a:t> </a:t>
            </a:r>
            <a:r>
              <a:rPr sz="1000" spc="-10" dirty="0">
                <a:solidFill>
                  <a:schemeClr val="bg1"/>
                </a:solidFill>
                <a:latin typeface="Verdana"/>
                <a:cs typeface="Verdana"/>
              </a:rPr>
              <a:t>76.4%</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5621</a:t>
            </a:r>
            <a:r>
              <a:rPr sz="1000" spc="-15" dirty="0">
                <a:solidFill>
                  <a:schemeClr val="bg1"/>
                </a:solidFill>
                <a:latin typeface="Verdana"/>
                <a:cs typeface="Verdana"/>
              </a:rPr>
              <a:t> </a:t>
            </a:r>
            <a:r>
              <a:rPr sz="1000" dirty="0">
                <a:solidFill>
                  <a:schemeClr val="bg1"/>
                </a:solidFill>
                <a:latin typeface="Verdana"/>
                <a:cs typeface="Verdana"/>
              </a:rPr>
              <a:t>[mag]:</a:t>
            </a:r>
            <a:r>
              <a:rPr sz="1000" spc="-35" dirty="0">
                <a:solidFill>
                  <a:schemeClr val="bg1"/>
                </a:solidFill>
                <a:latin typeface="Verdana"/>
                <a:cs typeface="Verdana"/>
              </a:rPr>
              <a:t> </a:t>
            </a:r>
            <a:r>
              <a:rPr sz="1000" spc="-10" dirty="0">
                <a:solidFill>
                  <a:schemeClr val="bg1"/>
                </a:solidFill>
                <a:latin typeface="Verdana"/>
                <a:cs typeface="Verdana"/>
              </a:rPr>
              <a:t>18.3%</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3109</a:t>
            </a:r>
            <a:r>
              <a:rPr sz="1000" spc="-20" dirty="0">
                <a:solidFill>
                  <a:schemeClr val="bg1"/>
                </a:solidFill>
                <a:latin typeface="Verdana"/>
                <a:cs typeface="Verdana"/>
              </a:rPr>
              <a:t> </a:t>
            </a:r>
            <a:r>
              <a:rPr sz="1000" dirty="0">
                <a:solidFill>
                  <a:schemeClr val="bg1"/>
                </a:solidFill>
                <a:latin typeface="Verdana"/>
                <a:cs typeface="Verdana"/>
              </a:rPr>
              <a:t>[habe]:</a:t>
            </a:r>
            <a:r>
              <a:rPr sz="1000" spc="-30" dirty="0">
                <a:solidFill>
                  <a:schemeClr val="bg1"/>
                </a:solidFill>
                <a:latin typeface="Verdana"/>
                <a:cs typeface="Verdana"/>
              </a:rPr>
              <a:t> </a:t>
            </a:r>
            <a:r>
              <a:rPr sz="1000" spc="-20" dirty="0">
                <a:solidFill>
                  <a:schemeClr val="bg1"/>
                </a:solidFill>
                <a:latin typeface="Verdana"/>
                <a:cs typeface="Verdana"/>
              </a:rPr>
              <a:t>5.3%</a:t>
            </a:r>
            <a:endParaRPr sz="1000" dirty="0">
              <a:solidFill>
                <a:schemeClr val="bg1"/>
              </a:solidFill>
              <a:latin typeface="Verdana"/>
              <a:cs typeface="Verdana"/>
            </a:endParaRPr>
          </a:p>
        </p:txBody>
      </p:sp>
      <p:sp>
        <p:nvSpPr>
          <p:cNvPr id="8" name="object 8"/>
          <p:cNvSpPr txBox="1"/>
          <p:nvPr/>
        </p:nvSpPr>
        <p:spPr>
          <a:xfrm>
            <a:off x="9205720" y="2942589"/>
            <a:ext cx="2452879" cy="166071"/>
          </a:xfrm>
          <a:prstGeom prst="rect">
            <a:avLst/>
          </a:prstGeom>
        </p:spPr>
        <p:txBody>
          <a:bodyPr vert="horz" wrap="square" lIns="0" tIns="12065" rIns="0" bIns="0" rtlCol="0">
            <a:spAutoFit/>
          </a:bodyPr>
          <a:lstStyle/>
          <a:p>
            <a:pPr marL="12700">
              <a:lnSpc>
                <a:spcPct val="100000"/>
              </a:lnSpc>
              <a:spcBef>
                <a:spcPts val="95"/>
              </a:spcBef>
            </a:pPr>
            <a:r>
              <a:rPr sz="1000" b="1" dirty="0">
                <a:solidFill>
                  <a:schemeClr val="bg1"/>
                </a:solidFill>
                <a:latin typeface="Verdana"/>
                <a:cs typeface="Verdana"/>
              </a:rPr>
              <a:t>Selected:</a:t>
            </a:r>
            <a:r>
              <a:rPr lang="it-IT" sz="1000" b="1" dirty="0">
                <a:solidFill>
                  <a:schemeClr val="bg1"/>
                </a:solidFill>
                <a:latin typeface="Verdana"/>
                <a:cs typeface="Verdana"/>
              </a:rPr>
              <a:t> </a:t>
            </a:r>
            <a:r>
              <a:rPr lang="it-IT" sz="900" dirty="0">
                <a:solidFill>
                  <a:srgbClr val="00B050"/>
                </a:solidFill>
                <a:latin typeface="Verdana"/>
                <a:cs typeface="Verdana"/>
              </a:rPr>
              <a:t>2834</a:t>
            </a:r>
            <a:r>
              <a:rPr lang="it-IT" sz="900" spc="-20" dirty="0">
                <a:solidFill>
                  <a:srgbClr val="00B050"/>
                </a:solidFill>
                <a:latin typeface="Verdana"/>
                <a:cs typeface="Verdana"/>
              </a:rPr>
              <a:t> </a:t>
            </a:r>
            <a:r>
              <a:rPr lang="it-IT" sz="900" dirty="0">
                <a:solidFill>
                  <a:srgbClr val="00B050"/>
                </a:solidFill>
                <a:latin typeface="Verdana"/>
                <a:cs typeface="Verdana"/>
              </a:rPr>
              <a:t>[</a:t>
            </a:r>
            <a:r>
              <a:rPr lang="it-IT" sz="900" dirty="0" err="1">
                <a:solidFill>
                  <a:srgbClr val="00B050"/>
                </a:solidFill>
                <a:latin typeface="Verdana"/>
                <a:cs typeface="Verdana"/>
              </a:rPr>
              <a:t>liebe</a:t>
            </a:r>
            <a:r>
              <a:rPr lang="it-IT" sz="900" dirty="0">
                <a:solidFill>
                  <a:srgbClr val="00B050"/>
                </a:solidFill>
                <a:latin typeface="Verdana"/>
                <a:cs typeface="Verdana"/>
              </a:rPr>
              <a:t>]:</a:t>
            </a:r>
            <a:r>
              <a:rPr lang="it-IT" sz="900" spc="-50" dirty="0">
                <a:solidFill>
                  <a:srgbClr val="00B050"/>
                </a:solidFill>
                <a:latin typeface="Verdana"/>
                <a:cs typeface="Verdana"/>
              </a:rPr>
              <a:t> </a:t>
            </a:r>
            <a:r>
              <a:rPr lang="it-IT" sz="900" spc="-10" dirty="0">
                <a:solidFill>
                  <a:srgbClr val="00B050"/>
                </a:solidFill>
                <a:latin typeface="Verdana"/>
                <a:cs typeface="Verdana"/>
              </a:rPr>
              <a:t>76.4%</a:t>
            </a:r>
            <a:endParaRPr sz="900" dirty="0">
              <a:solidFill>
                <a:srgbClr val="00B050"/>
              </a:solidFill>
              <a:latin typeface="Verdana"/>
              <a:cs typeface="Verdana"/>
            </a:endParaRPr>
          </a:p>
        </p:txBody>
      </p:sp>
      <p:sp>
        <p:nvSpPr>
          <p:cNvPr id="9" name="object 9"/>
          <p:cNvSpPr txBox="1"/>
          <p:nvPr/>
        </p:nvSpPr>
        <p:spPr>
          <a:xfrm>
            <a:off x="4346575" y="4009161"/>
            <a:ext cx="1636395" cy="756920"/>
          </a:xfrm>
          <a:prstGeom prst="rect">
            <a:avLst/>
          </a:prstGeom>
        </p:spPr>
        <p:txBody>
          <a:bodyPr vert="horz" wrap="square" lIns="0" tIns="43180" rIns="0" bIns="0" rtlCol="0">
            <a:spAutoFit/>
          </a:bodyPr>
          <a:lstStyle/>
          <a:p>
            <a:pPr marL="12700">
              <a:lnSpc>
                <a:spcPct val="100000"/>
              </a:lnSpc>
              <a:spcBef>
                <a:spcPts val="340"/>
              </a:spcBef>
            </a:pPr>
            <a:r>
              <a:rPr sz="1000" dirty="0">
                <a:solidFill>
                  <a:schemeClr val="bg1"/>
                </a:solidFill>
                <a:latin typeface="Verdana"/>
                <a:cs typeface="Verdana"/>
              </a:rPr>
              <a:t>FFN</a:t>
            </a:r>
            <a:r>
              <a:rPr sz="1000" spc="-6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(logits)</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7654</a:t>
            </a:r>
            <a:r>
              <a:rPr sz="1000" spc="25" dirty="0">
                <a:solidFill>
                  <a:schemeClr val="bg1"/>
                </a:solidFill>
                <a:latin typeface="Verdana"/>
                <a:cs typeface="Verdana"/>
              </a:rPr>
              <a:t> </a:t>
            </a:r>
            <a:r>
              <a:rPr sz="1000" spc="-10" dirty="0">
                <a:solidFill>
                  <a:schemeClr val="bg1"/>
                </a:solidFill>
                <a:latin typeface="Verdana"/>
                <a:cs typeface="Verdana"/>
              </a:rPr>
              <a:t>[maschinelles]:</a:t>
            </a:r>
            <a:r>
              <a:rPr sz="1000" spc="15" dirty="0">
                <a:solidFill>
                  <a:schemeClr val="bg1"/>
                </a:solidFill>
                <a:latin typeface="Verdana"/>
                <a:cs typeface="Verdana"/>
              </a:rPr>
              <a:t> </a:t>
            </a:r>
            <a:r>
              <a:rPr sz="1000" spc="-25" dirty="0">
                <a:solidFill>
                  <a:schemeClr val="bg1"/>
                </a:solidFill>
                <a:latin typeface="Verdana"/>
                <a:cs typeface="Verdana"/>
              </a:rPr>
              <a:t>9.1</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2341</a:t>
            </a:r>
            <a:r>
              <a:rPr sz="1000" spc="-35" dirty="0">
                <a:solidFill>
                  <a:schemeClr val="bg1"/>
                </a:solidFill>
                <a:latin typeface="Verdana"/>
                <a:cs typeface="Verdana"/>
              </a:rPr>
              <a:t> </a:t>
            </a:r>
            <a:r>
              <a:rPr sz="1000" dirty="0">
                <a:solidFill>
                  <a:schemeClr val="bg1"/>
                </a:solidFill>
                <a:latin typeface="Verdana"/>
                <a:cs typeface="Verdana"/>
              </a:rPr>
              <a:t>[Maschinen]:</a:t>
            </a:r>
            <a:r>
              <a:rPr sz="1000" spc="-45" dirty="0">
                <a:solidFill>
                  <a:schemeClr val="bg1"/>
                </a:solidFill>
                <a:latin typeface="Verdana"/>
                <a:cs typeface="Verdana"/>
              </a:rPr>
              <a:t> </a:t>
            </a:r>
            <a:r>
              <a:rPr sz="1000" spc="-25" dirty="0">
                <a:solidFill>
                  <a:schemeClr val="bg1"/>
                </a:solidFill>
                <a:latin typeface="Verdana"/>
                <a:cs typeface="Verdana"/>
              </a:rPr>
              <a:t>6.8</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8923</a:t>
            </a:r>
            <a:r>
              <a:rPr sz="1000" spc="-45" dirty="0">
                <a:solidFill>
                  <a:schemeClr val="bg1"/>
                </a:solidFill>
                <a:latin typeface="Verdana"/>
                <a:cs typeface="Verdana"/>
              </a:rPr>
              <a:t> </a:t>
            </a:r>
            <a:r>
              <a:rPr sz="1000" dirty="0">
                <a:solidFill>
                  <a:schemeClr val="bg1"/>
                </a:solidFill>
                <a:latin typeface="Verdana"/>
                <a:cs typeface="Verdana"/>
              </a:rPr>
              <a:t>[Computer]:</a:t>
            </a:r>
            <a:r>
              <a:rPr sz="1000" spc="-30" dirty="0">
                <a:solidFill>
                  <a:schemeClr val="bg1"/>
                </a:solidFill>
                <a:latin typeface="Verdana"/>
                <a:cs typeface="Verdana"/>
              </a:rPr>
              <a:t> </a:t>
            </a:r>
            <a:r>
              <a:rPr sz="1000" spc="-25" dirty="0">
                <a:solidFill>
                  <a:schemeClr val="bg1"/>
                </a:solidFill>
                <a:latin typeface="Verdana"/>
                <a:cs typeface="Verdana"/>
              </a:rPr>
              <a:t>4.2</a:t>
            </a:r>
            <a:endParaRPr sz="1000" dirty="0">
              <a:solidFill>
                <a:schemeClr val="bg1"/>
              </a:solidFill>
              <a:latin typeface="Verdana"/>
              <a:cs typeface="Verdana"/>
            </a:endParaRPr>
          </a:p>
        </p:txBody>
      </p:sp>
      <p:sp>
        <p:nvSpPr>
          <p:cNvPr id="10" name="object 10"/>
          <p:cNvSpPr txBox="1"/>
          <p:nvPr/>
        </p:nvSpPr>
        <p:spPr>
          <a:xfrm>
            <a:off x="7090029" y="4009161"/>
            <a:ext cx="2013585" cy="756920"/>
          </a:xfrm>
          <a:prstGeom prst="rect">
            <a:avLst/>
          </a:prstGeom>
        </p:spPr>
        <p:txBody>
          <a:bodyPr vert="horz" wrap="square" lIns="0" tIns="12700" rIns="0" bIns="0" rtlCol="0">
            <a:spAutoFit/>
          </a:bodyPr>
          <a:lstStyle/>
          <a:p>
            <a:pPr marL="12700" marR="5080">
              <a:lnSpc>
                <a:spcPct val="120000"/>
              </a:lnSpc>
              <a:spcBef>
                <a:spcPts val="100"/>
              </a:spcBef>
            </a:pPr>
            <a:r>
              <a:rPr sz="1000" spc="-10" dirty="0">
                <a:solidFill>
                  <a:schemeClr val="bg1"/>
                </a:solidFill>
                <a:latin typeface="Verdana"/>
                <a:cs typeface="Verdana"/>
              </a:rPr>
              <a:t>Softmax</a:t>
            </a:r>
            <a:r>
              <a:rPr sz="1000" spc="-2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a:t>
            </a:r>
            <a:r>
              <a:rPr sz="1000" dirty="0">
                <a:solidFill>
                  <a:schemeClr val="bg1"/>
                </a:solidFill>
                <a:latin typeface="Verdana"/>
                <a:cs typeface="Verdana"/>
              </a:rPr>
              <a:t>&gt;</a:t>
            </a:r>
            <a:r>
              <a:rPr sz="1000" spc="-60" dirty="0">
                <a:solidFill>
                  <a:schemeClr val="bg1"/>
                </a:solidFill>
                <a:latin typeface="Verdana"/>
                <a:cs typeface="Verdana"/>
              </a:rPr>
              <a:t> </a:t>
            </a:r>
            <a:r>
              <a:rPr sz="1000" spc="-10" dirty="0">
                <a:solidFill>
                  <a:schemeClr val="bg1"/>
                </a:solidFill>
                <a:latin typeface="Verdana"/>
                <a:cs typeface="Verdana"/>
              </a:rPr>
              <a:t>Probabilities </a:t>
            </a:r>
            <a:r>
              <a:rPr sz="1000" dirty="0">
                <a:solidFill>
                  <a:schemeClr val="bg1"/>
                </a:solidFill>
                <a:latin typeface="Verdana"/>
                <a:cs typeface="Verdana"/>
              </a:rPr>
              <a:t>7654</a:t>
            </a:r>
            <a:r>
              <a:rPr sz="1000" spc="-50" dirty="0">
                <a:solidFill>
                  <a:schemeClr val="bg1"/>
                </a:solidFill>
                <a:latin typeface="Verdana"/>
                <a:cs typeface="Verdana"/>
              </a:rPr>
              <a:t> </a:t>
            </a:r>
            <a:r>
              <a:rPr sz="1000" dirty="0">
                <a:solidFill>
                  <a:schemeClr val="bg1"/>
                </a:solidFill>
                <a:latin typeface="Verdana"/>
                <a:cs typeface="Verdana"/>
              </a:rPr>
              <a:t>[maschinelles]:</a:t>
            </a:r>
            <a:r>
              <a:rPr sz="1000" spc="-55" dirty="0">
                <a:solidFill>
                  <a:schemeClr val="bg1"/>
                </a:solidFill>
                <a:latin typeface="Verdana"/>
                <a:cs typeface="Verdana"/>
              </a:rPr>
              <a:t> </a:t>
            </a:r>
            <a:r>
              <a:rPr sz="1000" spc="-10" dirty="0">
                <a:solidFill>
                  <a:schemeClr val="bg1"/>
                </a:solidFill>
                <a:latin typeface="Verdana"/>
                <a:cs typeface="Verdana"/>
              </a:rPr>
              <a:t>68.9%</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2341</a:t>
            </a:r>
            <a:r>
              <a:rPr sz="1000" spc="-35" dirty="0">
                <a:solidFill>
                  <a:schemeClr val="bg1"/>
                </a:solidFill>
                <a:latin typeface="Verdana"/>
                <a:cs typeface="Verdana"/>
              </a:rPr>
              <a:t> </a:t>
            </a:r>
            <a:r>
              <a:rPr sz="1000" dirty="0">
                <a:solidFill>
                  <a:schemeClr val="bg1"/>
                </a:solidFill>
                <a:latin typeface="Verdana"/>
                <a:cs typeface="Verdana"/>
              </a:rPr>
              <a:t>[Maschinen]:</a:t>
            </a:r>
            <a:r>
              <a:rPr sz="1000" spc="-45" dirty="0">
                <a:solidFill>
                  <a:schemeClr val="bg1"/>
                </a:solidFill>
                <a:latin typeface="Verdana"/>
                <a:cs typeface="Verdana"/>
              </a:rPr>
              <a:t> </a:t>
            </a:r>
            <a:r>
              <a:rPr sz="1000" spc="-20" dirty="0">
                <a:solidFill>
                  <a:schemeClr val="bg1"/>
                </a:solidFill>
                <a:latin typeface="Verdana"/>
                <a:cs typeface="Verdana"/>
              </a:rPr>
              <a:t>24.7%</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8923</a:t>
            </a:r>
            <a:r>
              <a:rPr sz="1000" spc="-45" dirty="0">
                <a:solidFill>
                  <a:schemeClr val="bg1"/>
                </a:solidFill>
                <a:latin typeface="Verdana"/>
                <a:cs typeface="Verdana"/>
              </a:rPr>
              <a:t> </a:t>
            </a:r>
            <a:r>
              <a:rPr sz="1000" dirty="0">
                <a:solidFill>
                  <a:schemeClr val="bg1"/>
                </a:solidFill>
                <a:latin typeface="Verdana"/>
                <a:cs typeface="Verdana"/>
              </a:rPr>
              <a:t>[Computer]:</a:t>
            </a:r>
            <a:r>
              <a:rPr sz="1000" spc="-30" dirty="0">
                <a:solidFill>
                  <a:schemeClr val="bg1"/>
                </a:solidFill>
                <a:latin typeface="Verdana"/>
                <a:cs typeface="Verdana"/>
              </a:rPr>
              <a:t> </a:t>
            </a:r>
            <a:r>
              <a:rPr sz="1000" spc="-20" dirty="0">
                <a:solidFill>
                  <a:schemeClr val="bg1"/>
                </a:solidFill>
                <a:latin typeface="Verdana"/>
                <a:cs typeface="Verdana"/>
              </a:rPr>
              <a:t>6.4%</a:t>
            </a:r>
            <a:endParaRPr sz="1000" dirty="0">
              <a:solidFill>
                <a:schemeClr val="bg1"/>
              </a:solidFill>
              <a:latin typeface="Verdana"/>
              <a:cs typeface="Verdana"/>
            </a:endParaRPr>
          </a:p>
        </p:txBody>
      </p:sp>
      <p:sp>
        <p:nvSpPr>
          <p:cNvPr id="11" name="object 11"/>
          <p:cNvSpPr txBox="1"/>
          <p:nvPr/>
        </p:nvSpPr>
        <p:spPr>
          <a:xfrm>
            <a:off x="9205721" y="4040251"/>
            <a:ext cx="2452878" cy="166071"/>
          </a:xfrm>
          <a:prstGeom prst="rect">
            <a:avLst/>
          </a:prstGeom>
        </p:spPr>
        <p:txBody>
          <a:bodyPr vert="horz" wrap="square" lIns="0" tIns="12065" rIns="0" bIns="0" rtlCol="0">
            <a:spAutoFit/>
          </a:bodyPr>
          <a:lstStyle/>
          <a:p>
            <a:pPr marL="12700">
              <a:lnSpc>
                <a:spcPct val="100000"/>
              </a:lnSpc>
              <a:spcBef>
                <a:spcPts val="95"/>
              </a:spcBef>
            </a:pPr>
            <a:r>
              <a:rPr sz="1000" b="1" dirty="0">
                <a:solidFill>
                  <a:schemeClr val="bg1"/>
                </a:solidFill>
                <a:latin typeface="Verdana"/>
                <a:cs typeface="Verdana"/>
              </a:rPr>
              <a:t>Selected:</a:t>
            </a:r>
            <a:r>
              <a:rPr lang="it-IT" sz="1000" dirty="0">
                <a:solidFill>
                  <a:schemeClr val="bg1"/>
                </a:solidFill>
                <a:latin typeface="Verdana"/>
                <a:cs typeface="Verdana"/>
              </a:rPr>
              <a:t> </a:t>
            </a:r>
            <a:r>
              <a:rPr lang="it-IT" sz="900" dirty="0">
                <a:solidFill>
                  <a:srgbClr val="C00000"/>
                </a:solidFill>
                <a:latin typeface="Verdana"/>
                <a:cs typeface="Verdana"/>
              </a:rPr>
              <a:t>7654</a:t>
            </a:r>
            <a:r>
              <a:rPr lang="it-IT" sz="900" spc="-50" dirty="0">
                <a:solidFill>
                  <a:srgbClr val="C00000"/>
                </a:solidFill>
                <a:latin typeface="Verdana"/>
                <a:cs typeface="Verdana"/>
              </a:rPr>
              <a:t> </a:t>
            </a:r>
            <a:r>
              <a:rPr lang="it-IT" sz="900" dirty="0">
                <a:solidFill>
                  <a:srgbClr val="C00000"/>
                </a:solidFill>
                <a:latin typeface="Verdana"/>
                <a:cs typeface="Verdana"/>
              </a:rPr>
              <a:t>[</a:t>
            </a:r>
            <a:r>
              <a:rPr lang="it-IT" sz="900" dirty="0" err="1">
                <a:solidFill>
                  <a:srgbClr val="C00000"/>
                </a:solidFill>
                <a:latin typeface="Verdana"/>
                <a:cs typeface="Verdana"/>
              </a:rPr>
              <a:t>maschinelles</a:t>
            </a:r>
            <a:r>
              <a:rPr lang="it-IT" sz="900" dirty="0">
                <a:solidFill>
                  <a:srgbClr val="C00000"/>
                </a:solidFill>
                <a:latin typeface="Verdana"/>
                <a:cs typeface="Verdana"/>
              </a:rPr>
              <a:t>]:</a:t>
            </a:r>
            <a:r>
              <a:rPr lang="it-IT" sz="900" spc="-55" dirty="0">
                <a:solidFill>
                  <a:srgbClr val="C00000"/>
                </a:solidFill>
                <a:latin typeface="Verdana"/>
                <a:cs typeface="Verdana"/>
              </a:rPr>
              <a:t> </a:t>
            </a:r>
            <a:r>
              <a:rPr lang="it-IT" sz="900" spc="-10" dirty="0">
                <a:solidFill>
                  <a:srgbClr val="C00000"/>
                </a:solidFill>
                <a:latin typeface="Verdana"/>
                <a:cs typeface="Verdana"/>
              </a:rPr>
              <a:t>68.9%</a:t>
            </a:r>
            <a:endParaRPr sz="900" dirty="0">
              <a:solidFill>
                <a:srgbClr val="C00000"/>
              </a:solidFill>
              <a:latin typeface="Verdana"/>
              <a:cs typeface="Verdana"/>
            </a:endParaRPr>
          </a:p>
        </p:txBody>
      </p:sp>
      <p:sp>
        <p:nvSpPr>
          <p:cNvPr id="12" name="object 12"/>
          <p:cNvSpPr txBox="1"/>
          <p:nvPr/>
        </p:nvSpPr>
        <p:spPr>
          <a:xfrm>
            <a:off x="4346575" y="5106441"/>
            <a:ext cx="1438275" cy="757555"/>
          </a:xfrm>
          <a:prstGeom prst="rect">
            <a:avLst/>
          </a:prstGeom>
        </p:spPr>
        <p:txBody>
          <a:bodyPr vert="horz" wrap="square" lIns="0" tIns="12700" rIns="0" bIns="0" rtlCol="0">
            <a:spAutoFit/>
          </a:bodyPr>
          <a:lstStyle/>
          <a:p>
            <a:pPr marL="12700" marR="186690">
              <a:lnSpc>
                <a:spcPct val="120000"/>
              </a:lnSpc>
              <a:spcBef>
                <a:spcPts val="100"/>
              </a:spcBef>
            </a:pPr>
            <a:r>
              <a:rPr sz="1000" dirty="0">
                <a:solidFill>
                  <a:schemeClr val="bg1"/>
                </a:solidFill>
                <a:latin typeface="Verdana"/>
                <a:cs typeface="Verdana"/>
              </a:rPr>
              <a:t>FFN</a:t>
            </a:r>
            <a:r>
              <a:rPr sz="1000" spc="-6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(logits) </a:t>
            </a:r>
            <a:r>
              <a:rPr sz="1000" dirty="0">
                <a:solidFill>
                  <a:schemeClr val="bg1"/>
                </a:solidFill>
                <a:latin typeface="Verdana"/>
                <a:cs typeface="Verdana"/>
              </a:rPr>
              <a:t>4123</a:t>
            </a:r>
            <a:r>
              <a:rPr sz="1000" spc="-40" dirty="0">
                <a:solidFill>
                  <a:schemeClr val="bg1"/>
                </a:solidFill>
                <a:latin typeface="Verdana"/>
                <a:cs typeface="Verdana"/>
              </a:rPr>
              <a:t> </a:t>
            </a:r>
            <a:r>
              <a:rPr sz="1000" dirty="0">
                <a:solidFill>
                  <a:schemeClr val="bg1"/>
                </a:solidFill>
                <a:latin typeface="Verdana"/>
                <a:cs typeface="Verdana"/>
              </a:rPr>
              <a:t>[Lernen]:</a:t>
            </a:r>
            <a:r>
              <a:rPr sz="1000" spc="-30" dirty="0">
                <a:solidFill>
                  <a:schemeClr val="bg1"/>
                </a:solidFill>
                <a:latin typeface="Verdana"/>
                <a:cs typeface="Verdana"/>
              </a:rPr>
              <a:t> </a:t>
            </a:r>
            <a:r>
              <a:rPr sz="1000" spc="-25" dirty="0">
                <a:solidFill>
                  <a:schemeClr val="bg1"/>
                </a:solidFill>
                <a:latin typeface="Verdana"/>
                <a:cs typeface="Verdana"/>
              </a:rPr>
              <a:t>9.5</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6789</a:t>
            </a:r>
            <a:r>
              <a:rPr sz="1000" spc="-50" dirty="0">
                <a:solidFill>
                  <a:schemeClr val="bg1"/>
                </a:solidFill>
                <a:latin typeface="Verdana"/>
                <a:cs typeface="Verdana"/>
              </a:rPr>
              <a:t> </a:t>
            </a:r>
            <a:r>
              <a:rPr sz="1000" dirty="0">
                <a:solidFill>
                  <a:schemeClr val="bg1"/>
                </a:solidFill>
                <a:latin typeface="Verdana"/>
                <a:cs typeface="Verdana"/>
              </a:rPr>
              <a:t>[Studieren]:</a:t>
            </a:r>
            <a:r>
              <a:rPr sz="1000" spc="-45" dirty="0">
                <a:solidFill>
                  <a:schemeClr val="bg1"/>
                </a:solidFill>
                <a:latin typeface="Verdana"/>
                <a:cs typeface="Verdana"/>
              </a:rPr>
              <a:t> </a:t>
            </a:r>
            <a:r>
              <a:rPr sz="1000" spc="-25" dirty="0">
                <a:solidFill>
                  <a:schemeClr val="bg1"/>
                </a:solidFill>
                <a:latin typeface="Verdana"/>
                <a:cs typeface="Verdana"/>
              </a:rPr>
              <a:t>4.1</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5432</a:t>
            </a:r>
            <a:r>
              <a:rPr sz="1000" spc="-20" dirty="0">
                <a:solidFill>
                  <a:schemeClr val="bg1"/>
                </a:solidFill>
                <a:latin typeface="Verdana"/>
                <a:cs typeface="Verdana"/>
              </a:rPr>
              <a:t> </a:t>
            </a:r>
            <a:r>
              <a:rPr sz="1000" dirty="0">
                <a:solidFill>
                  <a:schemeClr val="bg1"/>
                </a:solidFill>
                <a:latin typeface="Verdana"/>
                <a:cs typeface="Verdana"/>
              </a:rPr>
              <a:t>[Training]:</a:t>
            </a:r>
            <a:r>
              <a:rPr sz="1000" spc="-60" dirty="0">
                <a:solidFill>
                  <a:schemeClr val="bg1"/>
                </a:solidFill>
                <a:latin typeface="Verdana"/>
                <a:cs typeface="Verdana"/>
              </a:rPr>
              <a:t> </a:t>
            </a:r>
            <a:r>
              <a:rPr sz="1000" spc="-25" dirty="0">
                <a:solidFill>
                  <a:schemeClr val="bg1"/>
                </a:solidFill>
                <a:latin typeface="Verdana"/>
                <a:cs typeface="Verdana"/>
              </a:rPr>
              <a:t>3.3</a:t>
            </a:r>
            <a:endParaRPr sz="1000" dirty="0">
              <a:solidFill>
                <a:schemeClr val="bg1"/>
              </a:solidFill>
              <a:latin typeface="Verdana"/>
              <a:cs typeface="Verdana"/>
            </a:endParaRPr>
          </a:p>
        </p:txBody>
      </p:sp>
      <p:sp>
        <p:nvSpPr>
          <p:cNvPr id="13" name="object 13"/>
          <p:cNvSpPr txBox="1"/>
          <p:nvPr/>
        </p:nvSpPr>
        <p:spPr>
          <a:xfrm>
            <a:off x="7090029" y="5106441"/>
            <a:ext cx="2013585" cy="757555"/>
          </a:xfrm>
          <a:prstGeom prst="rect">
            <a:avLst/>
          </a:prstGeom>
        </p:spPr>
        <p:txBody>
          <a:bodyPr vert="horz" wrap="square" lIns="0" tIns="12700" rIns="0" bIns="0" rtlCol="0">
            <a:spAutoFit/>
          </a:bodyPr>
          <a:lstStyle/>
          <a:p>
            <a:pPr marL="12700" marR="5080">
              <a:lnSpc>
                <a:spcPct val="120000"/>
              </a:lnSpc>
              <a:spcBef>
                <a:spcPts val="100"/>
              </a:spcBef>
            </a:pPr>
            <a:r>
              <a:rPr sz="1000" spc="-10" dirty="0">
                <a:solidFill>
                  <a:schemeClr val="bg1"/>
                </a:solidFill>
                <a:latin typeface="Verdana"/>
                <a:cs typeface="Verdana"/>
              </a:rPr>
              <a:t>Softmax</a:t>
            </a:r>
            <a:r>
              <a:rPr sz="1000" spc="-2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a:t>
            </a:r>
            <a:r>
              <a:rPr sz="1000" dirty="0">
                <a:solidFill>
                  <a:schemeClr val="bg1"/>
                </a:solidFill>
                <a:latin typeface="Verdana"/>
                <a:cs typeface="Verdana"/>
              </a:rPr>
              <a:t>&gt;</a:t>
            </a:r>
            <a:r>
              <a:rPr sz="1000" spc="-60" dirty="0">
                <a:solidFill>
                  <a:schemeClr val="bg1"/>
                </a:solidFill>
                <a:latin typeface="Verdana"/>
                <a:cs typeface="Verdana"/>
              </a:rPr>
              <a:t> </a:t>
            </a:r>
            <a:r>
              <a:rPr sz="1000" spc="-10" dirty="0">
                <a:solidFill>
                  <a:schemeClr val="bg1"/>
                </a:solidFill>
                <a:latin typeface="Verdana"/>
                <a:cs typeface="Verdana"/>
              </a:rPr>
              <a:t>Probabilities </a:t>
            </a:r>
            <a:r>
              <a:rPr sz="1000" dirty="0">
                <a:solidFill>
                  <a:schemeClr val="bg1"/>
                </a:solidFill>
                <a:latin typeface="Verdana"/>
                <a:cs typeface="Verdana"/>
              </a:rPr>
              <a:t>4123</a:t>
            </a:r>
            <a:r>
              <a:rPr sz="1000" spc="-40" dirty="0">
                <a:solidFill>
                  <a:schemeClr val="bg1"/>
                </a:solidFill>
                <a:latin typeface="Verdana"/>
                <a:cs typeface="Verdana"/>
              </a:rPr>
              <a:t> </a:t>
            </a:r>
            <a:r>
              <a:rPr sz="1000" dirty="0">
                <a:solidFill>
                  <a:schemeClr val="bg1"/>
                </a:solidFill>
                <a:latin typeface="Verdana"/>
                <a:cs typeface="Verdana"/>
              </a:rPr>
              <a:t>[Lernen]:</a:t>
            </a:r>
            <a:r>
              <a:rPr sz="1000" spc="-30" dirty="0">
                <a:solidFill>
                  <a:schemeClr val="bg1"/>
                </a:solidFill>
                <a:latin typeface="Verdana"/>
                <a:cs typeface="Verdana"/>
              </a:rPr>
              <a:t> </a:t>
            </a:r>
            <a:r>
              <a:rPr sz="1000" spc="-10" dirty="0">
                <a:solidFill>
                  <a:schemeClr val="bg1"/>
                </a:solidFill>
                <a:latin typeface="Verdana"/>
                <a:cs typeface="Verdana"/>
              </a:rPr>
              <a:t>82.1%</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6789</a:t>
            </a:r>
            <a:r>
              <a:rPr sz="1000" spc="-50" dirty="0">
                <a:solidFill>
                  <a:schemeClr val="bg1"/>
                </a:solidFill>
                <a:latin typeface="Verdana"/>
                <a:cs typeface="Verdana"/>
              </a:rPr>
              <a:t> </a:t>
            </a:r>
            <a:r>
              <a:rPr sz="1000" dirty="0">
                <a:solidFill>
                  <a:schemeClr val="bg1"/>
                </a:solidFill>
                <a:latin typeface="Verdana"/>
                <a:cs typeface="Verdana"/>
              </a:rPr>
              <a:t>[Studieren]:</a:t>
            </a:r>
            <a:r>
              <a:rPr sz="1000" spc="-45" dirty="0">
                <a:solidFill>
                  <a:schemeClr val="bg1"/>
                </a:solidFill>
                <a:latin typeface="Verdana"/>
                <a:cs typeface="Verdana"/>
              </a:rPr>
              <a:t> </a:t>
            </a:r>
            <a:r>
              <a:rPr sz="1000" spc="-10" dirty="0">
                <a:solidFill>
                  <a:schemeClr val="bg1"/>
                </a:solidFill>
                <a:latin typeface="Verdana"/>
                <a:cs typeface="Verdana"/>
              </a:rPr>
              <a:t>11.2%</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5432</a:t>
            </a:r>
            <a:r>
              <a:rPr sz="1000" spc="-20" dirty="0">
                <a:solidFill>
                  <a:schemeClr val="bg1"/>
                </a:solidFill>
                <a:latin typeface="Verdana"/>
                <a:cs typeface="Verdana"/>
              </a:rPr>
              <a:t> </a:t>
            </a:r>
            <a:r>
              <a:rPr sz="1000" dirty="0">
                <a:solidFill>
                  <a:schemeClr val="bg1"/>
                </a:solidFill>
                <a:latin typeface="Verdana"/>
                <a:cs typeface="Verdana"/>
              </a:rPr>
              <a:t>[Training]:</a:t>
            </a:r>
            <a:r>
              <a:rPr sz="1000" spc="-60" dirty="0">
                <a:solidFill>
                  <a:schemeClr val="bg1"/>
                </a:solidFill>
                <a:latin typeface="Verdana"/>
                <a:cs typeface="Verdana"/>
              </a:rPr>
              <a:t> </a:t>
            </a:r>
            <a:r>
              <a:rPr sz="1000" spc="-20" dirty="0">
                <a:solidFill>
                  <a:schemeClr val="bg1"/>
                </a:solidFill>
                <a:latin typeface="Verdana"/>
                <a:cs typeface="Verdana"/>
              </a:rPr>
              <a:t>6.7%</a:t>
            </a:r>
            <a:endParaRPr sz="1000" dirty="0">
              <a:solidFill>
                <a:schemeClr val="bg1"/>
              </a:solidFill>
              <a:latin typeface="Verdana"/>
              <a:cs typeface="Verdana"/>
            </a:endParaRPr>
          </a:p>
        </p:txBody>
      </p:sp>
      <p:sp>
        <p:nvSpPr>
          <p:cNvPr id="14" name="object 14"/>
          <p:cNvSpPr txBox="1"/>
          <p:nvPr/>
        </p:nvSpPr>
        <p:spPr>
          <a:xfrm>
            <a:off x="9205720" y="5137530"/>
            <a:ext cx="2297940" cy="166071"/>
          </a:xfrm>
          <a:prstGeom prst="rect">
            <a:avLst/>
          </a:prstGeom>
        </p:spPr>
        <p:txBody>
          <a:bodyPr vert="horz" wrap="square" lIns="0" tIns="12065" rIns="0" bIns="0" rtlCol="0">
            <a:spAutoFit/>
          </a:bodyPr>
          <a:lstStyle/>
          <a:p>
            <a:pPr marL="12700">
              <a:lnSpc>
                <a:spcPct val="100000"/>
              </a:lnSpc>
              <a:spcBef>
                <a:spcPts val="95"/>
              </a:spcBef>
            </a:pPr>
            <a:r>
              <a:rPr sz="1000" b="1" dirty="0">
                <a:solidFill>
                  <a:schemeClr val="bg1"/>
                </a:solidFill>
                <a:latin typeface="Verdana"/>
                <a:cs typeface="Verdana"/>
              </a:rPr>
              <a:t>Selected:</a:t>
            </a:r>
            <a:r>
              <a:rPr lang="it-IT" sz="1000" b="1" spc="-10" dirty="0">
                <a:solidFill>
                  <a:schemeClr val="bg1"/>
                </a:solidFill>
                <a:latin typeface="Verdana"/>
                <a:cs typeface="Verdana"/>
              </a:rPr>
              <a:t> </a:t>
            </a:r>
            <a:r>
              <a:rPr lang="it-IT" sz="900" dirty="0">
                <a:solidFill>
                  <a:schemeClr val="tx2">
                    <a:lumMod val="50000"/>
                    <a:lumOff val="50000"/>
                  </a:schemeClr>
                </a:solidFill>
                <a:latin typeface="Verdana"/>
                <a:cs typeface="Verdana"/>
              </a:rPr>
              <a:t>4123</a:t>
            </a:r>
            <a:r>
              <a:rPr lang="it-IT" sz="900" spc="-40" dirty="0">
                <a:solidFill>
                  <a:schemeClr val="tx2">
                    <a:lumMod val="50000"/>
                    <a:lumOff val="50000"/>
                  </a:schemeClr>
                </a:solidFill>
                <a:latin typeface="Verdana"/>
                <a:cs typeface="Verdana"/>
              </a:rPr>
              <a:t> </a:t>
            </a:r>
            <a:r>
              <a:rPr lang="it-IT" sz="900" dirty="0">
                <a:solidFill>
                  <a:schemeClr val="tx2">
                    <a:lumMod val="50000"/>
                    <a:lumOff val="50000"/>
                  </a:schemeClr>
                </a:solidFill>
                <a:latin typeface="Verdana"/>
                <a:cs typeface="Verdana"/>
              </a:rPr>
              <a:t>[</a:t>
            </a:r>
            <a:r>
              <a:rPr lang="it-IT" sz="900" dirty="0" err="1">
                <a:solidFill>
                  <a:schemeClr val="tx2">
                    <a:lumMod val="50000"/>
                    <a:lumOff val="50000"/>
                  </a:schemeClr>
                </a:solidFill>
                <a:latin typeface="Verdana"/>
                <a:cs typeface="Verdana"/>
              </a:rPr>
              <a:t>Lernen</a:t>
            </a:r>
            <a:r>
              <a:rPr lang="it-IT" sz="900" dirty="0">
                <a:solidFill>
                  <a:schemeClr val="tx2">
                    <a:lumMod val="50000"/>
                    <a:lumOff val="50000"/>
                  </a:schemeClr>
                </a:solidFill>
                <a:latin typeface="Verdana"/>
                <a:cs typeface="Verdana"/>
              </a:rPr>
              <a:t>]:</a:t>
            </a:r>
            <a:r>
              <a:rPr lang="it-IT" sz="900" spc="-30" dirty="0">
                <a:solidFill>
                  <a:schemeClr val="tx2">
                    <a:lumMod val="50000"/>
                    <a:lumOff val="50000"/>
                  </a:schemeClr>
                </a:solidFill>
                <a:latin typeface="Verdana"/>
                <a:cs typeface="Verdana"/>
              </a:rPr>
              <a:t> </a:t>
            </a:r>
            <a:r>
              <a:rPr lang="it-IT" sz="900" spc="-10" dirty="0">
                <a:solidFill>
                  <a:schemeClr val="tx2">
                    <a:lumMod val="50000"/>
                    <a:lumOff val="50000"/>
                  </a:schemeClr>
                </a:solidFill>
                <a:latin typeface="Verdana"/>
                <a:cs typeface="Verdana"/>
              </a:rPr>
              <a:t>82.1%</a:t>
            </a:r>
            <a:endParaRPr sz="900" dirty="0">
              <a:solidFill>
                <a:schemeClr val="tx2">
                  <a:lumMod val="50000"/>
                  <a:lumOff val="50000"/>
                </a:schemeClr>
              </a:solidFill>
              <a:latin typeface="Verdana"/>
              <a:cs typeface="Verdana"/>
            </a:endParaRPr>
          </a:p>
        </p:txBody>
      </p:sp>
      <p:sp>
        <p:nvSpPr>
          <p:cNvPr id="15" name="object 15"/>
          <p:cNvSpPr txBox="1"/>
          <p:nvPr/>
        </p:nvSpPr>
        <p:spPr>
          <a:xfrm>
            <a:off x="702360" y="1218691"/>
            <a:ext cx="7448550" cy="330835"/>
          </a:xfrm>
          <a:prstGeom prst="rect">
            <a:avLst/>
          </a:prstGeom>
        </p:spPr>
        <p:txBody>
          <a:bodyPr vert="horz" wrap="square" lIns="0" tIns="13335" rIns="0" bIns="0" rtlCol="0">
            <a:spAutoFit/>
          </a:bodyPr>
          <a:lstStyle/>
          <a:p>
            <a:pPr marL="12700">
              <a:lnSpc>
                <a:spcPct val="100000"/>
              </a:lnSpc>
              <a:spcBef>
                <a:spcPts val="105"/>
              </a:spcBef>
            </a:pPr>
            <a:r>
              <a:rPr sz="2000" b="1" i="1" dirty="0">
                <a:solidFill>
                  <a:schemeClr val="bg1"/>
                </a:solidFill>
                <a:latin typeface="Verdana"/>
                <a:cs typeface="Verdana"/>
              </a:rPr>
              <a:t>Unveiling</a:t>
            </a:r>
            <a:r>
              <a:rPr sz="2000" b="1" i="1" spc="-85" dirty="0">
                <a:solidFill>
                  <a:schemeClr val="bg1"/>
                </a:solidFill>
                <a:latin typeface="Verdana"/>
                <a:cs typeface="Verdana"/>
              </a:rPr>
              <a:t> </a:t>
            </a:r>
            <a:r>
              <a:rPr sz="2000" b="1" i="1" dirty="0">
                <a:solidFill>
                  <a:schemeClr val="bg1"/>
                </a:solidFill>
                <a:latin typeface="Verdana"/>
                <a:cs typeface="Verdana"/>
              </a:rPr>
              <a:t>How</a:t>
            </a:r>
            <a:r>
              <a:rPr sz="2000" b="1" i="1" spc="-25" dirty="0">
                <a:solidFill>
                  <a:schemeClr val="bg1"/>
                </a:solidFill>
                <a:latin typeface="Verdana"/>
                <a:cs typeface="Verdana"/>
              </a:rPr>
              <a:t> </a:t>
            </a:r>
            <a:r>
              <a:rPr sz="2000" b="1" i="1" dirty="0">
                <a:solidFill>
                  <a:schemeClr val="bg1"/>
                </a:solidFill>
                <a:latin typeface="Verdana"/>
                <a:cs typeface="Verdana"/>
              </a:rPr>
              <a:t>Large</a:t>
            </a:r>
            <a:r>
              <a:rPr sz="2000" b="1" i="1" spc="-40" dirty="0">
                <a:solidFill>
                  <a:schemeClr val="bg1"/>
                </a:solidFill>
                <a:latin typeface="Verdana"/>
                <a:cs typeface="Verdana"/>
              </a:rPr>
              <a:t> </a:t>
            </a:r>
            <a:r>
              <a:rPr sz="2000" b="1" i="1" dirty="0">
                <a:solidFill>
                  <a:schemeClr val="bg1"/>
                </a:solidFill>
                <a:latin typeface="Verdana"/>
                <a:cs typeface="Verdana"/>
              </a:rPr>
              <a:t>Language</a:t>
            </a:r>
            <a:r>
              <a:rPr sz="2000" b="1" i="1" spc="-55" dirty="0">
                <a:solidFill>
                  <a:schemeClr val="bg1"/>
                </a:solidFill>
                <a:latin typeface="Verdana"/>
                <a:cs typeface="Verdana"/>
              </a:rPr>
              <a:t> </a:t>
            </a:r>
            <a:r>
              <a:rPr sz="2000" b="1" i="1" dirty="0">
                <a:solidFill>
                  <a:schemeClr val="bg1"/>
                </a:solidFill>
                <a:latin typeface="Verdana"/>
                <a:cs typeface="Verdana"/>
              </a:rPr>
              <a:t>Models</a:t>
            </a:r>
            <a:r>
              <a:rPr sz="2000" b="1" i="1" spc="-15" dirty="0">
                <a:solidFill>
                  <a:schemeClr val="bg1"/>
                </a:solidFill>
                <a:latin typeface="Verdana"/>
                <a:cs typeface="Verdana"/>
              </a:rPr>
              <a:t> </a:t>
            </a:r>
            <a:r>
              <a:rPr sz="2000" b="1" i="1" dirty="0">
                <a:solidFill>
                  <a:schemeClr val="bg1"/>
                </a:solidFill>
                <a:latin typeface="Verdana"/>
                <a:cs typeface="Verdana"/>
              </a:rPr>
              <a:t>Process</a:t>
            </a:r>
            <a:r>
              <a:rPr sz="2000" b="1" i="1" spc="-30" dirty="0">
                <a:solidFill>
                  <a:schemeClr val="bg1"/>
                </a:solidFill>
                <a:latin typeface="Verdana"/>
                <a:cs typeface="Verdana"/>
              </a:rPr>
              <a:t> </a:t>
            </a:r>
            <a:r>
              <a:rPr sz="2000" b="1" i="1" spc="-20" dirty="0">
                <a:solidFill>
                  <a:schemeClr val="bg1"/>
                </a:solidFill>
                <a:latin typeface="Verdana"/>
                <a:cs typeface="Verdana"/>
              </a:rPr>
              <a:t>Text</a:t>
            </a:r>
            <a:endParaRPr sz="2000" dirty="0">
              <a:solidFill>
                <a:schemeClr val="bg1"/>
              </a:solidFill>
              <a:latin typeface="Verdana"/>
              <a:cs typeface="Verdana"/>
            </a:endParaRPr>
          </a:p>
        </p:txBody>
      </p:sp>
      <p:pic>
        <p:nvPicPr>
          <p:cNvPr id="17" name="object 17"/>
          <p:cNvPicPr/>
          <p:nvPr/>
        </p:nvPicPr>
        <p:blipFill>
          <a:blip r:embed="rId2" cstate="print"/>
          <a:stretch>
            <a:fillRect/>
          </a:stretch>
        </p:blipFill>
        <p:spPr>
          <a:xfrm>
            <a:off x="3143630" y="1844878"/>
            <a:ext cx="917067" cy="692302"/>
          </a:xfrm>
          <a:prstGeom prst="rect">
            <a:avLst/>
          </a:prstGeom>
        </p:spPr>
      </p:pic>
      <p:pic>
        <p:nvPicPr>
          <p:cNvPr id="18" name="object 18"/>
          <p:cNvPicPr/>
          <p:nvPr/>
        </p:nvPicPr>
        <p:blipFill>
          <a:blip r:embed="rId2" cstate="print"/>
          <a:stretch>
            <a:fillRect/>
          </a:stretch>
        </p:blipFill>
        <p:spPr>
          <a:xfrm>
            <a:off x="3143630" y="2924886"/>
            <a:ext cx="917067" cy="692302"/>
          </a:xfrm>
          <a:prstGeom prst="rect">
            <a:avLst/>
          </a:prstGeom>
        </p:spPr>
      </p:pic>
      <p:pic>
        <p:nvPicPr>
          <p:cNvPr id="19" name="object 19"/>
          <p:cNvPicPr/>
          <p:nvPr/>
        </p:nvPicPr>
        <p:blipFill>
          <a:blip r:embed="rId2" cstate="print"/>
          <a:stretch>
            <a:fillRect/>
          </a:stretch>
        </p:blipFill>
        <p:spPr>
          <a:xfrm>
            <a:off x="3143630" y="4111701"/>
            <a:ext cx="917067" cy="692302"/>
          </a:xfrm>
          <a:prstGeom prst="rect">
            <a:avLst/>
          </a:prstGeom>
        </p:spPr>
      </p:pic>
      <p:pic>
        <p:nvPicPr>
          <p:cNvPr id="20" name="object 20"/>
          <p:cNvPicPr/>
          <p:nvPr/>
        </p:nvPicPr>
        <p:blipFill>
          <a:blip r:embed="rId2" cstate="print"/>
          <a:stretch>
            <a:fillRect/>
          </a:stretch>
        </p:blipFill>
        <p:spPr>
          <a:xfrm>
            <a:off x="3143630" y="5230952"/>
            <a:ext cx="917067" cy="692302"/>
          </a:xfrm>
          <a:prstGeom prst="rect">
            <a:avLst/>
          </a:prstGeom>
        </p:spPr>
      </p:pic>
      <p:pic>
        <p:nvPicPr>
          <p:cNvPr id="21" name="object 21"/>
          <p:cNvPicPr/>
          <p:nvPr/>
        </p:nvPicPr>
        <p:blipFill>
          <a:blip r:embed="rId3" cstate="print"/>
          <a:stretch>
            <a:fillRect/>
          </a:stretch>
        </p:blipFill>
        <p:spPr>
          <a:xfrm>
            <a:off x="6076696" y="1795335"/>
            <a:ext cx="917067" cy="751014"/>
          </a:xfrm>
          <a:prstGeom prst="rect">
            <a:avLst/>
          </a:prstGeom>
        </p:spPr>
      </p:pic>
      <p:pic>
        <p:nvPicPr>
          <p:cNvPr id="22" name="object 22"/>
          <p:cNvPicPr/>
          <p:nvPr/>
        </p:nvPicPr>
        <p:blipFill>
          <a:blip r:embed="rId3" cstate="print"/>
          <a:stretch>
            <a:fillRect/>
          </a:stretch>
        </p:blipFill>
        <p:spPr>
          <a:xfrm>
            <a:off x="6076696" y="2866199"/>
            <a:ext cx="917067" cy="751014"/>
          </a:xfrm>
          <a:prstGeom prst="rect">
            <a:avLst/>
          </a:prstGeom>
        </p:spPr>
      </p:pic>
      <p:pic>
        <p:nvPicPr>
          <p:cNvPr id="23" name="object 23"/>
          <p:cNvPicPr/>
          <p:nvPr/>
        </p:nvPicPr>
        <p:blipFill>
          <a:blip r:embed="rId3" cstate="print"/>
          <a:stretch>
            <a:fillRect/>
          </a:stretch>
        </p:blipFill>
        <p:spPr>
          <a:xfrm>
            <a:off x="6076696" y="4062158"/>
            <a:ext cx="917067" cy="751014"/>
          </a:xfrm>
          <a:prstGeom prst="rect">
            <a:avLst/>
          </a:prstGeom>
        </p:spPr>
      </p:pic>
      <p:pic>
        <p:nvPicPr>
          <p:cNvPr id="24" name="object 24"/>
          <p:cNvPicPr/>
          <p:nvPr/>
        </p:nvPicPr>
        <p:blipFill>
          <a:blip r:embed="rId3" cstate="print"/>
          <a:stretch>
            <a:fillRect/>
          </a:stretch>
        </p:blipFill>
        <p:spPr>
          <a:xfrm>
            <a:off x="6070853" y="5181409"/>
            <a:ext cx="917067" cy="75101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688340" y="1218691"/>
            <a:ext cx="7725409" cy="1137285"/>
          </a:xfrm>
          <a:prstGeom prst="rect">
            <a:avLst/>
          </a:prstGeom>
        </p:spPr>
        <p:txBody>
          <a:bodyPr vert="horz" wrap="square" lIns="0" tIns="13335" rIns="0" bIns="0" rtlCol="0">
            <a:spAutoFit/>
          </a:bodyPr>
          <a:lstStyle/>
          <a:p>
            <a:pPr marL="26670">
              <a:lnSpc>
                <a:spcPct val="100000"/>
              </a:lnSpc>
              <a:spcBef>
                <a:spcPts val="105"/>
              </a:spcBef>
            </a:pPr>
            <a:r>
              <a:rPr sz="2000" b="1" i="1" dirty="0">
                <a:solidFill>
                  <a:schemeClr val="bg1"/>
                </a:solidFill>
                <a:latin typeface="Verdana"/>
                <a:cs typeface="Verdana"/>
              </a:rPr>
              <a:t>Unveiling</a:t>
            </a:r>
            <a:r>
              <a:rPr sz="2000" b="1" i="1" spc="-85" dirty="0">
                <a:solidFill>
                  <a:schemeClr val="bg1"/>
                </a:solidFill>
                <a:latin typeface="Verdana"/>
                <a:cs typeface="Verdana"/>
              </a:rPr>
              <a:t> </a:t>
            </a:r>
            <a:r>
              <a:rPr sz="2000" b="1" i="1" dirty="0">
                <a:solidFill>
                  <a:schemeClr val="bg1"/>
                </a:solidFill>
                <a:latin typeface="Verdana"/>
                <a:cs typeface="Verdana"/>
              </a:rPr>
              <a:t>How</a:t>
            </a:r>
            <a:r>
              <a:rPr sz="2000" b="1" i="1" spc="-25" dirty="0">
                <a:solidFill>
                  <a:schemeClr val="bg1"/>
                </a:solidFill>
                <a:latin typeface="Verdana"/>
                <a:cs typeface="Verdana"/>
              </a:rPr>
              <a:t> </a:t>
            </a:r>
            <a:r>
              <a:rPr sz="2000" b="1" i="1" dirty="0">
                <a:solidFill>
                  <a:schemeClr val="bg1"/>
                </a:solidFill>
                <a:latin typeface="Verdana"/>
                <a:cs typeface="Verdana"/>
              </a:rPr>
              <a:t>Large</a:t>
            </a:r>
            <a:r>
              <a:rPr sz="2000" b="1" i="1" spc="-40" dirty="0">
                <a:solidFill>
                  <a:schemeClr val="bg1"/>
                </a:solidFill>
                <a:latin typeface="Verdana"/>
                <a:cs typeface="Verdana"/>
              </a:rPr>
              <a:t> </a:t>
            </a:r>
            <a:r>
              <a:rPr sz="2000" b="1" i="1" dirty="0">
                <a:solidFill>
                  <a:schemeClr val="bg1"/>
                </a:solidFill>
                <a:latin typeface="Verdana"/>
                <a:cs typeface="Verdana"/>
              </a:rPr>
              <a:t>Language</a:t>
            </a:r>
            <a:r>
              <a:rPr sz="2000" b="1" i="1" spc="-55" dirty="0">
                <a:solidFill>
                  <a:schemeClr val="bg1"/>
                </a:solidFill>
                <a:latin typeface="Verdana"/>
                <a:cs typeface="Verdana"/>
              </a:rPr>
              <a:t> </a:t>
            </a:r>
            <a:r>
              <a:rPr sz="2000" b="1" i="1" dirty="0">
                <a:solidFill>
                  <a:schemeClr val="bg1"/>
                </a:solidFill>
                <a:latin typeface="Verdana"/>
                <a:cs typeface="Verdana"/>
              </a:rPr>
              <a:t>Models</a:t>
            </a:r>
            <a:r>
              <a:rPr sz="2000" b="1" i="1" spc="-15" dirty="0">
                <a:solidFill>
                  <a:schemeClr val="bg1"/>
                </a:solidFill>
                <a:latin typeface="Verdana"/>
                <a:cs typeface="Verdana"/>
              </a:rPr>
              <a:t> </a:t>
            </a:r>
            <a:r>
              <a:rPr sz="2000" b="1" i="1" dirty="0">
                <a:solidFill>
                  <a:schemeClr val="bg1"/>
                </a:solidFill>
                <a:latin typeface="Verdana"/>
                <a:cs typeface="Verdana"/>
              </a:rPr>
              <a:t>Process</a:t>
            </a:r>
            <a:r>
              <a:rPr sz="2000" b="1" i="1" spc="-30" dirty="0">
                <a:solidFill>
                  <a:schemeClr val="bg1"/>
                </a:solidFill>
                <a:latin typeface="Verdana"/>
                <a:cs typeface="Verdana"/>
              </a:rPr>
              <a:t> </a:t>
            </a:r>
            <a:r>
              <a:rPr sz="2000" b="1" i="1" spc="-20" dirty="0">
                <a:solidFill>
                  <a:schemeClr val="bg1"/>
                </a:solidFill>
                <a:latin typeface="Verdana"/>
                <a:cs typeface="Verdana"/>
              </a:rPr>
              <a:t>Text</a:t>
            </a:r>
            <a:endParaRPr sz="2000" dirty="0">
              <a:solidFill>
                <a:schemeClr val="bg1"/>
              </a:solidFill>
              <a:latin typeface="Verdana"/>
              <a:cs typeface="Verdana"/>
            </a:endParaRPr>
          </a:p>
          <a:p>
            <a:pPr>
              <a:lnSpc>
                <a:spcPct val="100000"/>
              </a:lnSpc>
              <a:spcBef>
                <a:spcPts val="1515"/>
              </a:spcBef>
            </a:pPr>
            <a:endParaRPr sz="2000" dirty="0">
              <a:solidFill>
                <a:schemeClr val="bg1"/>
              </a:solidFill>
              <a:latin typeface="Verdana"/>
              <a:cs typeface="Verdana"/>
            </a:endParaRPr>
          </a:p>
          <a:p>
            <a:pPr marL="354965" indent="-342265">
              <a:lnSpc>
                <a:spcPct val="100000"/>
              </a:lnSpc>
              <a:buClr>
                <a:srgbClr val="009CDB"/>
              </a:buClr>
              <a:buFont typeface="Verdana"/>
              <a:buChar char="•"/>
              <a:tabLst>
                <a:tab pos="354965" algn="l"/>
              </a:tabLst>
            </a:pPr>
            <a:r>
              <a:rPr sz="2000" b="1" dirty="0">
                <a:solidFill>
                  <a:schemeClr val="bg1"/>
                </a:solidFill>
                <a:latin typeface="Verdana"/>
                <a:cs typeface="Verdana"/>
              </a:rPr>
              <a:t>Step</a:t>
            </a:r>
            <a:r>
              <a:rPr sz="2000" b="1" spc="-65" dirty="0">
                <a:solidFill>
                  <a:schemeClr val="bg1"/>
                </a:solidFill>
                <a:latin typeface="Verdana"/>
                <a:cs typeface="Verdana"/>
              </a:rPr>
              <a:t> </a:t>
            </a:r>
            <a:r>
              <a:rPr sz="2000" b="1" dirty="0">
                <a:solidFill>
                  <a:schemeClr val="bg1"/>
                </a:solidFill>
                <a:latin typeface="Verdana"/>
                <a:cs typeface="Verdana"/>
              </a:rPr>
              <a:t>7</a:t>
            </a:r>
            <a:r>
              <a:rPr sz="2000" dirty="0">
                <a:solidFill>
                  <a:schemeClr val="bg1"/>
                </a:solidFill>
                <a:latin typeface="Verdana"/>
                <a:cs typeface="Verdana"/>
              </a:rPr>
              <a:t>:</a:t>
            </a:r>
            <a:r>
              <a:rPr sz="2000" spc="-50" dirty="0">
                <a:solidFill>
                  <a:schemeClr val="bg1"/>
                </a:solidFill>
                <a:latin typeface="Verdana"/>
                <a:cs typeface="Verdana"/>
              </a:rPr>
              <a:t> </a:t>
            </a:r>
            <a:r>
              <a:rPr sz="2000" dirty="0">
                <a:solidFill>
                  <a:schemeClr val="bg1"/>
                </a:solidFill>
                <a:latin typeface="Verdana"/>
                <a:cs typeface="Verdana"/>
              </a:rPr>
              <a:t>Convert</a:t>
            </a:r>
            <a:r>
              <a:rPr sz="2000" spc="-75" dirty="0">
                <a:solidFill>
                  <a:schemeClr val="bg1"/>
                </a:solidFill>
                <a:latin typeface="Verdana"/>
                <a:cs typeface="Verdana"/>
              </a:rPr>
              <a:t> </a:t>
            </a:r>
            <a:r>
              <a:rPr sz="2000" dirty="0">
                <a:solidFill>
                  <a:schemeClr val="bg1"/>
                </a:solidFill>
                <a:latin typeface="Verdana"/>
                <a:cs typeface="Verdana"/>
              </a:rPr>
              <a:t>token</a:t>
            </a:r>
            <a:r>
              <a:rPr sz="2000" spc="-50" dirty="0">
                <a:solidFill>
                  <a:schemeClr val="bg1"/>
                </a:solidFill>
                <a:latin typeface="Verdana"/>
                <a:cs typeface="Verdana"/>
              </a:rPr>
              <a:t> </a:t>
            </a:r>
            <a:r>
              <a:rPr sz="2000" dirty="0">
                <a:solidFill>
                  <a:schemeClr val="bg1"/>
                </a:solidFill>
                <a:latin typeface="Verdana"/>
                <a:cs typeface="Verdana"/>
              </a:rPr>
              <a:t>IDS</a:t>
            </a:r>
            <a:r>
              <a:rPr sz="2000" spc="-80" dirty="0">
                <a:solidFill>
                  <a:schemeClr val="bg1"/>
                </a:solidFill>
                <a:latin typeface="Verdana"/>
                <a:cs typeface="Verdana"/>
              </a:rPr>
              <a:t> </a:t>
            </a:r>
            <a:r>
              <a:rPr sz="2000" dirty="0">
                <a:solidFill>
                  <a:schemeClr val="bg1"/>
                </a:solidFill>
                <a:latin typeface="Verdana"/>
                <a:cs typeface="Verdana"/>
              </a:rPr>
              <a:t>into</a:t>
            </a:r>
            <a:r>
              <a:rPr sz="2000" spc="-75" dirty="0">
                <a:solidFill>
                  <a:schemeClr val="bg1"/>
                </a:solidFill>
                <a:latin typeface="Verdana"/>
                <a:cs typeface="Verdana"/>
              </a:rPr>
              <a:t> </a:t>
            </a:r>
            <a:r>
              <a:rPr sz="2000" dirty="0">
                <a:solidFill>
                  <a:schemeClr val="bg1"/>
                </a:solidFill>
                <a:latin typeface="Verdana"/>
                <a:cs typeface="Verdana"/>
              </a:rPr>
              <a:t>words</a:t>
            </a:r>
            <a:r>
              <a:rPr sz="2000" spc="-65" dirty="0">
                <a:solidFill>
                  <a:schemeClr val="bg1"/>
                </a:solidFill>
                <a:latin typeface="Verdana"/>
                <a:cs typeface="Verdana"/>
              </a:rPr>
              <a:t> </a:t>
            </a:r>
            <a:r>
              <a:rPr sz="2000" spc="-40" dirty="0">
                <a:solidFill>
                  <a:schemeClr val="bg1"/>
                </a:solidFill>
                <a:latin typeface="Verdana"/>
                <a:cs typeface="Verdana"/>
              </a:rPr>
              <a:t>-</a:t>
            </a:r>
            <a:r>
              <a:rPr sz="2000" dirty="0">
                <a:solidFill>
                  <a:schemeClr val="bg1"/>
                </a:solidFill>
                <a:latin typeface="Verdana"/>
                <a:cs typeface="Verdana"/>
              </a:rPr>
              <a:t>&gt;</a:t>
            </a:r>
            <a:r>
              <a:rPr sz="2000" spc="-55" dirty="0">
                <a:solidFill>
                  <a:schemeClr val="bg1"/>
                </a:solidFill>
                <a:latin typeface="Verdana"/>
                <a:cs typeface="Verdana"/>
              </a:rPr>
              <a:t> </a:t>
            </a:r>
            <a:r>
              <a:rPr sz="2000" spc="-120" dirty="0">
                <a:solidFill>
                  <a:schemeClr val="bg1"/>
                </a:solidFill>
                <a:latin typeface="Verdana"/>
                <a:cs typeface="Verdana"/>
              </a:rPr>
              <a:t>De-</a:t>
            </a:r>
            <a:r>
              <a:rPr sz="2000" spc="-10" dirty="0">
                <a:solidFill>
                  <a:schemeClr val="bg1"/>
                </a:solidFill>
                <a:latin typeface="Verdana"/>
                <a:cs typeface="Verdana"/>
              </a:rPr>
              <a:t>Tokenization</a:t>
            </a:r>
            <a:endParaRPr sz="2000" dirty="0">
              <a:solidFill>
                <a:schemeClr val="bg1"/>
              </a:solidFill>
              <a:latin typeface="Verdana"/>
              <a:cs typeface="Verdana"/>
            </a:endParaRPr>
          </a:p>
        </p:txBody>
      </p:sp>
      <p:sp>
        <p:nvSpPr>
          <p:cNvPr id="3" name="object 3"/>
          <p:cNvSpPr txBox="1"/>
          <p:nvPr/>
        </p:nvSpPr>
        <p:spPr>
          <a:xfrm>
            <a:off x="1609596" y="2748634"/>
            <a:ext cx="1282700" cy="712311"/>
          </a:xfrm>
          <a:prstGeom prst="rect">
            <a:avLst/>
          </a:prstGeom>
        </p:spPr>
        <p:txBody>
          <a:bodyPr vert="horz" wrap="square" lIns="0" tIns="12700" rIns="0" bIns="0" rtlCol="0">
            <a:spAutoFit/>
          </a:bodyPr>
          <a:lstStyle/>
          <a:p>
            <a:pPr marL="12700" marR="5080">
              <a:lnSpc>
                <a:spcPct val="120000"/>
              </a:lnSpc>
              <a:spcBef>
                <a:spcPts val="100"/>
              </a:spcBef>
            </a:pPr>
            <a:r>
              <a:rPr sz="2000" spc="-50" dirty="0">
                <a:solidFill>
                  <a:schemeClr val="bg1"/>
                </a:solidFill>
                <a:latin typeface="Verdana"/>
                <a:cs typeface="Verdana"/>
              </a:rPr>
              <a:t>Token</a:t>
            </a:r>
            <a:r>
              <a:rPr sz="2000" spc="-100" dirty="0">
                <a:solidFill>
                  <a:schemeClr val="bg1"/>
                </a:solidFill>
                <a:latin typeface="Verdana"/>
                <a:cs typeface="Verdana"/>
              </a:rPr>
              <a:t> </a:t>
            </a:r>
            <a:r>
              <a:rPr sz="2000" spc="-25" dirty="0">
                <a:solidFill>
                  <a:schemeClr val="bg1"/>
                </a:solidFill>
                <a:latin typeface="Verdana"/>
                <a:cs typeface="Verdana"/>
              </a:rPr>
              <a:t>ID</a:t>
            </a:r>
            <a:r>
              <a:rPr sz="2000" spc="-25" dirty="0">
                <a:latin typeface="Verdana"/>
                <a:cs typeface="Verdana"/>
              </a:rPr>
              <a:t>s </a:t>
            </a:r>
            <a:r>
              <a:rPr sz="2000" spc="-20" dirty="0">
                <a:solidFill>
                  <a:schemeClr val="accent2"/>
                </a:solidFill>
                <a:latin typeface="Verdana"/>
                <a:cs typeface="Verdana"/>
              </a:rPr>
              <a:t>4521</a:t>
            </a:r>
            <a:endParaRPr sz="2000" dirty="0">
              <a:solidFill>
                <a:schemeClr val="accent2"/>
              </a:solidFill>
              <a:latin typeface="Verdana"/>
              <a:cs typeface="Verdana"/>
            </a:endParaRPr>
          </a:p>
        </p:txBody>
      </p:sp>
      <p:sp>
        <p:nvSpPr>
          <p:cNvPr id="4" name="object 4"/>
          <p:cNvSpPr txBox="1"/>
          <p:nvPr/>
        </p:nvSpPr>
        <p:spPr>
          <a:xfrm>
            <a:off x="3431794" y="3122422"/>
            <a:ext cx="666750" cy="330835"/>
          </a:xfrm>
          <a:prstGeom prst="rect">
            <a:avLst/>
          </a:prstGeom>
        </p:spPr>
        <p:txBody>
          <a:bodyPr vert="horz" wrap="square" lIns="0" tIns="13335" rIns="0" bIns="0" rtlCol="0">
            <a:spAutoFit/>
          </a:bodyPr>
          <a:lstStyle/>
          <a:p>
            <a:pPr marL="12700">
              <a:lnSpc>
                <a:spcPct val="100000"/>
              </a:lnSpc>
              <a:spcBef>
                <a:spcPts val="105"/>
              </a:spcBef>
            </a:pPr>
            <a:r>
              <a:rPr sz="2000" spc="-20" dirty="0">
                <a:solidFill>
                  <a:srgbClr val="00AF50"/>
                </a:solidFill>
                <a:latin typeface="Verdana"/>
                <a:cs typeface="Verdana"/>
              </a:rPr>
              <a:t>2834</a:t>
            </a:r>
            <a:endParaRPr sz="2000">
              <a:latin typeface="Verdana"/>
              <a:cs typeface="Verdana"/>
            </a:endParaRPr>
          </a:p>
        </p:txBody>
      </p:sp>
      <p:sp>
        <p:nvSpPr>
          <p:cNvPr id="5" name="object 5"/>
          <p:cNvSpPr txBox="1"/>
          <p:nvPr/>
        </p:nvSpPr>
        <p:spPr>
          <a:xfrm>
            <a:off x="5260975" y="3122422"/>
            <a:ext cx="666115" cy="330835"/>
          </a:xfrm>
          <a:prstGeom prst="rect">
            <a:avLst/>
          </a:prstGeom>
        </p:spPr>
        <p:txBody>
          <a:bodyPr vert="horz" wrap="square" lIns="0" tIns="13335" rIns="0" bIns="0" rtlCol="0">
            <a:spAutoFit/>
          </a:bodyPr>
          <a:lstStyle/>
          <a:p>
            <a:pPr marL="12700">
              <a:lnSpc>
                <a:spcPct val="100000"/>
              </a:lnSpc>
              <a:spcBef>
                <a:spcPts val="105"/>
              </a:spcBef>
            </a:pPr>
            <a:r>
              <a:rPr sz="2000" spc="-20" dirty="0">
                <a:solidFill>
                  <a:srgbClr val="C00000"/>
                </a:solidFill>
                <a:latin typeface="Verdana"/>
                <a:cs typeface="Verdana"/>
              </a:rPr>
              <a:t>7654</a:t>
            </a:r>
            <a:endParaRPr sz="2000">
              <a:latin typeface="Verdana"/>
              <a:cs typeface="Verdana"/>
            </a:endParaRPr>
          </a:p>
        </p:txBody>
      </p:sp>
      <p:sp>
        <p:nvSpPr>
          <p:cNvPr id="6" name="object 6"/>
          <p:cNvSpPr txBox="1"/>
          <p:nvPr/>
        </p:nvSpPr>
        <p:spPr>
          <a:xfrm>
            <a:off x="8004429" y="3122422"/>
            <a:ext cx="666115" cy="330835"/>
          </a:xfrm>
          <a:prstGeom prst="rect">
            <a:avLst/>
          </a:prstGeom>
        </p:spPr>
        <p:txBody>
          <a:bodyPr vert="horz" wrap="square" lIns="0" tIns="13335" rIns="0" bIns="0" rtlCol="0">
            <a:spAutoFit/>
          </a:bodyPr>
          <a:lstStyle/>
          <a:p>
            <a:pPr marL="12700">
              <a:lnSpc>
                <a:spcPct val="100000"/>
              </a:lnSpc>
              <a:spcBef>
                <a:spcPts val="105"/>
              </a:spcBef>
            </a:pPr>
            <a:r>
              <a:rPr sz="2000" spc="-20" dirty="0">
                <a:solidFill>
                  <a:srgbClr val="3333FF"/>
                </a:solidFill>
                <a:latin typeface="Verdana"/>
                <a:cs typeface="Verdana"/>
              </a:rPr>
              <a:t>4123</a:t>
            </a:r>
            <a:endParaRPr sz="2000" dirty="0">
              <a:latin typeface="Verdana"/>
              <a:cs typeface="Verdana"/>
            </a:endParaRPr>
          </a:p>
        </p:txBody>
      </p:sp>
      <p:sp>
        <p:nvSpPr>
          <p:cNvPr id="7" name="object 7"/>
          <p:cNvSpPr txBox="1"/>
          <p:nvPr/>
        </p:nvSpPr>
        <p:spPr>
          <a:xfrm>
            <a:off x="688340" y="3793972"/>
            <a:ext cx="6223635" cy="2220595"/>
          </a:xfrm>
          <a:prstGeom prst="rect">
            <a:avLst/>
          </a:prstGeom>
        </p:spPr>
        <p:txBody>
          <a:bodyPr vert="horz" wrap="square" lIns="0" tIns="73660" rIns="0" bIns="0" rtlCol="0">
            <a:spAutoFit/>
          </a:bodyPr>
          <a:lstStyle/>
          <a:p>
            <a:pPr marL="927100">
              <a:lnSpc>
                <a:spcPct val="100000"/>
              </a:lnSpc>
              <a:spcBef>
                <a:spcPts val="580"/>
              </a:spcBef>
            </a:pPr>
            <a:r>
              <a:rPr sz="2000" dirty="0">
                <a:solidFill>
                  <a:schemeClr val="bg1"/>
                </a:solidFill>
                <a:latin typeface="Verdana"/>
                <a:cs typeface="Verdana"/>
              </a:rPr>
              <a:t>Decoded</a:t>
            </a:r>
            <a:r>
              <a:rPr sz="2000" spc="-145" dirty="0">
                <a:solidFill>
                  <a:schemeClr val="bg1"/>
                </a:solidFill>
                <a:latin typeface="Verdana"/>
                <a:cs typeface="Verdana"/>
              </a:rPr>
              <a:t> </a:t>
            </a:r>
            <a:r>
              <a:rPr sz="2000" spc="-20" dirty="0">
                <a:solidFill>
                  <a:schemeClr val="bg1"/>
                </a:solidFill>
                <a:latin typeface="Verdana"/>
                <a:cs typeface="Verdana"/>
              </a:rPr>
              <a:t>Text</a:t>
            </a:r>
            <a:endParaRPr sz="2000" dirty="0">
              <a:solidFill>
                <a:schemeClr val="bg1"/>
              </a:solidFill>
              <a:latin typeface="Verdana"/>
              <a:cs typeface="Verdana"/>
            </a:endParaRPr>
          </a:p>
          <a:p>
            <a:pPr marL="927100">
              <a:lnSpc>
                <a:spcPct val="100000"/>
              </a:lnSpc>
              <a:spcBef>
                <a:spcPts val="480"/>
              </a:spcBef>
              <a:tabLst>
                <a:tab pos="2755900" algn="l"/>
                <a:tab pos="4584700" algn="l"/>
              </a:tabLst>
            </a:pPr>
            <a:r>
              <a:rPr sz="2000" spc="-25" dirty="0">
                <a:solidFill>
                  <a:schemeClr val="accent2"/>
                </a:solidFill>
                <a:latin typeface="Verdana"/>
                <a:cs typeface="Verdana"/>
              </a:rPr>
              <a:t>Ich</a:t>
            </a:r>
            <a:r>
              <a:rPr sz="2000" dirty="0">
                <a:solidFill>
                  <a:schemeClr val="bg1"/>
                </a:solidFill>
                <a:latin typeface="Verdana"/>
                <a:cs typeface="Verdana"/>
              </a:rPr>
              <a:t>	</a:t>
            </a:r>
            <a:r>
              <a:rPr sz="2000" spc="-10" dirty="0">
                <a:solidFill>
                  <a:srgbClr val="00B050"/>
                </a:solidFill>
                <a:latin typeface="Verdana"/>
                <a:cs typeface="Verdana"/>
              </a:rPr>
              <a:t>liebe</a:t>
            </a:r>
            <a:r>
              <a:rPr sz="2000" dirty="0">
                <a:solidFill>
                  <a:schemeClr val="bg1"/>
                </a:solidFill>
                <a:latin typeface="Verdana"/>
                <a:cs typeface="Verdana"/>
              </a:rPr>
              <a:t>	</a:t>
            </a:r>
            <a:r>
              <a:rPr sz="2000" spc="-10" dirty="0">
                <a:solidFill>
                  <a:srgbClr val="C00000"/>
                </a:solidFill>
                <a:latin typeface="Verdana"/>
                <a:cs typeface="Verdana"/>
              </a:rPr>
              <a:t>maschinelles</a:t>
            </a:r>
            <a:endParaRPr sz="2000" dirty="0">
              <a:solidFill>
                <a:srgbClr val="C00000"/>
              </a:solidFill>
              <a:latin typeface="Verdana"/>
              <a:cs typeface="Verdana"/>
            </a:endParaRPr>
          </a:p>
          <a:p>
            <a:pPr>
              <a:lnSpc>
                <a:spcPct val="100000"/>
              </a:lnSpc>
              <a:spcBef>
                <a:spcPts val="925"/>
              </a:spcBef>
            </a:pPr>
            <a:endParaRPr sz="2000" dirty="0">
              <a:solidFill>
                <a:schemeClr val="bg1"/>
              </a:solidFill>
              <a:latin typeface="Verdana"/>
              <a:cs typeface="Verdana"/>
            </a:endParaRPr>
          </a:p>
          <a:p>
            <a:pPr marL="12700">
              <a:lnSpc>
                <a:spcPct val="100000"/>
              </a:lnSpc>
            </a:pPr>
            <a:r>
              <a:rPr sz="2000" b="1" spc="-10" dirty="0">
                <a:solidFill>
                  <a:schemeClr val="bg1"/>
                </a:solidFill>
                <a:latin typeface="Verdana"/>
                <a:cs typeface="Verdana"/>
              </a:rPr>
              <a:t>Translation</a:t>
            </a:r>
            <a:r>
              <a:rPr sz="2000" spc="-10" dirty="0">
                <a:solidFill>
                  <a:schemeClr val="bg1"/>
                </a:solidFill>
                <a:latin typeface="Verdana"/>
                <a:cs typeface="Verdana"/>
              </a:rPr>
              <a:t>:</a:t>
            </a:r>
            <a:endParaRPr sz="2000" dirty="0">
              <a:solidFill>
                <a:schemeClr val="bg1"/>
              </a:solidFill>
              <a:latin typeface="Verdana"/>
              <a:cs typeface="Verdana"/>
            </a:endParaRPr>
          </a:p>
          <a:p>
            <a:pPr marL="12700">
              <a:lnSpc>
                <a:spcPct val="100000"/>
              </a:lnSpc>
              <a:spcBef>
                <a:spcPts val="480"/>
              </a:spcBef>
            </a:pPr>
            <a:r>
              <a:rPr sz="2000" dirty="0">
                <a:solidFill>
                  <a:schemeClr val="bg1"/>
                </a:solidFill>
                <a:latin typeface="Verdana"/>
                <a:cs typeface="Verdana"/>
              </a:rPr>
              <a:t>Input:</a:t>
            </a:r>
            <a:r>
              <a:rPr sz="2000" spc="-60" dirty="0">
                <a:solidFill>
                  <a:schemeClr val="bg1"/>
                </a:solidFill>
                <a:latin typeface="Verdana"/>
                <a:cs typeface="Verdana"/>
              </a:rPr>
              <a:t> </a:t>
            </a:r>
            <a:r>
              <a:rPr sz="2000" dirty="0">
                <a:solidFill>
                  <a:schemeClr val="bg1"/>
                </a:solidFill>
                <a:latin typeface="Verdana"/>
                <a:cs typeface="Verdana"/>
              </a:rPr>
              <a:t>"I</a:t>
            </a:r>
            <a:r>
              <a:rPr sz="2000" spc="-35" dirty="0">
                <a:solidFill>
                  <a:schemeClr val="bg1"/>
                </a:solidFill>
                <a:latin typeface="Verdana"/>
                <a:cs typeface="Verdana"/>
              </a:rPr>
              <a:t> </a:t>
            </a:r>
            <a:r>
              <a:rPr sz="2000" dirty="0">
                <a:solidFill>
                  <a:schemeClr val="bg1"/>
                </a:solidFill>
                <a:latin typeface="Verdana"/>
                <a:cs typeface="Verdana"/>
              </a:rPr>
              <a:t>love</a:t>
            </a:r>
            <a:r>
              <a:rPr sz="2000" spc="-40" dirty="0">
                <a:solidFill>
                  <a:schemeClr val="bg1"/>
                </a:solidFill>
                <a:latin typeface="Verdana"/>
                <a:cs typeface="Verdana"/>
              </a:rPr>
              <a:t> </a:t>
            </a:r>
            <a:r>
              <a:rPr sz="2000" dirty="0">
                <a:solidFill>
                  <a:schemeClr val="bg1"/>
                </a:solidFill>
                <a:latin typeface="Verdana"/>
                <a:cs typeface="Verdana"/>
              </a:rPr>
              <a:t>machine</a:t>
            </a:r>
            <a:r>
              <a:rPr sz="2000" spc="-45" dirty="0">
                <a:solidFill>
                  <a:schemeClr val="bg1"/>
                </a:solidFill>
                <a:latin typeface="Verdana"/>
                <a:cs typeface="Verdana"/>
              </a:rPr>
              <a:t> </a:t>
            </a:r>
            <a:r>
              <a:rPr sz="2000" spc="-10" dirty="0">
                <a:solidFill>
                  <a:schemeClr val="bg1"/>
                </a:solidFill>
                <a:latin typeface="Verdana"/>
                <a:cs typeface="Verdana"/>
              </a:rPr>
              <a:t>learning“</a:t>
            </a:r>
            <a:endParaRPr sz="2000" dirty="0">
              <a:solidFill>
                <a:schemeClr val="bg1"/>
              </a:solidFill>
              <a:latin typeface="Verdana"/>
              <a:cs typeface="Verdana"/>
            </a:endParaRPr>
          </a:p>
          <a:p>
            <a:pPr marL="12700">
              <a:lnSpc>
                <a:spcPct val="100000"/>
              </a:lnSpc>
              <a:spcBef>
                <a:spcPts val="484"/>
              </a:spcBef>
            </a:pPr>
            <a:r>
              <a:rPr sz="2000" dirty="0">
                <a:solidFill>
                  <a:schemeClr val="bg1"/>
                </a:solidFill>
                <a:latin typeface="Verdana"/>
                <a:cs typeface="Verdana"/>
              </a:rPr>
              <a:t>Output:</a:t>
            </a:r>
            <a:r>
              <a:rPr sz="2000" spc="-70" dirty="0">
                <a:solidFill>
                  <a:schemeClr val="bg1"/>
                </a:solidFill>
                <a:latin typeface="Verdana"/>
                <a:cs typeface="Verdana"/>
              </a:rPr>
              <a:t> </a:t>
            </a:r>
            <a:r>
              <a:rPr sz="2000" dirty="0">
                <a:solidFill>
                  <a:schemeClr val="bg1"/>
                </a:solidFill>
                <a:latin typeface="Verdana"/>
                <a:cs typeface="Verdana"/>
              </a:rPr>
              <a:t>"Ich</a:t>
            </a:r>
            <a:r>
              <a:rPr sz="2000" spc="-65" dirty="0">
                <a:solidFill>
                  <a:schemeClr val="bg1"/>
                </a:solidFill>
                <a:latin typeface="Verdana"/>
                <a:cs typeface="Verdana"/>
              </a:rPr>
              <a:t> </a:t>
            </a:r>
            <a:r>
              <a:rPr sz="2000" dirty="0">
                <a:solidFill>
                  <a:schemeClr val="bg1"/>
                </a:solidFill>
                <a:latin typeface="Verdana"/>
                <a:cs typeface="Verdana"/>
              </a:rPr>
              <a:t>liebe</a:t>
            </a:r>
            <a:r>
              <a:rPr sz="2000" spc="-30" dirty="0">
                <a:solidFill>
                  <a:schemeClr val="bg1"/>
                </a:solidFill>
                <a:latin typeface="Verdana"/>
                <a:cs typeface="Verdana"/>
              </a:rPr>
              <a:t> </a:t>
            </a:r>
            <a:r>
              <a:rPr sz="2000" dirty="0">
                <a:solidFill>
                  <a:schemeClr val="bg1"/>
                </a:solidFill>
                <a:latin typeface="Verdana"/>
                <a:cs typeface="Verdana"/>
              </a:rPr>
              <a:t>maschinelles</a:t>
            </a:r>
            <a:r>
              <a:rPr sz="2000" spc="-50" dirty="0">
                <a:solidFill>
                  <a:schemeClr val="bg1"/>
                </a:solidFill>
                <a:latin typeface="Verdana"/>
                <a:cs typeface="Verdana"/>
              </a:rPr>
              <a:t> </a:t>
            </a:r>
            <a:r>
              <a:rPr sz="2000" spc="-10" dirty="0">
                <a:solidFill>
                  <a:schemeClr val="bg1"/>
                </a:solidFill>
                <a:latin typeface="Verdana"/>
                <a:cs typeface="Verdana"/>
              </a:rPr>
              <a:t>Lernen"</a:t>
            </a:r>
            <a:endParaRPr sz="2000" dirty="0">
              <a:solidFill>
                <a:schemeClr val="bg1"/>
              </a:solidFill>
              <a:latin typeface="Verdana"/>
              <a:cs typeface="Verdana"/>
            </a:endParaRPr>
          </a:p>
        </p:txBody>
      </p:sp>
      <p:sp>
        <p:nvSpPr>
          <p:cNvPr id="8" name="object 8"/>
          <p:cNvSpPr txBox="1"/>
          <p:nvPr/>
        </p:nvSpPr>
        <p:spPr>
          <a:xfrm>
            <a:off x="8004429" y="4220083"/>
            <a:ext cx="900430" cy="330835"/>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3333FF"/>
                </a:solidFill>
                <a:latin typeface="Verdana"/>
                <a:cs typeface="Verdana"/>
              </a:rPr>
              <a:t>Lernen</a:t>
            </a:r>
            <a:endParaRPr sz="2000" dirty="0">
              <a:latin typeface="Verdana"/>
              <a:cs typeface="Verdana"/>
            </a:endParaRPr>
          </a:p>
        </p:txBody>
      </p:sp>
      <p:grpSp>
        <p:nvGrpSpPr>
          <p:cNvPr id="10" name="object 10"/>
          <p:cNvGrpSpPr/>
          <p:nvPr/>
        </p:nvGrpSpPr>
        <p:grpSpPr>
          <a:xfrm>
            <a:off x="4577460" y="3394964"/>
            <a:ext cx="459105" cy="589280"/>
            <a:chOff x="4577460" y="3394964"/>
            <a:chExt cx="459105" cy="589280"/>
          </a:xfrm>
        </p:grpSpPr>
        <p:sp>
          <p:nvSpPr>
            <p:cNvPr id="11" name="object 11"/>
            <p:cNvSpPr/>
            <p:nvPr/>
          </p:nvSpPr>
          <p:spPr>
            <a:xfrm>
              <a:off x="4583810" y="3401314"/>
              <a:ext cx="446405" cy="576580"/>
            </a:xfrm>
            <a:custGeom>
              <a:avLst/>
              <a:gdLst/>
              <a:ahLst/>
              <a:cxnLst/>
              <a:rect l="l" t="t" r="r" b="b"/>
              <a:pathLst>
                <a:path w="446404" h="576579">
                  <a:moveTo>
                    <a:pt x="334772" y="0"/>
                  </a:moveTo>
                  <a:lnTo>
                    <a:pt x="111633" y="0"/>
                  </a:lnTo>
                  <a:lnTo>
                    <a:pt x="111633" y="352933"/>
                  </a:lnTo>
                  <a:lnTo>
                    <a:pt x="0" y="352933"/>
                  </a:lnTo>
                  <a:lnTo>
                    <a:pt x="223138" y="576072"/>
                  </a:lnTo>
                  <a:lnTo>
                    <a:pt x="446277" y="352933"/>
                  </a:lnTo>
                  <a:lnTo>
                    <a:pt x="334772" y="352933"/>
                  </a:lnTo>
                  <a:lnTo>
                    <a:pt x="334772" y="0"/>
                  </a:lnTo>
                  <a:close/>
                </a:path>
              </a:pathLst>
            </a:custGeom>
            <a:solidFill>
              <a:srgbClr val="00AFEF"/>
            </a:solidFill>
          </p:spPr>
          <p:txBody>
            <a:bodyPr wrap="square" lIns="0" tIns="0" rIns="0" bIns="0" rtlCol="0"/>
            <a:lstStyle/>
            <a:p>
              <a:endParaRPr/>
            </a:p>
          </p:txBody>
        </p:sp>
        <p:sp>
          <p:nvSpPr>
            <p:cNvPr id="12" name="object 12"/>
            <p:cNvSpPr/>
            <p:nvPr/>
          </p:nvSpPr>
          <p:spPr>
            <a:xfrm>
              <a:off x="4583810" y="3401314"/>
              <a:ext cx="446405" cy="576580"/>
            </a:xfrm>
            <a:custGeom>
              <a:avLst/>
              <a:gdLst/>
              <a:ahLst/>
              <a:cxnLst/>
              <a:rect l="l" t="t" r="r" b="b"/>
              <a:pathLst>
                <a:path w="446404" h="576579">
                  <a:moveTo>
                    <a:pt x="0" y="352933"/>
                  </a:moveTo>
                  <a:lnTo>
                    <a:pt x="111633" y="352933"/>
                  </a:lnTo>
                  <a:lnTo>
                    <a:pt x="111633" y="0"/>
                  </a:lnTo>
                  <a:lnTo>
                    <a:pt x="334772" y="0"/>
                  </a:lnTo>
                  <a:lnTo>
                    <a:pt x="334772" y="352933"/>
                  </a:lnTo>
                  <a:lnTo>
                    <a:pt x="446277" y="352933"/>
                  </a:lnTo>
                  <a:lnTo>
                    <a:pt x="223138" y="576072"/>
                  </a:lnTo>
                  <a:lnTo>
                    <a:pt x="0" y="352933"/>
                  </a:lnTo>
                  <a:close/>
                </a:path>
              </a:pathLst>
            </a:custGeom>
            <a:ln w="12700">
              <a:solidFill>
                <a:srgbClr val="4D5E5F"/>
              </a:solidFill>
            </a:ln>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E3DA617-43F8-D9FE-5247-5BBD15E5DC70}"/>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7807E4B2-D37D-55E0-3BC5-ABF17315CDE6}"/>
              </a:ext>
            </a:extLst>
          </p:cNvPr>
          <p:cNvSpPr txBox="1"/>
          <p:nvPr/>
        </p:nvSpPr>
        <p:spPr>
          <a:xfrm>
            <a:off x="653142" y="762001"/>
            <a:ext cx="10885715" cy="861774"/>
          </a:xfrm>
          <a:prstGeom prst="rect">
            <a:avLst/>
          </a:prstGeom>
          <a:noFill/>
        </p:spPr>
        <p:txBody>
          <a:bodyPr wrap="square" rtlCol="0">
            <a:spAutoFit/>
          </a:bodyPr>
          <a:lstStyle/>
          <a:p>
            <a:pPr algn="ctr"/>
            <a:r>
              <a:rPr lang="de-DE" sz="3200" b="1" dirty="0" err="1">
                <a:solidFill>
                  <a:schemeClr val="bg1"/>
                </a:solidFill>
                <a:latin typeface="Verdana" panose="020B0604030504040204" pitchFamily="34" charset="0"/>
                <a:ea typeface="Verdana" panose="020B0604030504040204" pitchFamily="34" charset="0"/>
              </a:rPr>
              <a:t>Why</a:t>
            </a:r>
            <a:r>
              <a:rPr lang="de-DE" sz="3200" b="1" dirty="0">
                <a:solidFill>
                  <a:schemeClr val="bg1"/>
                </a:solidFill>
                <a:latin typeface="Verdana" panose="020B0604030504040204" pitchFamily="34" charset="0"/>
                <a:ea typeface="Verdana" panose="020B0604030504040204" pitchFamily="34" charset="0"/>
              </a:rPr>
              <a:t> </a:t>
            </a:r>
            <a:r>
              <a:rPr lang="de-DE" sz="3200" b="1" dirty="0" err="1">
                <a:solidFill>
                  <a:schemeClr val="bg1"/>
                </a:solidFill>
                <a:latin typeface="Verdana" panose="020B0604030504040204" pitchFamily="34" charset="0"/>
                <a:ea typeface="Verdana" panose="020B0604030504040204" pitchFamily="34" charset="0"/>
              </a:rPr>
              <a:t>does</a:t>
            </a:r>
            <a:r>
              <a:rPr lang="de-DE" sz="3200" b="1" dirty="0">
                <a:solidFill>
                  <a:schemeClr val="bg1"/>
                </a:solidFill>
                <a:latin typeface="Verdana" panose="020B0604030504040204" pitchFamily="34" charset="0"/>
                <a:ea typeface="Verdana" panose="020B0604030504040204" pitchFamily="34" charset="0"/>
              </a:rPr>
              <a:t> </a:t>
            </a:r>
            <a:r>
              <a:rPr lang="de-DE" sz="3200" b="1" dirty="0" err="1">
                <a:solidFill>
                  <a:schemeClr val="bg1"/>
                </a:solidFill>
                <a:latin typeface="Verdana" panose="020B0604030504040204" pitchFamily="34" charset="0"/>
                <a:ea typeface="Verdana" panose="020B0604030504040204" pitchFamily="34" charset="0"/>
              </a:rPr>
              <a:t>uncertainty</a:t>
            </a:r>
            <a:r>
              <a:rPr lang="de-DE" sz="3200" b="1" dirty="0">
                <a:solidFill>
                  <a:schemeClr val="bg1"/>
                </a:solidFill>
                <a:latin typeface="Verdana" panose="020B0604030504040204" pitchFamily="34" charset="0"/>
                <a:ea typeface="Verdana" panose="020B0604030504040204" pitchFamily="34" charset="0"/>
              </a:rPr>
              <a:t> </a:t>
            </a:r>
            <a:r>
              <a:rPr lang="de-DE" sz="3200" b="1" dirty="0" err="1">
                <a:solidFill>
                  <a:schemeClr val="bg1"/>
                </a:solidFill>
                <a:latin typeface="Verdana" panose="020B0604030504040204" pitchFamily="34" charset="0"/>
                <a:ea typeface="Verdana" panose="020B0604030504040204" pitchFamily="34" charset="0"/>
              </a:rPr>
              <a:t>quantification</a:t>
            </a:r>
            <a:r>
              <a:rPr lang="de-DE" sz="3200" b="1" dirty="0">
                <a:solidFill>
                  <a:schemeClr val="bg1"/>
                </a:solidFill>
                <a:latin typeface="Verdana" panose="020B0604030504040204" pitchFamily="34" charset="0"/>
                <a:ea typeface="Verdana" panose="020B0604030504040204" pitchFamily="34" charset="0"/>
              </a:rPr>
              <a:t> matter?</a:t>
            </a:r>
          </a:p>
          <a:p>
            <a:endParaRPr lang="it-IT" dirty="0"/>
          </a:p>
        </p:txBody>
      </p:sp>
      <p:pic>
        <p:nvPicPr>
          <p:cNvPr id="4" name="Immagine 3">
            <a:extLst>
              <a:ext uri="{FF2B5EF4-FFF2-40B4-BE49-F238E27FC236}">
                <a16:creationId xmlns:a16="http://schemas.microsoft.com/office/drawing/2014/main" id="{07B37115-ECC5-C2A2-E87D-F77B0B99C671}"/>
              </a:ext>
            </a:extLst>
          </p:cNvPr>
          <p:cNvPicPr>
            <a:picLocks noChangeAspect="1"/>
          </p:cNvPicPr>
          <p:nvPr/>
        </p:nvPicPr>
        <p:blipFill>
          <a:blip r:embed="rId2"/>
          <a:stretch>
            <a:fillRect/>
          </a:stretch>
        </p:blipFill>
        <p:spPr>
          <a:xfrm>
            <a:off x="3635828" y="2295408"/>
            <a:ext cx="4440691" cy="3800591"/>
          </a:xfrm>
          <a:prstGeom prst="rect">
            <a:avLst/>
          </a:prstGeom>
        </p:spPr>
      </p:pic>
      <p:sp>
        <p:nvSpPr>
          <p:cNvPr id="5" name="CasellaDiTesto 4">
            <a:extLst>
              <a:ext uri="{FF2B5EF4-FFF2-40B4-BE49-F238E27FC236}">
                <a16:creationId xmlns:a16="http://schemas.microsoft.com/office/drawing/2014/main" id="{5A6D3E2E-50CF-9659-BA5E-5D2350A406A7}"/>
              </a:ext>
            </a:extLst>
          </p:cNvPr>
          <p:cNvSpPr txBox="1"/>
          <p:nvPr/>
        </p:nvSpPr>
        <p:spPr>
          <a:xfrm>
            <a:off x="4234543" y="1623775"/>
            <a:ext cx="3276600"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Stock Investment Risk</a:t>
            </a:r>
          </a:p>
        </p:txBody>
      </p:sp>
      <p:sp>
        <p:nvSpPr>
          <p:cNvPr id="6" name="CasellaDiTesto 5">
            <a:extLst>
              <a:ext uri="{FF2B5EF4-FFF2-40B4-BE49-F238E27FC236}">
                <a16:creationId xmlns:a16="http://schemas.microsoft.com/office/drawing/2014/main" id="{263095F3-E751-A339-A2B9-D9E1E1F9FF40}"/>
              </a:ext>
            </a:extLst>
          </p:cNvPr>
          <p:cNvSpPr txBox="1"/>
          <p:nvPr/>
        </p:nvSpPr>
        <p:spPr>
          <a:xfrm flipH="1">
            <a:off x="8640823" y="4982142"/>
            <a:ext cx="2551573" cy="461665"/>
          </a:xfrm>
          <a:prstGeom prst="rect">
            <a:avLst/>
          </a:prstGeom>
          <a:noFill/>
        </p:spPr>
        <p:txBody>
          <a:bodyPr wrap="square" rtlCol="0">
            <a:spAutoFit/>
          </a:bodyPr>
          <a:lstStyle/>
          <a:p>
            <a:r>
              <a:rPr lang="it-IT" sz="1200"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https://deepai.org/machine-learning-model/text2img</a:t>
            </a:r>
            <a:endParaRPr lang="it-IT" sz="12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59672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9">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a:extLst>
              <a:ext uri="{FF2B5EF4-FFF2-40B4-BE49-F238E27FC236}">
                <a16:creationId xmlns:a16="http://schemas.microsoft.com/office/drawing/2014/main" id="{D75A5BD4-C712-42DD-031C-C2E4E05DC45B}"/>
              </a:ext>
            </a:extLst>
          </p:cNvPr>
          <p:cNvPicPr>
            <a:picLocks noChangeAspect="1"/>
          </p:cNvPicPr>
          <p:nvPr/>
        </p:nvPicPr>
        <p:blipFill>
          <a:blip r:embed="rId2"/>
          <a:srcRect l="27388" r="22612"/>
          <a:stretch>
            <a:fillRect/>
          </a:stretch>
        </p:blipFill>
        <p:spPr>
          <a:xfrm>
            <a:off x="-1" y="-2"/>
            <a:ext cx="6096001" cy="6858002"/>
          </a:xfrm>
          <a:prstGeom prst="rect">
            <a:avLst/>
          </a:prstGeom>
        </p:spPr>
      </p:pic>
      <p:sp>
        <p:nvSpPr>
          <p:cNvPr id="2" name="object 2"/>
          <p:cNvSpPr txBox="1"/>
          <p:nvPr/>
        </p:nvSpPr>
        <p:spPr>
          <a:xfrm>
            <a:off x="5529943" y="217715"/>
            <a:ext cx="5638800" cy="5551714"/>
          </a:xfrm>
          <a:prstGeom prst="rect">
            <a:avLst/>
          </a:prstGeom>
        </p:spPr>
        <p:txBody>
          <a:bodyPr vert="horz" lIns="91440" tIns="45720" rIns="91440" bIns="45720" rtlCol="0" anchor="ctr">
            <a:noAutofit/>
          </a:bodyPr>
          <a:lstStyle/>
          <a:p>
            <a:pPr marL="12700" indent="-228600">
              <a:lnSpc>
                <a:spcPct val="90000"/>
              </a:lnSpc>
              <a:spcBef>
                <a:spcPts val="1165"/>
              </a:spcBef>
              <a:buFont typeface="Arial" panose="020B0604020202020204" pitchFamily="34" charset="0"/>
              <a:buChar char="•"/>
            </a:pPr>
            <a:r>
              <a:rPr lang="en-US" sz="3200" b="1" i="1" dirty="0"/>
              <a:t>Transformer</a:t>
            </a:r>
            <a:r>
              <a:rPr lang="en-US" sz="3200" b="1" i="1" spc="-50" dirty="0"/>
              <a:t> </a:t>
            </a:r>
            <a:r>
              <a:rPr lang="en-US" sz="3200" b="1" i="1" spc="-10" dirty="0"/>
              <a:t>Taxonomy</a:t>
            </a:r>
            <a:endParaRPr lang="en-US" sz="3200" dirty="0"/>
          </a:p>
          <a:p>
            <a:pPr marL="338455" marR="271780" indent="-228600">
              <a:lnSpc>
                <a:spcPct val="90000"/>
              </a:lnSpc>
              <a:spcBef>
                <a:spcPts val="1070"/>
              </a:spcBef>
              <a:buClr>
                <a:srgbClr val="009CDB"/>
              </a:buClr>
              <a:buFont typeface="Arial" panose="020B0604020202020204" pitchFamily="34" charset="0"/>
              <a:buChar char="•"/>
              <a:tabLst>
                <a:tab pos="339725" algn="l"/>
              </a:tabLst>
            </a:pPr>
            <a:r>
              <a:rPr lang="en-US" sz="2000" dirty="0"/>
              <a:t>Beyond</a:t>
            </a:r>
            <a:r>
              <a:rPr lang="en-US" sz="2000" spc="-100" dirty="0"/>
              <a:t> </a:t>
            </a:r>
            <a:r>
              <a:rPr lang="en-US" sz="2000" dirty="0"/>
              <a:t>text</a:t>
            </a:r>
            <a:r>
              <a:rPr lang="en-US" sz="2000" spc="-105" dirty="0"/>
              <a:t> </a:t>
            </a:r>
            <a:r>
              <a:rPr lang="en-US" sz="2000" dirty="0"/>
              <a:t>generation,</a:t>
            </a:r>
            <a:r>
              <a:rPr lang="en-US" sz="2000" spc="-90" dirty="0"/>
              <a:t> </a:t>
            </a:r>
            <a:r>
              <a:rPr lang="en-US" sz="2000" spc="-45" dirty="0"/>
              <a:t>Transformer</a:t>
            </a:r>
            <a:r>
              <a:rPr lang="en-US" sz="2000" spc="-95" dirty="0"/>
              <a:t> </a:t>
            </a:r>
            <a:r>
              <a:rPr lang="en-US" sz="2000" dirty="0"/>
              <a:t>architectures</a:t>
            </a:r>
            <a:r>
              <a:rPr lang="en-US" sz="2000" spc="-150" dirty="0"/>
              <a:t> </a:t>
            </a:r>
            <a:r>
              <a:rPr lang="en-US" sz="2000" dirty="0"/>
              <a:t>can</a:t>
            </a:r>
            <a:r>
              <a:rPr lang="en-US" sz="2000" spc="-105" dirty="0"/>
              <a:t> </a:t>
            </a:r>
            <a:r>
              <a:rPr lang="en-US" sz="2000" dirty="0"/>
              <a:t>be</a:t>
            </a:r>
            <a:r>
              <a:rPr lang="en-US" sz="2000" spc="-90" dirty="0"/>
              <a:t> </a:t>
            </a:r>
            <a:r>
              <a:rPr lang="en-US" sz="2000" dirty="0"/>
              <a:t>classified</a:t>
            </a:r>
            <a:r>
              <a:rPr lang="en-US" sz="2000" spc="-75" dirty="0"/>
              <a:t> </a:t>
            </a:r>
            <a:r>
              <a:rPr lang="en-US" sz="2000" spc="-20" dirty="0"/>
              <a:t>into 	</a:t>
            </a:r>
            <a:r>
              <a:rPr lang="en-US" sz="2000" spc="-40" dirty="0"/>
              <a:t>encoder,</a:t>
            </a:r>
            <a:r>
              <a:rPr lang="en-US" sz="2000" spc="-65" dirty="0"/>
              <a:t> </a:t>
            </a:r>
            <a:r>
              <a:rPr lang="en-US" sz="2000" spc="-60" dirty="0"/>
              <a:t>decoder,</a:t>
            </a:r>
            <a:r>
              <a:rPr lang="en-US" sz="2000" spc="-100" dirty="0"/>
              <a:t> </a:t>
            </a:r>
            <a:r>
              <a:rPr lang="en-US" sz="2000" dirty="0"/>
              <a:t>and</a:t>
            </a:r>
            <a:r>
              <a:rPr lang="en-US" sz="2000" spc="-65" dirty="0"/>
              <a:t> </a:t>
            </a:r>
            <a:r>
              <a:rPr lang="en-US" sz="2000" spc="-30" dirty="0"/>
              <a:t>encoder-</a:t>
            </a:r>
            <a:r>
              <a:rPr lang="en-US" sz="2000" dirty="0"/>
              <a:t>decoder</a:t>
            </a:r>
            <a:r>
              <a:rPr lang="en-US" sz="2000" spc="-70" dirty="0"/>
              <a:t> </a:t>
            </a:r>
            <a:r>
              <a:rPr lang="en-US" sz="2000" dirty="0"/>
              <a:t>types,</a:t>
            </a:r>
            <a:r>
              <a:rPr lang="en-US" sz="2000" spc="-80" dirty="0"/>
              <a:t> </a:t>
            </a:r>
            <a:r>
              <a:rPr lang="en-US" sz="2000" dirty="0"/>
              <a:t>each</a:t>
            </a:r>
            <a:r>
              <a:rPr lang="en-US" sz="2000" spc="-80" dirty="0"/>
              <a:t> </a:t>
            </a:r>
            <a:r>
              <a:rPr lang="en-US" sz="2000" dirty="0"/>
              <a:t>suitable</a:t>
            </a:r>
            <a:r>
              <a:rPr lang="en-US" sz="2000" spc="-40" dirty="0"/>
              <a:t> </a:t>
            </a:r>
            <a:r>
              <a:rPr lang="en-US" sz="2000" dirty="0"/>
              <a:t>for</a:t>
            </a:r>
            <a:r>
              <a:rPr lang="en-US" sz="2000" spc="-85" dirty="0"/>
              <a:t> </a:t>
            </a:r>
            <a:r>
              <a:rPr lang="en-US" sz="2000" dirty="0"/>
              <a:t>different</a:t>
            </a:r>
            <a:r>
              <a:rPr lang="en-US" sz="2000" spc="-80" dirty="0"/>
              <a:t> </a:t>
            </a:r>
            <a:r>
              <a:rPr lang="en-US" sz="2000" spc="-10" dirty="0"/>
              <a:t>tasks.</a:t>
            </a:r>
            <a:endParaRPr lang="en-US" sz="2000" dirty="0"/>
          </a:p>
          <a:p>
            <a:pPr marL="911225" marR="430530" lvl="1" indent="-228600">
              <a:lnSpc>
                <a:spcPct val="90000"/>
              </a:lnSpc>
              <a:spcBef>
                <a:spcPts val="480"/>
              </a:spcBef>
              <a:buClr>
                <a:srgbClr val="009CDB"/>
              </a:buClr>
              <a:buFont typeface="Arial" panose="020B0604020202020204" pitchFamily="34" charset="0"/>
              <a:buChar char="•"/>
              <a:tabLst>
                <a:tab pos="911225" algn="l"/>
              </a:tabLst>
            </a:pPr>
            <a:r>
              <a:rPr lang="en-US" sz="2000" b="1" dirty="0"/>
              <a:t>Encoder</a:t>
            </a:r>
            <a:r>
              <a:rPr lang="en-US" sz="2000" b="1" spc="-110" dirty="0"/>
              <a:t> </a:t>
            </a:r>
            <a:r>
              <a:rPr lang="en-US" sz="2000" b="1" spc="-10" dirty="0"/>
              <a:t>Transformers</a:t>
            </a:r>
            <a:r>
              <a:rPr lang="en-US" sz="2000" spc="-10" dirty="0"/>
              <a:t>,</a:t>
            </a:r>
            <a:r>
              <a:rPr lang="en-US" sz="2000" spc="-95" dirty="0"/>
              <a:t> </a:t>
            </a:r>
            <a:r>
              <a:rPr lang="en-US" sz="2000" dirty="0"/>
              <a:t>like</a:t>
            </a:r>
            <a:r>
              <a:rPr lang="en-US" sz="2000" spc="-60" dirty="0"/>
              <a:t> </a:t>
            </a:r>
            <a:r>
              <a:rPr lang="en-US" sz="2000" spc="-135" dirty="0"/>
              <a:t>BERT,</a:t>
            </a:r>
            <a:r>
              <a:rPr lang="en-US" sz="2000" spc="-90" dirty="0"/>
              <a:t> </a:t>
            </a:r>
            <a:r>
              <a:rPr lang="en-US" sz="2000" dirty="0"/>
              <a:t>are</a:t>
            </a:r>
            <a:r>
              <a:rPr lang="en-US" sz="2000" spc="-85" dirty="0"/>
              <a:t> </a:t>
            </a:r>
            <a:r>
              <a:rPr lang="en-US" sz="2000" dirty="0"/>
              <a:t>used</a:t>
            </a:r>
            <a:r>
              <a:rPr lang="en-US" sz="2000" spc="-90" dirty="0"/>
              <a:t> </a:t>
            </a:r>
            <a:r>
              <a:rPr lang="en-US" sz="2000" dirty="0"/>
              <a:t>for</a:t>
            </a:r>
            <a:r>
              <a:rPr lang="en-US" sz="2000" spc="-90" dirty="0"/>
              <a:t> </a:t>
            </a:r>
            <a:r>
              <a:rPr lang="en-US" sz="2000" dirty="0"/>
              <a:t>tasks</a:t>
            </a:r>
            <a:r>
              <a:rPr lang="en-US" sz="2000" spc="-100" dirty="0"/>
              <a:t> </a:t>
            </a:r>
            <a:r>
              <a:rPr lang="en-US" sz="2000" dirty="0"/>
              <a:t>that</a:t>
            </a:r>
            <a:r>
              <a:rPr lang="en-US" sz="2000" spc="-85" dirty="0"/>
              <a:t> </a:t>
            </a:r>
            <a:r>
              <a:rPr lang="en-US" sz="2000" spc="-10" dirty="0"/>
              <a:t>require </a:t>
            </a:r>
            <a:r>
              <a:rPr lang="en-US" sz="2000" dirty="0"/>
              <a:t>understanding</a:t>
            </a:r>
            <a:r>
              <a:rPr lang="en-US" sz="2000" spc="-75" dirty="0"/>
              <a:t> </a:t>
            </a:r>
            <a:r>
              <a:rPr lang="en-US" sz="2000" dirty="0"/>
              <a:t>the</a:t>
            </a:r>
            <a:r>
              <a:rPr lang="en-US" sz="2000" spc="-60" dirty="0"/>
              <a:t> </a:t>
            </a:r>
            <a:r>
              <a:rPr lang="en-US" sz="2000" dirty="0"/>
              <a:t>entire</a:t>
            </a:r>
            <a:r>
              <a:rPr lang="en-US" sz="2000" spc="-75" dirty="0"/>
              <a:t> </a:t>
            </a:r>
            <a:r>
              <a:rPr lang="en-US" sz="2000" dirty="0"/>
              <a:t>input</a:t>
            </a:r>
            <a:r>
              <a:rPr lang="en-US" sz="2000" spc="-60" dirty="0"/>
              <a:t> </a:t>
            </a:r>
            <a:r>
              <a:rPr lang="en-US" sz="2000" dirty="0"/>
              <a:t>sequence,</a:t>
            </a:r>
            <a:r>
              <a:rPr lang="en-US" sz="2000" spc="-95" dirty="0"/>
              <a:t> </a:t>
            </a:r>
            <a:r>
              <a:rPr lang="en-US" sz="2000" dirty="0"/>
              <a:t>such</a:t>
            </a:r>
            <a:r>
              <a:rPr lang="en-US" sz="2000" spc="-65" dirty="0"/>
              <a:t> </a:t>
            </a:r>
            <a:r>
              <a:rPr lang="en-US" sz="2000" dirty="0"/>
              <a:t>as</a:t>
            </a:r>
            <a:r>
              <a:rPr lang="en-US" sz="2000" spc="-60" dirty="0"/>
              <a:t> </a:t>
            </a:r>
            <a:r>
              <a:rPr lang="en-US" sz="2000" dirty="0"/>
              <a:t>sentence</a:t>
            </a:r>
            <a:r>
              <a:rPr lang="en-US" sz="2000" spc="-85" dirty="0"/>
              <a:t> </a:t>
            </a:r>
            <a:r>
              <a:rPr lang="en-US" sz="2000" spc="-10" dirty="0"/>
              <a:t>classification.</a:t>
            </a:r>
            <a:endParaRPr lang="en-US" sz="2000" dirty="0"/>
          </a:p>
          <a:p>
            <a:pPr marL="911225" marR="266700" lvl="1" indent="-228600">
              <a:lnSpc>
                <a:spcPct val="90000"/>
              </a:lnSpc>
              <a:spcBef>
                <a:spcPts val="215"/>
              </a:spcBef>
              <a:buClr>
                <a:srgbClr val="009CDB"/>
              </a:buClr>
              <a:buFont typeface="Arial" panose="020B0604020202020204" pitchFamily="34" charset="0"/>
              <a:buChar char="•"/>
              <a:tabLst>
                <a:tab pos="911225" algn="l"/>
              </a:tabLst>
            </a:pPr>
            <a:r>
              <a:rPr lang="en-US" sz="2000" b="1" dirty="0"/>
              <a:t>Decoder</a:t>
            </a:r>
            <a:r>
              <a:rPr lang="en-US" sz="2000" b="1" spc="-110" dirty="0"/>
              <a:t> </a:t>
            </a:r>
            <a:r>
              <a:rPr lang="en-US" sz="2000" b="1" spc="-20" dirty="0"/>
              <a:t>Transformers</a:t>
            </a:r>
            <a:r>
              <a:rPr lang="en-US" sz="2000" spc="-20" dirty="0"/>
              <a:t>,</a:t>
            </a:r>
            <a:r>
              <a:rPr lang="en-US" sz="2000" spc="-105" dirty="0"/>
              <a:t> </a:t>
            </a:r>
            <a:r>
              <a:rPr lang="en-US" sz="2000" dirty="0"/>
              <a:t>like</a:t>
            </a:r>
            <a:r>
              <a:rPr lang="en-US" sz="2000" spc="-55" dirty="0"/>
              <a:t> </a:t>
            </a:r>
            <a:r>
              <a:rPr lang="en-US" sz="2000" spc="-120" dirty="0"/>
              <a:t>GPT,</a:t>
            </a:r>
            <a:r>
              <a:rPr lang="en-US" sz="2000" spc="-140" dirty="0"/>
              <a:t> </a:t>
            </a:r>
            <a:r>
              <a:rPr lang="en-US" sz="2000" dirty="0"/>
              <a:t>are</a:t>
            </a:r>
            <a:r>
              <a:rPr lang="en-US" sz="2000" spc="-90" dirty="0"/>
              <a:t> </a:t>
            </a:r>
            <a:r>
              <a:rPr lang="en-US" sz="2000" dirty="0"/>
              <a:t>used</a:t>
            </a:r>
            <a:r>
              <a:rPr lang="en-US" sz="2000" spc="-85" dirty="0"/>
              <a:t> </a:t>
            </a:r>
            <a:r>
              <a:rPr lang="en-US" sz="2000" dirty="0"/>
              <a:t>for</a:t>
            </a:r>
            <a:r>
              <a:rPr lang="en-US" sz="2000" spc="-100" dirty="0"/>
              <a:t> </a:t>
            </a:r>
            <a:r>
              <a:rPr lang="en-US" sz="2000" dirty="0"/>
              <a:t>text</a:t>
            </a:r>
            <a:r>
              <a:rPr lang="en-US" sz="2000" spc="-80" dirty="0"/>
              <a:t> </a:t>
            </a:r>
            <a:r>
              <a:rPr lang="en-US" sz="2000" dirty="0"/>
              <a:t>generation,</a:t>
            </a:r>
            <a:r>
              <a:rPr lang="en-US" sz="2000" spc="-100" dirty="0"/>
              <a:t> </a:t>
            </a:r>
            <a:r>
              <a:rPr lang="en-US" sz="2000" spc="-10" dirty="0"/>
              <a:t>predicting </a:t>
            </a:r>
            <a:r>
              <a:rPr lang="en-US" sz="2000" dirty="0"/>
              <a:t>the</a:t>
            </a:r>
            <a:r>
              <a:rPr lang="en-US" sz="2000" spc="-70" dirty="0"/>
              <a:t> </a:t>
            </a:r>
            <a:r>
              <a:rPr lang="en-US" sz="2000" dirty="0"/>
              <a:t>next</a:t>
            </a:r>
            <a:r>
              <a:rPr lang="en-US" sz="2000" spc="-55" dirty="0"/>
              <a:t> </a:t>
            </a:r>
            <a:r>
              <a:rPr lang="en-US" sz="2000" dirty="0"/>
              <a:t>token</a:t>
            </a:r>
            <a:r>
              <a:rPr lang="en-US" sz="2000" spc="-50" dirty="0"/>
              <a:t> </a:t>
            </a:r>
            <a:r>
              <a:rPr lang="en-US" sz="2000" dirty="0"/>
              <a:t>in</a:t>
            </a:r>
            <a:r>
              <a:rPr lang="en-US" sz="2000" spc="-35" dirty="0"/>
              <a:t> </a:t>
            </a:r>
            <a:r>
              <a:rPr lang="en-US" sz="2000" dirty="0"/>
              <a:t>a</a:t>
            </a:r>
            <a:r>
              <a:rPr lang="en-US" sz="2000" spc="-45" dirty="0"/>
              <a:t> </a:t>
            </a:r>
            <a:r>
              <a:rPr lang="en-US" sz="2000" spc="-10" dirty="0"/>
              <a:t>sequence.</a:t>
            </a:r>
            <a:endParaRPr lang="en-US" sz="2000" dirty="0"/>
          </a:p>
          <a:p>
            <a:pPr marL="911225" lvl="1" indent="-228600">
              <a:lnSpc>
                <a:spcPct val="90000"/>
              </a:lnSpc>
              <a:spcBef>
                <a:spcPts val="840"/>
              </a:spcBef>
              <a:buClr>
                <a:srgbClr val="009CDB"/>
              </a:buClr>
              <a:buFont typeface="Arial" panose="020B0604020202020204" pitchFamily="34" charset="0"/>
              <a:buChar char="•"/>
              <a:tabLst>
                <a:tab pos="911225" algn="l"/>
              </a:tabLst>
            </a:pPr>
            <a:r>
              <a:rPr lang="en-US" sz="2000" b="1" spc="-35" dirty="0"/>
              <a:t>Encoder-</a:t>
            </a:r>
            <a:r>
              <a:rPr lang="en-US" sz="2000" b="1" dirty="0"/>
              <a:t>decoder</a:t>
            </a:r>
            <a:r>
              <a:rPr lang="en-US" sz="2000" b="1" spc="-120" dirty="0"/>
              <a:t> </a:t>
            </a:r>
            <a:r>
              <a:rPr lang="en-US" sz="2000" b="1" spc="-10" dirty="0"/>
              <a:t>Transformers</a:t>
            </a:r>
            <a:r>
              <a:rPr lang="en-US" sz="2000" spc="-10" dirty="0"/>
              <a:t>,</a:t>
            </a:r>
            <a:r>
              <a:rPr lang="en-US" sz="2000" spc="-105" dirty="0"/>
              <a:t> </a:t>
            </a:r>
            <a:r>
              <a:rPr lang="en-US" sz="2000" dirty="0"/>
              <a:t>like</a:t>
            </a:r>
            <a:r>
              <a:rPr lang="en-US" sz="2000" spc="-70" dirty="0"/>
              <a:t> </a:t>
            </a:r>
            <a:r>
              <a:rPr lang="en-US" sz="2000" dirty="0"/>
              <a:t>T5,</a:t>
            </a:r>
            <a:r>
              <a:rPr lang="en-US" sz="2000" spc="-85" dirty="0"/>
              <a:t> </a:t>
            </a:r>
            <a:r>
              <a:rPr lang="en-US" sz="2000" dirty="0"/>
              <a:t>are</a:t>
            </a:r>
            <a:r>
              <a:rPr lang="en-US" sz="2000" spc="-95" dirty="0"/>
              <a:t> </a:t>
            </a:r>
            <a:r>
              <a:rPr lang="en-US" sz="2000" dirty="0"/>
              <a:t>used</a:t>
            </a:r>
            <a:r>
              <a:rPr lang="en-US" sz="2000" spc="-95" dirty="0"/>
              <a:t> </a:t>
            </a:r>
            <a:r>
              <a:rPr lang="en-US" sz="2000" dirty="0"/>
              <a:t>for</a:t>
            </a:r>
            <a:r>
              <a:rPr lang="en-US" sz="2000" spc="-120" dirty="0"/>
              <a:t> </a:t>
            </a:r>
            <a:r>
              <a:rPr lang="en-US" sz="2000" dirty="0"/>
              <a:t>tasks</a:t>
            </a:r>
            <a:r>
              <a:rPr lang="en-US" sz="2000" spc="-100" dirty="0"/>
              <a:t> </a:t>
            </a:r>
            <a:r>
              <a:rPr lang="en-US" sz="2000" dirty="0"/>
              <a:t>involving</a:t>
            </a:r>
            <a:r>
              <a:rPr lang="en-US" sz="2000" spc="-80" dirty="0"/>
              <a:t> </a:t>
            </a:r>
            <a:r>
              <a:rPr lang="en-US" sz="2000" spc="-20" dirty="0"/>
              <a:t>both</a:t>
            </a:r>
            <a:endParaRPr lang="en-US" sz="2000" dirty="0"/>
          </a:p>
          <a:p>
            <a:pPr marL="911225" indent="-228600">
              <a:lnSpc>
                <a:spcPct val="90000"/>
              </a:lnSpc>
              <a:spcBef>
                <a:spcPts val="365"/>
              </a:spcBef>
              <a:buFont typeface="Arial" panose="020B0604020202020204" pitchFamily="34" charset="0"/>
              <a:buChar char="•"/>
            </a:pPr>
            <a:r>
              <a:rPr lang="en-US" sz="2000" dirty="0"/>
              <a:t>encoding</a:t>
            </a:r>
            <a:r>
              <a:rPr lang="en-US" sz="2000" spc="-60" dirty="0"/>
              <a:t> </a:t>
            </a:r>
            <a:r>
              <a:rPr lang="en-US" sz="2000" dirty="0"/>
              <a:t>and</a:t>
            </a:r>
            <a:r>
              <a:rPr lang="en-US" sz="2000" spc="-65" dirty="0"/>
              <a:t> </a:t>
            </a:r>
            <a:r>
              <a:rPr lang="en-US" sz="2000" dirty="0"/>
              <a:t>decoding</a:t>
            </a:r>
            <a:r>
              <a:rPr lang="en-US" sz="2000" spc="-70" dirty="0"/>
              <a:t> </a:t>
            </a:r>
            <a:r>
              <a:rPr lang="en-US" sz="2000" dirty="0"/>
              <a:t>sequences,</a:t>
            </a:r>
            <a:r>
              <a:rPr lang="en-US" sz="2000" spc="-95" dirty="0"/>
              <a:t> </a:t>
            </a:r>
            <a:r>
              <a:rPr lang="en-US" sz="2000" dirty="0"/>
              <a:t>such</a:t>
            </a:r>
            <a:r>
              <a:rPr lang="en-US" sz="2000" spc="-85" dirty="0"/>
              <a:t> </a:t>
            </a:r>
            <a:r>
              <a:rPr lang="en-US" sz="2000" dirty="0"/>
              <a:t>as</a:t>
            </a:r>
            <a:r>
              <a:rPr lang="en-US" sz="2000" spc="-55" dirty="0"/>
              <a:t> </a:t>
            </a:r>
            <a:r>
              <a:rPr lang="en-US" sz="2000" spc="-10" dirty="0"/>
              <a:t>translation.</a:t>
            </a:r>
            <a:endParaRPr lang="en-US" sz="2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B68FB63-DD22-8748-3571-A0BA2ED1F20B}"/>
              </a:ext>
            </a:extLst>
          </p:cNvPr>
          <p:cNvPicPr>
            <a:picLocks noChangeAspect="1"/>
          </p:cNvPicPr>
          <p:nvPr/>
        </p:nvPicPr>
        <p:blipFill>
          <a:blip r:embed="rId2"/>
          <a:srcRect l="13027" r="46127" b="-1"/>
          <a:stretch>
            <a:fillRect/>
          </a:stretch>
        </p:blipFill>
        <p:spPr>
          <a:xfrm>
            <a:off x="1" y="10"/>
            <a:ext cx="4196496" cy="6857990"/>
          </a:xfrm>
          <a:prstGeom prst="rect">
            <a:avLst/>
          </a:prstGeom>
          <a:effectLst/>
        </p:spPr>
      </p:pic>
      <p:graphicFrame>
        <p:nvGraphicFramePr>
          <p:cNvPr id="8" name="CasellaDiTesto 3">
            <a:extLst>
              <a:ext uri="{FF2B5EF4-FFF2-40B4-BE49-F238E27FC236}">
                <a16:creationId xmlns:a16="http://schemas.microsoft.com/office/drawing/2014/main" id="{61557A33-7BCF-A015-44C8-061F4F59964C}"/>
              </a:ext>
            </a:extLst>
          </p:cNvPr>
          <p:cNvGraphicFramePr/>
          <p:nvPr>
            <p:extLst>
              <p:ext uri="{D42A27DB-BD31-4B8C-83A1-F6EECF244321}">
                <p14:modId xmlns:p14="http://schemas.microsoft.com/office/powerpoint/2010/main" val="2251327183"/>
              </p:ext>
            </p:extLst>
          </p:nvPr>
        </p:nvGraphicFramePr>
        <p:xfrm>
          <a:off x="4553734" y="446314"/>
          <a:ext cx="6798539" cy="5668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368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AD0C-5C9D-9CD4-0220-445041CD2C37}"/>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DB3F1B69-7727-5A34-5CAF-A0DC2FE26F1D}"/>
              </a:ext>
            </a:extLst>
          </p:cNvPr>
          <p:cNvSpPr txBox="1"/>
          <p:nvPr/>
        </p:nvSpPr>
        <p:spPr>
          <a:xfrm>
            <a:off x="337457" y="522514"/>
            <a:ext cx="10504714" cy="5786199"/>
          </a:xfrm>
          <a:prstGeom prst="rect">
            <a:avLst/>
          </a:prstGeom>
          <a:noFill/>
        </p:spPr>
        <p:txBody>
          <a:bodyPr wrap="square" rtlCol="0">
            <a:spAutoFit/>
          </a:bodyPr>
          <a:lstStyle/>
          <a:p>
            <a:r>
              <a:rPr lang="it-IT" sz="3200" dirty="0"/>
              <a:t>Sentiment on Tweets</a:t>
            </a:r>
          </a:p>
          <a:p>
            <a:endParaRPr lang="it-IT" dirty="0"/>
          </a:p>
          <a:p>
            <a:pPr algn="just"/>
            <a:r>
              <a:rPr lang="en-GB" sz="2000" dirty="0"/>
              <a:t>The Sentiment140 dataset contains 1.6 million tweets automatically </a:t>
            </a:r>
            <a:r>
              <a:rPr lang="en-GB" sz="2000" dirty="0" err="1"/>
              <a:t>labeled</a:t>
            </a:r>
            <a:r>
              <a:rPr lang="en-GB" sz="2000" dirty="0"/>
              <a:t> with sentiment using emoticons as noisy labels. Created by Stanford researchers in 2009, it includes positive tweets (</a:t>
            </a:r>
            <a:r>
              <a:rPr lang="en-GB" sz="2000" dirty="0" err="1"/>
              <a:t>labeled</a:t>
            </a:r>
            <a:r>
              <a:rPr lang="en-GB" sz="2000" dirty="0"/>
              <a:t> with :) or :D), negative tweets (</a:t>
            </a:r>
            <a:r>
              <a:rPr lang="en-GB" sz="2000" dirty="0" err="1"/>
              <a:t>labeled</a:t>
            </a:r>
            <a:r>
              <a:rPr lang="en-GB" sz="2000" dirty="0"/>
              <a:t> with :( or &gt;:(), and a small portion of neutral tweets. Each entry contains the tweet text, sentiment label, date, username, tweet ID, and query term.  </a:t>
            </a:r>
            <a:r>
              <a:rPr lang="en-GB" sz="2000" dirty="0">
                <a:hlinkClick r:id="rId2"/>
              </a:rPr>
              <a:t>https://www.kaggle.com/datasets/kazanova/sentiment140</a:t>
            </a:r>
            <a:endParaRPr lang="en-GB" sz="2000" dirty="0"/>
          </a:p>
          <a:p>
            <a:pPr algn="just"/>
            <a:endParaRPr lang="en-GB" sz="2000" dirty="0"/>
          </a:p>
          <a:p>
            <a:pPr algn="just"/>
            <a:r>
              <a:rPr lang="en-GB" sz="2000" dirty="0"/>
              <a:t>Potential Use Cases:</a:t>
            </a:r>
          </a:p>
          <a:p>
            <a:pPr algn="just"/>
            <a:r>
              <a:rPr lang="en-GB" b="1" dirty="0"/>
              <a:t>Machine Learning Model Training &amp; Benchmarking</a:t>
            </a:r>
          </a:p>
          <a:p>
            <a:pPr algn="just"/>
            <a:r>
              <a:rPr lang="en-GB" b="1" dirty="0"/>
              <a:t>Social Media Monitoring &amp; Brand Management</a:t>
            </a:r>
          </a:p>
          <a:p>
            <a:pPr algn="just"/>
            <a:r>
              <a:rPr lang="en-GB" b="1" dirty="0"/>
              <a:t>Political Campaign &amp; Election Analysis</a:t>
            </a:r>
          </a:p>
          <a:p>
            <a:pPr algn="just"/>
            <a:r>
              <a:rPr lang="en-GB" b="1" dirty="0"/>
              <a:t>Natural Language Processing Research</a:t>
            </a:r>
          </a:p>
          <a:p>
            <a:pPr algn="just"/>
            <a:r>
              <a:rPr lang="en-GB" b="1" dirty="0"/>
              <a:t>Customer Feedback Analysis</a:t>
            </a:r>
          </a:p>
          <a:p>
            <a:pPr algn="just"/>
            <a:r>
              <a:rPr lang="en-GB" b="1" dirty="0"/>
              <a:t>Market Research &amp; Consumer Insights</a:t>
            </a:r>
          </a:p>
          <a:p>
            <a:pPr algn="just"/>
            <a:r>
              <a:rPr lang="en-GB" b="1" dirty="0"/>
              <a:t>Media &amp; Content Analysis</a:t>
            </a:r>
          </a:p>
          <a:p>
            <a:pPr algn="just"/>
            <a:r>
              <a:rPr lang="en-GB" b="1" dirty="0"/>
              <a:t>Public Health &amp; Crisis Communication</a:t>
            </a:r>
          </a:p>
          <a:p>
            <a:pPr algn="just"/>
            <a:r>
              <a:rPr lang="en-GB" b="1" dirty="0"/>
              <a:t>Financial Market Sentiment Analysis</a:t>
            </a:r>
          </a:p>
          <a:p>
            <a:pPr algn="just"/>
            <a:r>
              <a:rPr lang="en-GB" b="1" dirty="0"/>
              <a:t>Chatbot &amp; Virtual Assistant Training</a:t>
            </a:r>
            <a:endParaRPr lang="it-IT" sz="2000" dirty="0"/>
          </a:p>
        </p:txBody>
      </p:sp>
    </p:spTree>
    <p:extLst>
      <p:ext uri="{BB962C8B-B14F-4D97-AF65-F5344CB8AC3E}">
        <p14:creationId xmlns:p14="http://schemas.microsoft.com/office/powerpoint/2010/main" val="25747296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E49E0CC-1D5A-D241-CC86-531ABD417EC7}"/>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F4557E66-E293-F103-27E6-7B2B45B6717C}"/>
              </a:ext>
            </a:extLst>
          </p:cNvPr>
          <p:cNvSpPr txBox="1"/>
          <p:nvPr/>
        </p:nvSpPr>
        <p:spPr>
          <a:xfrm>
            <a:off x="1828800" y="238125"/>
            <a:ext cx="8966718" cy="5057795"/>
          </a:xfrm>
          <a:prstGeom prst="rect">
            <a:avLst/>
          </a:prstGeom>
          <a:noFill/>
        </p:spPr>
        <p:txBody>
          <a:bodyPr wrap="square" rtlCol="0">
            <a:spAutoFit/>
          </a:bodyPr>
          <a:lstStyle/>
          <a:p>
            <a:pPr algn="ctr"/>
            <a:r>
              <a:rPr lang="it-IT" sz="2400" dirty="0" err="1">
                <a:solidFill>
                  <a:schemeClr val="bg1"/>
                </a:solidFill>
                <a:latin typeface="Berlin Sans FB Demi" panose="020E0802020502020306" pitchFamily="34" charset="0"/>
              </a:rPr>
              <a:t>References</a:t>
            </a:r>
            <a:endParaRPr lang="it-IT" sz="2400" dirty="0">
              <a:solidFill>
                <a:schemeClr val="bg1"/>
              </a:solidFill>
              <a:latin typeface="Berlin Sans FB Demi" panose="020E0802020502020306" pitchFamily="34" charset="0"/>
            </a:endParaRPr>
          </a:p>
          <a:p>
            <a:pPr algn="ctr"/>
            <a:endParaRPr lang="it-IT" sz="3600" dirty="0">
              <a:solidFill>
                <a:schemeClr val="bg1"/>
              </a:solidFill>
              <a:latin typeface="Berlin Sans FB Demi" panose="020E0802020502020306" pitchFamily="34" charset="0"/>
            </a:endParaRPr>
          </a:p>
          <a:p>
            <a:pPr marL="354965" indent="-342265">
              <a:lnSpc>
                <a:spcPct val="100000"/>
              </a:lnSpc>
              <a:spcBef>
                <a:spcPts val="1070"/>
              </a:spcBef>
              <a:buClr>
                <a:srgbClr val="009CDB"/>
              </a:buClr>
              <a:buChar char="•"/>
              <a:tabLst>
                <a:tab pos="354965" algn="l"/>
              </a:tabLst>
            </a:pPr>
            <a:r>
              <a:rPr lang="en-US" u="sng" dirty="0">
                <a:solidFill>
                  <a:schemeClr val="bg1"/>
                </a:solidFill>
                <a:uFill>
                  <a:solidFill>
                    <a:srgbClr val="009999"/>
                  </a:solidFill>
                </a:uFill>
                <a:latin typeface="Verdana"/>
                <a:cs typeface="Verdana"/>
                <a:hlinkClick r:id="rId2">
                  <a:extLst>
                    <a:ext uri="{A12FA001-AC4F-418D-AE19-62706E023703}">
                      <ahyp:hlinkClr xmlns:ahyp="http://schemas.microsoft.com/office/drawing/2018/hyperlinkcolor" val="tx"/>
                    </a:ext>
                  </a:extLst>
                </a:hlinkClick>
              </a:rPr>
              <a:t>Attentio</a:t>
            </a:r>
            <a:r>
              <a:rPr lang="en-US" u="sng" dirty="0">
                <a:solidFill>
                  <a:schemeClr val="bg1"/>
                </a:solidFill>
                <a:uFill>
                  <a:solidFill>
                    <a:srgbClr val="009999"/>
                  </a:solidFill>
                </a:uFill>
                <a:latin typeface="Verdana"/>
                <a:cs typeface="Verdana"/>
              </a:rPr>
              <a:t>n</a:t>
            </a:r>
            <a:r>
              <a:rPr lang="en-US" u="sng" spc="-110" dirty="0">
                <a:solidFill>
                  <a:schemeClr val="bg1"/>
                </a:solidFill>
                <a:uFill>
                  <a:solidFill>
                    <a:srgbClr val="009999"/>
                  </a:solidFill>
                </a:uFill>
                <a:latin typeface="Verdana"/>
                <a:cs typeface="Verdana"/>
              </a:rPr>
              <a:t> </a:t>
            </a:r>
            <a:r>
              <a:rPr lang="en-US" u="sng" dirty="0">
                <a:solidFill>
                  <a:schemeClr val="bg1"/>
                </a:solidFill>
                <a:uFill>
                  <a:solidFill>
                    <a:srgbClr val="009999"/>
                  </a:solidFill>
                </a:uFill>
                <a:latin typeface="Verdana"/>
                <a:cs typeface="Verdana"/>
              </a:rPr>
              <a:t>is</a:t>
            </a:r>
            <a:r>
              <a:rPr lang="en-US" u="sng" spc="-65" dirty="0">
                <a:solidFill>
                  <a:schemeClr val="bg1"/>
                </a:solidFill>
                <a:uFill>
                  <a:solidFill>
                    <a:srgbClr val="009999"/>
                  </a:solidFill>
                </a:uFill>
                <a:latin typeface="Verdana"/>
                <a:cs typeface="Verdana"/>
              </a:rPr>
              <a:t> </a:t>
            </a:r>
            <a:r>
              <a:rPr lang="en-US" u="sng" dirty="0">
                <a:solidFill>
                  <a:schemeClr val="bg1"/>
                </a:solidFill>
                <a:uFill>
                  <a:solidFill>
                    <a:srgbClr val="009999"/>
                  </a:solidFill>
                </a:uFill>
                <a:latin typeface="Verdana"/>
                <a:cs typeface="Verdana"/>
                <a:hlinkClick r:id="rId2">
                  <a:extLst>
                    <a:ext uri="{A12FA001-AC4F-418D-AE19-62706E023703}">
                      <ahyp:hlinkClr xmlns:ahyp="http://schemas.microsoft.com/office/drawing/2018/hyperlinkcolor" val="tx"/>
                    </a:ext>
                  </a:extLst>
                </a:hlinkClick>
              </a:rPr>
              <a:t>al</a:t>
            </a:r>
            <a:r>
              <a:rPr lang="en-US" u="sng" dirty="0">
                <a:solidFill>
                  <a:schemeClr val="bg1"/>
                </a:solidFill>
                <a:uFill>
                  <a:solidFill>
                    <a:srgbClr val="009999"/>
                  </a:solidFill>
                </a:uFill>
                <a:latin typeface="Verdana"/>
                <a:cs typeface="Verdana"/>
              </a:rPr>
              <a:t>l</a:t>
            </a:r>
            <a:r>
              <a:rPr lang="en-US" u="sng" spc="-55" dirty="0">
                <a:solidFill>
                  <a:schemeClr val="bg1"/>
                </a:solidFill>
                <a:uFill>
                  <a:solidFill>
                    <a:srgbClr val="009999"/>
                  </a:solidFill>
                </a:uFill>
                <a:latin typeface="Verdana"/>
                <a:cs typeface="Verdana"/>
              </a:rPr>
              <a:t> </a:t>
            </a:r>
            <a:r>
              <a:rPr lang="en-US" u="sng" dirty="0">
                <a:solidFill>
                  <a:schemeClr val="bg1"/>
                </a:solidFill>
                <a:uFill>
                  <a:solidFill>
                    <a:srgbClr val="009999"/>
                  </a:solidFill>
                </a:uFill>
                <a:latin typeface="Verdana"/>
                <a:cs typeface="Verdana"/>
                <a:hlinkClick r:id="rId2">
                  <a:extLst>
                    <a:ext uri="{A12FA001-AC4F-418D-AE19-62706E023703}">
                      <ahyp:hlinkClr xmlns:ahyp="http://schemas.microsoft.com/office/drawing/2018/hyperlinkcolor" val="tx"/>
                    </a:ext>
                  </a:extLst>
                </a:hlinkClick>
              </a:rPr>
              <a:t>yo</a:t>
            </a:r>
            <a:r>
              <a:rPr lang="en-US" u="sng" dirty="0">
                <a:solidFill>
                  <a:schemeClr val="bg1"/>
                </a:solidFill>
                <a:uFill>
                  <a:solidFill>
                    <a:srgbClr val="009999"/>
                  </a:solidFill>
                </a:uFill>
                <a:latin typeface="Verdana"/>
                <a:cs typeface="Verdana"/>
              </a:rPr>
              <a:t>u</a:t>
            </a:r>
            <a:r>
              <a:rPr lang="en-US" u="sng" spc="-80" dirty="0">
                <a:solidFill>
                  <a:schemeClr val="bg1"/>
                </a:solidFill>
                <a:uFill>
                  <a:solidFill>
                    <a:srgbClr val="009999"/>
                  </a:solidFill>
                </a:uFill>
                <a:latin typeface="Verdana"/>
                <a:cs typeface="Verdana"/>
              </a:rPr>
              <a:t> </a:t>
            </a:r>
            <a:r>
              <a:rPr lang="en-US" u="sng" spc="-20" dirty="0">
                <a:solidFill>
                  <a:schemeClr val="bg1"/>
                </a:solidFill>
                <a:uFill>
                  <a:solidFill>
                    <a:srgbClr val="009999"/>
                  </a:solidFill>
                </a:uFill>
                <a:latin typeface="Verdana"/>
                <a:cs typeface="Verdana"/>
                <a:hlinkClick r:id="rId2">
                  <a:extLst>
                    <a:ext uri="{A12FA001-AC4F-418D-AE19-62706E023703}">
                      <ahyp:hlinkClr xmlns:ahyp="http://schemas.microsoft.com/office/drawing/2018/hyperlinkcolor" val="tx"/>
                    </a:ext>
                  </a:extLst>
                </a:hlinkClick>
              </a:rPr>
              <a:t>need</a:t>
            </a:r>
            <a:endParaRPr lang="en-US"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lang="en-US" u="sng" spc="-10" dirty="0">
                <a:solidFill>
                  <a:schemeClr val="bg1"/>
                </a:solidFill>
                <a:uFill>
                  <a:solidFill>
                    <a:srgbClr val="009999"/>
                  </a:solidFill>
                </a:uFill>
                <a:latin typeface="Verdana"/>
                <a:cs typeface="Verdana"/>
                <a:hlinkClick r:id="rId3">
                  <a:extLst>
                    <a:ext uri="{A12FA001-AC4F-418D-AE19-62706E023703}">
                      <ahyp:hlinkClr xmlns:ahyp="http://schemas.microsoft.com/office/drawing/2018/hyperlinkcolor" val="tx"/>
                    </a:ext>
                  </a:extLst>
                </a:hlinkClick>
              </a:rPr>
              <a:t>Transformer</a:t>
            </a:r>
            <a:endParaRPr lang="en-US"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lang="en-US" u="sng"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Natural</a:t>
            </a:r>
            <a:r>
              <a:rPr lang="en-US" u="sng" spc="-114"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Language</a:t>
            </a:r>
            <a:r>
              <a:rPr lang="en-US" u="sng" spc="-105"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 </a:t>
            </a:r>
            <a:r>
              <a:rPr lang="en-US" u="sng" spc="-10"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Processing</a:t>
            </a:r>
            <a:r>
              <a:rPr lang="en-US" u="sng" spc="-120"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with</a:t>
            </a:r>
            <a:r>
              <a:rPr lang="en-US" u="sng" spc="-110"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 </a:t>
            </a:r>
            <a:r>
              <a:rPr lang="en-US" u="sng" spc="-10"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Transformers</a:t>
            </a:r>
            <a:endParaRPr lang="en-US"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A</a:t>
            </a:r>
            <a:r>
              <a:rPr lang="en-US" u="sng" spc="-100"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Primer</a:t>
            </a:r>
            <a:r>
              <a:rPr lang="en-US" u="sng" spc="-80"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on</a:t>
            </a:r>
            <a:r>
              <a:rPr lang="en-US" u="sng" spc="-95"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Large</a:t>
            </a:r>
            <a:r>
              <a:rPr lang="en-US" u="sng" spc="-85"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Language</a:t>
            </a:r>
            <a:r>
              <a:rPr lang="en-US" u="sng" spc="-105"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Models</a:t>
            </a:r>
            <a:r>
              <a:rPr lang="en-US" u="sng" spc="-75"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an</a:t>
            </a:r>
            <a:r>
              <a:rPr lang="en-US" u="sng" dirty="0">
                <a:solidFill>
                  <a:schemeClr val="bg1"/>
                </a:solidFill>
                <a:uFill>
                  <a:solidFill>
                    <a:srgbClr val="009999"/>
                  </a:solidFill>
                </a:uFill>
                <a:latin typeface="Verdana"/>
                <a:cs typeface="Verdana"/>
              </a:rPr>
              <a:t>d</a:t>
            </a:r>
            <a:r>
              <a:rPr lang="en-US" u="sng" spc="-170" dirty="0">
                <a:solidFill>
                  <a:schemeClr val="bg1"/>
                </a:solidFill>
                <a:uFill>
                  <a:solidFill>
                    <a:srgbClr val="009999"/>
                  </a:solidFill>
                </a:uFill>
                <a:latin typeface="Verdana"/>
                <a:cs typeface="Verdana"/>
              </a:rPr>
              <a:t> </a:t>
            </a: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Thei</a:t>
            </a:r>
            <a:r>
              <a:rPr lang="en-US" u="sng" dirty="0">
                <a:solidFill>
                  <a:schemeClr val="bg1"/>
                </a:solidFill>
                <a:uFill>
                  <a:solidFill>
                    <a:srgbClr val="009999"/>
                  </a:solidFill>
                </a:uFill>
                <a:latin typeface="Verdana"/>
                <a:cs typeface="Verdana"/>
              </a:rPr>
              <a:t>r</a:t>
            </a:r>
            <a:r>
              <a:rPr lang="en-US" u="sng" spc="-95" dirty="0">
                <a:solidFill>
                  <a:schemeClr val="bg1"/>
                </a:solidFill>
                <a:uFill>
                  <a:solidFill>
                    <a:srgbClr val="009999"/>
                  </a:solidFill>
                </a:uFill>
                <a:latin typeface="Verdana"/>
                <a:cs typeface="Verdana"/>
              </a:rPr>
              <a:t> </a:t>
            </a:r>
            <a:r>
              <a:rPr lang="en-US" u="sng" spc="-10"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Limitations</a:t>
            </a:r>
            <a:endParaRPr lang="en-US"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lang="en-US" u="sng"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The</a:t>
            </a:r>
            <a:r>
              <a:rPr lang="en-US" u="sng" spc="-110"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 </a:t>
            </a:r>
            <a:r>
              <a:rPr lang="en-US" u="sng" spc="-35"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Open-</a:t>
            </a:r>
            <a:r>
              <a:rPr lang="en-US" u="sng"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Sourc</a:t>
            </a:r>
            <a:r>
              <a:rPr lang="en-US" u="sng" dirty="0">
                <a:solidFill>
                  <a:schemeClr val="bg1"/>
                </a:solidFill>
                <a:uFill>
                  <a:solidFill>
                    <a:srgbClr val="009999"/>
                  </a:solidFill>
                </a:uFill>
                <a:latin typeface="Verdana"/>
                <a:cs typeface="Verdana"/>
              </a:rPr>
              <a:t>e</a:t>
            </a:r>
            <a:r>
              <a:rPr lang="en-US" u="sng" spc="-105" dirty="0">
                <a:solidFill>
                  <a:schemeClr val="bg1"/>
                </a:solidFill>
                <a:uFill>
                  <a:solidFill>
                    <a:srgbClr val="009999"/>
                  </a:solidFill>
                </a:uFill>
                <a:latin typeface="Verdana"/>
                <a:cs typeface="Verdana"/>
              </a:rPr>
              <a:t> </a:t>
            </a:r>
            <a:r>
              <a:rPr lang="en-US" u="sng" spc="-10"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Advantag</a:t>
            </a:r>
            <a:r>
              <a:rPr lang="en-US" u="sng" spc="-10" dirty="0">
                <a:solidFill>
                  <a:schemeClr val="bg1"/>
                </a:solidFill>
                <a:uFill>
                  <a:solidFill>
                    <a:srgbClr val="009999"/>
                  </a:solidFill>
                </a:uFill>
                <a:latin typeface="Verdana"/>
                <a:cs typeface="Verdana"/>
              </a:rPr>
              <a:t>e</a:t>
            </a:r>
            <a:r>
              <a:rPr lang="en-US" u="sng" spc="-114" dirty="0">
                <a:solidFill>
                  <a:schemeClr val="bg1"/>
                </a:solidFill>
                <a:uFill>
                  <a:solidFill>
                    <a:srgbClr val="009999"/>
                  </a:solidFill>
                </a:uFill>
                <a:latin typeface="Verdana"/>
                <a:cs typeface="Verdana"/>
              </a:rPr>
              <a:t> </a:t>
            </a:r>
            <a:r>
              <a:rPr lang="en-US" u="sng" dirty="0">
                <a:solidFill>
                  <a:schemeClr val="bg1"/>
                </a:solidFill>
                <a:uFill>
                  <a:solidFill>
                    <a:srgbClr val="009999"/>
                  </a:solidFill>
                </a:uFill>
                <a:latin typeface="Verdana"/>
                <a:cs typeface="Verdana"/>
              </a:rPr>
              <a:t>i</a:t>
            </a:r>
            <a:r>
              <a:rPr lang="en-US" u="sng"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n</a:t>
            </a:r>
            <a:r>
              <a:rPr lang="en-US" u="sng" spc="-100"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Large</a:t>
            </a:r>
            <a:r>
              <a:rPr lang="en-US" u="sng" spc="-105"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Language</a:t>
            </a:r>
            <a:r>
              <a:rPr lang="en-US" u="sng" spc="-110"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Models</a:t>
            </a:r>
            <a:r>
              <a:rPr lang="en-US" u="sng" spc="-90"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 </a:t>
            </a:r>
            <a:r>
              <a:rPr lang="en-US" u="sng" spc="-10"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(LLMs)</a:t>
            </a:r>
            <a:endParaRPr lang="en-US"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lang="en-US" u="sng"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10</a:t>
            </a:r>
            <a:r>
              <a:rPr lang="en-US" u="sng" spc="-15"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Biggest</a:t>
            </a:r>
            <a:r>
              <a:rPr lang="en-US" u="sng" spc="-5"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Limitations</a:t>
            </a:r>
            <a:r>
              <a:rPr lang="en-US" u="sng" spc="-5"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of</a:t>
            </a:r>
            <a:r>
              <a:rPr lang="en-US" u="sng" spc="-10"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Large</a:t>
            </a:r>
            <a:r>
              <a:rPr lang="en-US" u="sng" spc="-25"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Language</a:t>
            </a:r>
            <a:r>
              <a:rPr lang="en-US" u="sng" spc="-45"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 </a:t>
            </a:r>
            <a:r>
              <a:rPr lang="en-US" u="sng" spc="-10"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Models</a:t>
            </a:r>
            <a:endParaRPr lang="en-US" dirty="0">
              <a:solidFill>
                <a:schemeClr val="bg1"/>
              </a:solidFill>
              <a:latin typeface="Verdana"/>
              <a:cs typeface="Verdana"/>
            </a:endParaRPr>
          </a:p>
          <a:p>
            <a:pPr marL="354965" indent="-342265">
              <a:lnSpc>
                <a:spcPct val="100000"/>
              </a:lnSpc>
              <a:spcBef>
                <a:spcPts val="484"/>
              </a:spcBef>
              <a:buClr>
                <a:srgbClr val="009CDB"/>
              </a:buClr>
              <a:buChar char="•"/>
              <a:tabLst>
                <a:tab pos="354965" algn="l"/>
              </a:tabLst>
            </a:pPr>
            <a:r>
              <a:rPr lang="en-US" u="sng"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The</a:t>
            </a:r>
            <a:r>
              <a:rPr lang="en-US" u="sng" spc="-20"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Strengths</a:t>
            </a:r>
            <a:r>
              <a:rPr lang="en-US" u="sng" spc="-45"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and</a:t>
            </a:r>
            <a:r>
              <a:rPr lang="en-US" u="sng" spc="-20"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Limitations of</a:t>
            </a:r>
            <a:r>
              <a:rPr lang="en-US" u="sng" spc="-10"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Large</a:t>
            </a:r>
            <a:r>
              <a:rPr lang="en-US" u="sng" spc="-20"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Language</a:t>
            </a:r>
            <a:r>
              <a:rPr lang="en-US" u="sng" spc="-30"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 </a:t>
            </a:r>
            <a:r>
              <a:rPr lang="en-US" u="sng" spc="-10"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Models</a:t>
            </a:r>
            <a:endParaRPr lang="en-US"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Assessing</a:t>
            </a:r>
            <a:r>
              <a:rPr lang="en-US" u="sng" spc="-60"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the</a:t>
            </a:r>
            <a:r>
              <a:rPr lang="en-US" u="sng" spc="-45"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Strengths</a:t>
            </a:r>
            <a:r>
              <a:rPr lang="en-US" u="sng" spc="-60"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and</a:t>
            </a:r>
            <a:r>
              <a:rPr lang="en-US" u="sng" spc="-25"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Weaknesses</a:t>
            </a:r>
            <a:r>
              <a:rPr lang="en-US" u="sng" spc="-65"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of</a:t>
            </a:r>
            <a:r>
              <a:rPr lang="en-US" u="sng" spc="-20"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Large</a:t>
            </a:r>
            <a:r>
              <a:rPr lang="en-US" u="sng" spc="-40"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Language</a:t>
            </a:r>
            <a:r>
              <a:rPr lang="en-US" u="sng" spc="-55"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spc="-10"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Models</a:t>
            </a:r>
            <a:endParaRPr lang="en-US" u="sng" spc="-10" dirty="0">
              <a:solidFill>
                <a:schemeClr val="bg1"/>
              </a:solidFill>
              <a:uFill>
                <a:solidFill>
                  <a:srgbClr val="009FDB"/>
                </a:solidFill>
              </a:uFill>
              <a:latin typeface="Verdana"/>
              <a:cs typeface="Verdana"/>
            </a:endParaRPr>
          </a:p>
          <a:p>
            <a:pPr marL="354965" indent="-342265">
              <a:lnSpc>
                <a:spcPct val="100000"/>
              </a:lnSpc>
              <a:spcBef>
                <a:spcPts val="480"/>
              </a:spcBef>
              <a:buClr>
                <a:srgbClr val="009CDB"/>
              </a:buClr>
              <a:buChar char="•"/>
              <a:tabLst>
                <a:tab pos="354965" algn="l"/>
              </a:tabLst>
            </a:pPr>
            <a:r>
              <a:rPr lang="en-GB" dirty="0" err="1">
                <a:solidFill>
                  <a:schemeClr val="bg1"/>
                </a:solidFill>
                <a:latin typeface="Verdana" panose="020B0604030504040204" pitchFamily="34" charset="0"/>
                <a:ea typeface="Verdana" panose="020B0604030504040204" pitchFamily="34" charset="0"/>
              </a:rPr>
              <a:t>Github</a:t>
            </a:r>
            <a:r>
              <a:rPr lang="en-GB" dirty="0">
                <a:solidFill>
                  <a:schemeClr val="bg1"/>
                </a:solidFill>
                <a:latin typeface="Verdana" panose="020B0604030504040204" pitchFamily="34" charset="0"/>
                <a:ea typeface="Verdana" panose="020B0604030504040204" pitchFamily="34" charset="0"/>
              </a:rPr>
              <a:t> Repository: </a:t>
            </a:r>
            <a:r>
              <a:rPr lang="en-GB" dirty="0">
                <a:solidFill>
                  <a:schemeClr val="bg1"/>
                </a:solidFill>
                <a:latin typeface="Verdana" panose="020B0604030504040204" pitchFamily="34" charset="0"/>
                <a:ea typeface="Verdana" panose="020B0604030504040204" pitchFamily="34" charset="0"/>
                <a:hlinkClick r:id="rId10">
                  <a:extLst>
                    <a:ext uri="{A12FA001-AC4F-418D-AE19-62706E023703}">
                      <ahyp:hlinkClr xmlns:ahyp="http://schemas.microsoft.com/office/drawing/2018/hyperlinkcolor" val="tx"/>
                    </a:ext>
                  </a:extLst>
                </a:hlinkClick>
              </a:rPr>
              <a:t>https://github.com/claudio1975/Medium-blog/tree/master/Sequence_Sentiment_Classification</a:t>
            </a:r>
            <a:endParaRPr lang="en-GB" dirty="0">
              <a:solidFill>
                <a:schemeClr val="bg1"/>
              </a:solidFill>
              <a:latin typeface="Verdana" panose="020B0604030504040204" pitchFamily="34" charset="0"/>
              <a:ea typeface="Verdana" panose="020B0604030504040204" pitchFamily="34" charset="0"/>
            </a:endParaRPr>
          </a:p>
          <a:p>
            <a:pPr marL="354965" indent="-342265">
              <a:lnSpc>
                <a:spcPct val="100000"/>
              </a:lnSpc>
              <a:spcBef>
                <a:spcPts val="480"/>
              </a:spcBef>
              <a:buClr>
                <a:srgbClr val="009CDB"/>
              </a:buClr>
              <a:buChar char="•"/>
              <a:tabLst>
                <a:tab pos="354965" algn="l"/>
              </a:tabLst>
            </a:pPr>
            <a:r>
              <a:rPr lang="en-GB" dirty="0">
                <a:solidFill>
                  <a:schemeClr val="bg1"/>
                </a:solidFill>
                <a:latin typeface="Verdana" panose="020B0604030504040204" pitchFamily="34" charset="0"/>
                <a:ea typeface="Verdana" panose="020B0604030504040204" pitchFamily="34" charset="0"/>
              </a:rPr>
              <a:t>https://www.kaggle.com/datasets/kazanova/sentiment140</a:t>
            </a:r>
          </a:p>
          <a:p>
            <a:pPr marL="742950" indent="-742950" algn="just">
              <a:buFont typeface="Wingdings" panose="05000000000000000000" pitchFamily="2" charset="2"/>
              <a:buChar char="Ø"/>
            </a:pPr>
            <a:endParaRPr lang="en-GB"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19432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1E2C8B00-4CDA-DE22-12BF-9BA646BDB9F5}"/>
              </a:ext>
            </a:extLst>
          </p:cNvPr>
          <p:cNvSpPr txBox="1"/>
          <p:nvPr/>
        </p:nvSpPr>
        <p:spPr>
          <a:xfrm>
            <a:off x="6367461" y="728664"/>
            <a:ext cx="4984813" cy="3157080"/>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5200" b="1" dirty="0">
                <a:latin typeface="+mj-lt"/>
                <a:ea typeface="+mj-ea"/>
                <a:cs typeface="+mj-cs"/>
              </a:rPr>
              <a:t>Assignment</a:t>
            </a:r>
          </a:p>
        </p:txBody>
      </p:sp>
      <p:pic>
        <p:nvPicPr>
          <p:cNvPr id="6" name="Picture 5" descr="Primo piano di becher con soluzioni su un ripiano in un laboratorio">
            <a:extLst>
              <a:ext uri="{FF2B5EF4-FFF2-40B4-BE49-F238E27FC236}">
                <a16:creationId xmlns:a16="http://schemas.microsoft.com/office/drawing/2014/main" id="{559735DF-77B6-1C37-E048-8692921592C7}"/>
              </a:ext>
            </a:extLst>
          </p:cNvPr>
          <p:cNvPicPr>
            <a:picLocks noChangeAspect="1"/>
          </p:cNvPicPr>
          <p:nvPr/>
        </p:nvPicPr>
        <p:blipFill>
          <a:blip r:embed="rId2"/>
          <a:srcRect r="41547" b="-1"/>
          <a:stretch>
            <a:fillRect/>
          </a:stretch>
        </p:blipFill>
        <p:spPr>
          <a:xfrm>
            <a:off x="1" y="10"/>
            <a:ext cx="6005512" cy="6857990"/>
          </a:xfrm>
          <a:prstGeom prst="rect">
            <a:avLst/>
          </a:prstGeom>
        </p:spPr>
      </p:pic>
    </p:spTree>
    <p:extLst>
      <p:ext uri="{BB962C8B-B14F-4D97-AF65-F5344CB8AC3E}">
        <p14:creationId xmlns:p14="http://schemas.microsoft.com/office/powerpoint/2010/main" val="4365004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6E5022EB-4254-497F-E33D-5ABE6940887E}"/>
              </a:ext>
            </a:extLst>
          </p:cNvPr>
          <p:cNvSpPr txBox="1"/>
          <p:nvPr/>
        </p:nvSpPr>
        <p:spPr>
          <a:xfrm>
            <a:off x="8153400" y="964808"/>
            <a:ext cx="3434180" cy="141527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200" b="1" dirty="0">
                <a:latin typeface="+mj-lt"/>
                <a:ea typeface="+mj-ea"/>
                <a:cs typeface="+mj-cs"/>
              </a:rPr>
              <a:t>Hourly Energy Consumption</a:t>
            </a:r>
          </a:p>
          <a:p>
            <a:pPr>
              <a:lnSpc>
                <a:spcPct val="90000"/>
              </a:lnSpc>
              <a:spcBef>
                <a:spcPct val="0"/>
              </a:spcBef>
              <a:spcAft>
                <a:spcPts val="600"/>
              </a:spcAft>
            </a:pPr>
            <a:endParaRPr lang="en-US" sz="3200" dirty="0">
              <a:latin typeface="+mj-lt"/>
              <a:ea typeface="+mj-ea"/>
              <a:cs typeface="+mj-cs"/>
            </a:endParaRPr>
          </a:p>
        </p:txBody>
      </p:sp>
      <p:pic>
        <p:nvPicPr>
          <p:cNvPr id="7" name="Picture 6" descr="Palazzo degli uffici con grafici azionari sovrapposti">
            <a:extLst>
              <a:ext uri="{FF2B5EF4-FFF2-40B4-BE49-F238E27FC236}">
                <a16:creationId xmlns:a16="http://schemas.microsoft.com/office/drawing/2014/main" id="{AC32A338-F020-42FC-CBC8-713BEB393DB6}"/>
              </a:ext>
            </a:extLst>
          </p:cNvPr>
          <p:cNvPicPr>
            <a:picLocks noChangeAspect="1"/>
          </p:cNvPicPr>
          <p:nvPr/>
        </p:nvPicPr>
        <p:blipFill>
          <a:blip r:embed="rId2"/>
          <a:srcRect l="26570"/>
          <a:stretch>
            <a:fillRect/>
          </a:stretch>
        </p:blipFill>
        <p:spPr>
          <a:xfrm>
            <a:off x="-9886" y="10"/>
            <a:ext cx="7572605" cy="6857990"/>
          </a:xfrm>
          <a:prstGeom prst="rect">
            <a:avLst/>
          </a:prstGeom>
        </p:spPr>
      </p:pic>
      <p:cxnSp>
        <p:nvCxnSpPr>
          <p:cNvPr id="11" name="Straight Connector 1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F4BB0FBD-1144-D875-7407-23394BFA70BE}"/>
              </a:ext>
            </a:extLst>
          </p:cNvPr>
          <p:cNvSpPr txBox="1"/>
          <p:nvPr/>
        </p:nvSpPr>
        <p:spPr>
          <a:xfrm>
            <a:off x="7979229" y="2035630"/>
            <a:ext cx="3897085" cy="437605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dirty="0"/>
              <a:t>Hourly energy consumption data provides a detailed view of how electricity use changes throughout the day. Instead of relying on daily or monthly totals, hourly measurements reveal patterns tied to human activity, equipment cycles, weather conditions, and operational processes. </a:t>
            </a:r>
          </a:p>
          <a:p>
            <a:pPr indent="-228600">
              <a:lnSpc>
                <a:spcPct val="90000"/>
              </a:lnSpc>
              <a:spcAft>
                <a:spcPts val="600"/>
              </a:spcAft>
              <a:buFont typeface="Arial" panose="020B0604020202020204" pitchFamily="34" charset="0"/>
              <a:buChar char="•"/>
            </a:pPr>
            <a:r>
              <a:rPr lang="en-US" sz="1400" dirty="0"/>
              <a:t>Many modern applications, such as demand forecasting, real-time grid balancing, energy-aware automation, and cost-optimization strategies, require understanding how energy use fluctuates at the hourly level. By doing so, organizations can design control systems, reduce operational costs, and support smarter, more resilient energy management across a wide range of use cases.</a:t>
            </a:r>
          </a:p>
          <a:p>
            <a:pPr indent="-228600">
              <a:lnSpc>
                <a:spcPct val="90000"/>
              </a:lnSpc>
              <a:spcAft>
                <a:spcPts val="600"/>
              </a:spcAft>
              <a:buFont typeface="Arial" panose="020B0604020202020204" pitchFamily="34" charset="0"/>
              <a:buChar char="•"/>
            </a:pPr>
            <a:r>
              <a:rPr lang="en-US" sz="1400" dirty="0"/>
              <a:t>The hourly power consumption data is provided by the PJM Interconnection LLC (PJM) website and is expressed in megawatts (MW).</a:t>
            </a:r>
          </a:p>
          <a:p>
            <a:pPr>
              <a:lnSpc>
                <a:spcPct val="90000"/>
              </a:lnSpc>
              <a:spcAft>
                <a:spcPts val="600"/>
              </a:spcAft>
            </a:pPr>
            <a:endParaRPr lang="en-US" sz="1100" dirty="0"/>
          </a:p>
        </p:txBody>
      </p:sp>
    </p:spTree>
    <p:extLst>
      <p:ext uri="{BB962C8B-B14F-4D97-AF65-F5344CB8AC3E}">
        <p14:creationId xmlns:p14="http://schemas.microsoft.com/office/powerpoint/2010/main" val="20333848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3956D83-5340-0176-E1B6-E3972E29ECCF}"/>
              </a:ext>
            </a:extLst>
          </p:cNvPr>
          <p:cNvSpPr txBox="1"/>
          <p:nvPr/>
        </p:nvSpPr>
        <p:spPr>
          <a:xfrm>
            <a:off x="391886" y="174171"/>
            <a:ext cx="11310257" cy="6063198"/>
          </a:xfrm>
          <a:prstGeom prst="rect">
            <a:avLst/>
          </a:prstGeom>
          <a:noFill/>
        </p:spPr>
        <p:txBody>
          <a:bodyPr wrap="square" rtlCol="0">
            <a:spAutoFit/>
          </a:bodyPr>
          <a:lstStyle/>
          <a:p>
            <a:r>
              <a:rPr lang="it-IT" sz="3200" b="1" dirty="0"/>
              <a:t>Data</a:t>
            </a:r>
          </a:p>
          <a:p>
            <a:r>
              <a:rPr lang="it-IT" sz="1600" dirty="0"/>
              <a:t>4 time </a:t>
            </a:r>
            <a:r>
              <a:rPr lang="it-IT" sz="1600" dirty="0" err="1"/>
              <a:t>series</a:t>
            </a:r>
            <a:r>
              <a:rPr lang="it-IT" sz="1600" dirty="0"/>
              <a:t> are </a:t>
            </a:r>
            <a:r>
              <a:rPr lang="it-IT" sz="1600" dirty="0" err="1"/>
              <a:t>provided</a:t>
            </a:r>
            <a:r>
              <a:rPr lang="it-IT" sz="1600" dirty="0"/>
              <a:t> and </a:t>
            </a:r>
            <a:r>
              <a:rPr lang="it-IT" sz="1600" dirty="0" err="1"/>
              <a:t>retrieved</a:t>
            </a:r>
            <a:r>
              <a:rPr lang="it-IT" sz="1600" dirty="0"/>
              <a:t> from the </a:t>
            </a:r>
            <a:r>
              <a:rPr lang="it-IT" sz="1600" dirty="0" err="1"/>
              <a:t>Kaggle</a:t>
            </a:r>
            <a:r>
              <a:rPr lang="it-IT" sz="1600" dirty="0"/>
              <a:t> </a:t>
            </a:r>
            <a:r>
              <a:rPr lang="it-IT" sz="1600" dirty="0" err="1"/>
              <a:t>platform</a:t>
            </a:r>
            <a:r>
              <a:rPr lang="it-IT" sz="1600" dirty="0"/>
              <a:t>:</a:t>
            </a:r>
          </a:p>
          <a:p>
            <a:r>
              <a:rPr lang="en-US" sz="1600" dirty="0">
                <a:hlinkClick r:id="rId2"/>
              </a:rPr>
              <a:t>https://www.kaggle.com/datasets/robikscube/hourly-energy-consumption</a:t>
            </a:r>
            <a:endParaRPr lang="en-US" sz="1600" dirty="0"/>
          </a:p>
          <a:p>
            <a:endParaRPr lang="en-US" sz="1400" dirty="0"/>
          </a:p>
          <a:p>
            <a:r>
              <a:rPr lang="en-US" sz="3200" b="1" dirty="0"/>
              <a:t>Task</a:t>
            </a:r>
          </a:p>
          <a:p>
            <a:r>
              <a:rPr lang="en-US" sz="1600" dirty="0"/>
              <a:t>Choose one time series and develop a statistical analysis and forecasting on the Excel spreadsheet. Developing the same process for all time series to provide a global view is a plus. Write a short dissertation of 2-3 pages to link to the spreadsheet, explaining what you achieved, results, and learned.</a:t>
            </a:r>
          </a:p>
          <a:p>
            <a:endParaRPr lang="en-US" sz="1400" dirty="0"/>
          </a:p>
          <a:p>
            <a:r>
              <a:rPr lang="en-US" sz="3200" b="1" dirty="0"/>
              <a:t>Statistical Analysis</a:t>
            </a:r>
          </a:p>
          <a:p>
            <a:r>
              <a:rPr lang="en-US" sz="1600" dirty="0"/>
              <a:t>Build a stationarity analysis by summary statistics (mean, variance, standard deviation, coefficient of variation). Draft useful plots to understand patterns. Mandatory plots are: </a:t>
            </a:r>
            <a:r>
              <a:rPr lang="en-US" sz="1600" dirty="0" err="1"/>
              <a:t>lineplot</a:t>
            </a:r>
            <a:r>
              <a:rPr lang="en-US" sz="1600" dirty="0"/>
              <a:t>, time series decomposition in trend, seasonality, and errors, histogram, and autocorrelation plot.</a:t>
            </a:r>
          </a:p>
          <a:p>
            <a:endParaRPr lang="en-US" sz="1400" dirty="0"/>
          </a:p>
          <a:p>
            <a:r>
              <a:rPr lang="en-US" sz="3200" b="1" dirty="0"/>
              <a:t>Forecasting</a:t>
            </a:r>
          </a:p>
          <a:p>
            <a:r>
              <a:rPr lang="en-US" sz="1600" dirty="0"/>
              <a:t>Split the time series into train and test sets and make predictions with three benchmark approaches: classical naïve with 1-hour lag observation, seasonal naïve with 24-hour lag observations, and a 24-hour moving average. Evaluate the models with graphical line plots on train and test sets, plot residuals, and compare the metrics results of RMSE, MAE, and MAPE.</a:t>
            </a:r>
            <a:endParaRPr lang="en-US" sz="1600" b="1" dirty="0"/>
          </a:p>
          <a:p>
            <a:endParaRPr lang="en-US" sz="1400" dirty="0"/>
          </a:p>
          <a:p>
            <a:endParaRPr lang="en-US" sz="1400" dirty="0"/>
          </a:p>
          <a:p>
            <a:endParaRPr lang="it-IT" sz="1400" b="1" dirty="0"/>
          </a:p>
        </p:txBody>
      </p:sp>
    </p:spTree>
    <p:extLst>
      <p:ext uri="{BB962C8B-B14F-4D97-AF65-F5344CB8AC3E}">
        <p14:creationId xmlns:p14="http://schemas.microsoft.com/office/powerpoint/2010/main" val="5395390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AD5C8-59C6-A75D-61E9-2973C506A40B}"/>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70CFB452-5198-6275-863E-4F94F79DD0D8}"/>
              </a:ext>
            </a:extLst>
          </p:cNvPr>
          <p:cNvSpPr txBox="1"/>
          <p:nvPr/>
        </p:nvSpPr>
        <p:spPr>
          <a:xfrm>
            <a:off x="391886" y="174171"/>
            <a:ext cx="11310257" cy="2554545"/>
          </a:xfrm>
          <a:prstGeom prst="rect">
            <a:avLst/>
          </a:prstGeom>
          <a:noFill/>
        </p:spPr>
        <p:txBody>
          <a:bodyPr wrap="square" rtlCol="0">
            <a:spAutoFit/>
          </a:bodyPr>
          <a:lstStyle/>
          <a:p>
            <a:pPr algn="ctr"/>
            <a:r>
              <a:rPr lang="en-US" sz="3200" b="1" dirty="0"/>
              <a:t>References</a:t>
            </a:r>
          </a:p>
          <a:p>
            <a:endParaRPr lang="en-US" sz="2000" dirty="0">
              <a:hlinkClick r:id="rId2"/>
            </a:endParaRPr>
          </a:p>
          <a:p>
            <a:r>
              <a:rPr lang="en-US" sz="2000" dirty="0"/>
              <a:t>Data: </a:t>
            </a:r>
            <a:r>
              <a:rPr lang="en-US" sz="2000" dirty="0">
                <a:hlinkClick r:id="rId3"/>
              </a:rPr>
              <a:t>https://github.com/claudio1975/Master_IA_Data_Management/tree/main</a:t>
            </a:r>
            <a:endParaRPr lang="en-US" sz="2000" dirty="0"/>
          </a:p>
          <a:p>
            <a:r>
              <a:rPr lang="en-US" sz="2000" dirty="0">
                <a:hlinkClick r:id="rId4"/>
              </a:rPr>
              <a:t>https://www.kaggle.com/datasets/kazanova/sentiment140</a:t>
            </a:r>
            <a:endParaRPr lang="en-US" sz="2000" dirty="0"/>
          </a:p>
          <a:p>
            <a:r>
              <a:rPr lang="en-US" sz="2000" dirty="0">
                <a:hlinkClick r:id="rId5"/>
              </a:rPr>
              <a:t>https://machinelearningmastery.com/time-series-forecasting-python-mini-course/</a:t>
            </a:r>
            <a:endParaRPr lang="en-US" sz="2000" dirty="0"/>
          </a:p>
          <a:p>
            <a:endParaRPr lang="en-US" sz="2000" dirty="0"/>
          </a:p>
          <a:p>
            <a:endParaRPr lang="it-IT" sz="1400" b="1" dirty="0"/>
          </a:p>
          <a:p>
            <a:endParaRPr lang="it-IT" sz="1400" b="1" dirty="0"/>
          </a:p>
        </p:txBody>
      </p:sp>
    </p:spTree>
    <p:extLst>
      <p:ext uri="{BB962C8B-B14F-4D97-AF65-F5344CB8AC3E}">
        <p14:creationId xmlns:p14="http://schemas.microsoft.com/office/powerpoint/2010/main" val="1590262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1F12F7-E1CF-E4A5-E11E-714CC19E44AA}"/>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DF2D876E-38D7-6D41-0002-10AC77A7AD30}"/>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b="1" kern="1200">
                <a:solidFill>
                  <a:srgbClr val="FFFFFF"/>
                </a:solidFill>
                <a:latin typeface="+mj-lt"/>
                <a:ea typeface="+mj-ea"/>
                <a:cs typeface="+mj-cs"/>
              </a:rPr>
              <a:t>Why does uncertainty quantification matter?</a:t>
            </a:r>
          </a:p>
          <a:p>
            <a:pPr algn="r">
              <a:lnSpc>
                <a:spcPct val="90000"/>
              </a:lnSpc>
              <a:spcBef>
                <a:spcPct val="0"/>
              </a:spcBef>
              <a:spcAft>
                <a:spcPts val="600"/>
              </a:spcAft>
            </a:pPr>
            <a:endParaRPr lang="en-US" sz="4000" kern="1200">
              <a:solidFill>
                <a:srgbClr val="FFFFFF"/>
              </a:solidFill>
              <a:latin typeface="+mj-lt"/>
              <a:ea typeface="+mj-ea"/>
              <a:cs typeface="+mj-cs"/>
            </a:endParaRPr>
          </a:p>
        </p:txBody>
      </p:sp>
      <p:sp>
        <p:nvSpPr>
          <p:cNvPr id="3" name="CasellaDiTesto 2">
            <a:extLst>
              <a:ext uri="{FF2B5EF4-FFF2-40B4-BE49-F238E27FC236}">
                <a16:creationId xmlns:a16="http://schemas.microsoft.com/office/drawing/2014/main" id="{8213AD5F-809B-58E1-47A7-1FE843A75064}"/>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Uncertainty quantification is a crucial aspect of predictive modelling. Traditional predictions typically produce a single-point output for a given input because they rely on models that provide only the most likely outcome. These models either cannot capture the full complexity of the real world or are based on incomplete data. </a:t>
            </a:r>
          </a:p>
          <a:p>
            <a:pPr indent="-228600">
              <a:lnSpc>
                <a:spcPct val="90000"/>
              </a:lnSpc>
              <a:spcAft>
                <a:spcPts val="600"/>
              </a:spcAft>
              <a:buFont typeface="Arial" panose="020B0604020202020204" pitchFamily="34" charset="0"/>
              <a:buChar char="•"/>
            </a:pPr>
            <a:r>
              <a:rPr lang="en-US" sz="2000"/>
              <a:t>Uncertainty can be broken into:</a:t>
            </a:r>
          </a:p>
          <a:p>
            <a:pPr marL="457200" indent="-228600">
              <a:lnSpc>
                <a:spcPct val="90000"/>
              </a:lnSpc>
              <a:spcAft>
                <a:spcPts val="600"/>
              </a:spcAft>
              <a:buFont typeface="Arial" panose="020B0604020202020204" pitchFamily="34" charset="0"/>
              <a:buChar char="•"/>
            </a:pPr>
            <a:r>
              <a:rPr lang="en-US" sz="2000" b="1"/>
              <a:t>Aleatoric Uncertainty</a:t>
            </a:r>
            <a:r>
              <a:rPr lang="en-US" sz="2000"/>
              <a:t>. This type of uncertainty arises from inherent randomness in the data. It is also known as statistical or irreducible uncertainty. In machine learning, aleatoric uncertainty can result from noise in the data or measurement errors.</a:t>
            </a:r>
          </a:p>
          <a:p>
            <a:pPr marL="457200" indent="-228600">
              <a:lnSpc>
                <a:spcPct val="90000"/>
              </a:lnSpc>
              <a:spcAft>
                <a:spcPts val="600"/>
              </a:spcAft>
              <a:buFont typeface="Arial" panose="020B0604020202020204" pitchFamily="34" charset="0"/>
              <a:buChar char="•"/>
            </a:pPr>
            <a:r>
              <a:rPr lang="en-US" sz="2000" b="1"/>
              <a:t>Epistemic Uncertainty</a:t>
            </a:r>
            <a:r>
              <a:rPr lang="en-US" sz="2000"/>
              <a:t>. This type of uncertainty arises from a lack of knowledge or information. It is also known as systematic or reducible uncertainty. Epistemic uncertainty can be reduced by gathering more data or improving the model.     </a:t>
            </a:r>
          </a:p>
          <a:p>
            <a:pPr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345620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72CAD6E-460D-1F0B-6B07-AE4E9B93C264}"/>
              </a:ext>
            </a:extLst>
          </p:cNvPr>
          <p:cNvSpPr txBox="1"/>
          <p:nvPr/>
        </p:nvSpPr>
        <p:spPr>
          <a:xfrm>
            <a:off x="544285" y="4158343"/>
            <a:ext cx="10853057" cy="2585323"/>
          </a:xfrm>
          <a:prstGeom prst="rect">
            <a:avLst/>
          </a:prstGeom>
          <a:noFill/>
        </p:spPr>
        <p:txBody>
          <a:bodyPr wrap="square" rtlCol="0">
            <a:spAutoFit/>
          </a:bodyPr>
          <a:lstStyle/>
          <a:p>
            <a:pPr algn="just"/>
            <a:r>
              <a:rPr lang="it-IT" dirty="0" err="1">
                <a:solidFill>
                  <a:schemeClr val="bg1"/>
                </a:solidFill>
                <a:latin typeface="Verdana" panose="020B0604030504040204" pitchFamily="34" charset="0"/>
                <a:ea typeface="Verdana" panose="020B0604030504040204" pitchFamily="34" charset="0"/>
              </a:rPr>
              <a:t>Conformal</a:t>
            </a:r>
            <a:r>
              <a:rPr lang="it-IT" dirty="0">
                <a:solidFill>
                  <a:schemeClr val="bg1"/>
                </a:solidFill>
                <a:latin typeface="Verdana" panose="020B0604030504040204" pitchFamily="34" charset="0"/>
                <a:ea typeface="Verdana" panose="020B0604030504040204" pitchFamily="34" charset="0"/>
              </a:rPr>
              <a:t> </a:t>
            </a:r>
            <a:r>
              <a:rPr lang="it-IT" dirty="0" err="1">
                <a:solidFill>
                  <a:schemeClr val="bg1"/>
                </a:solidFill>
                <a:latin typeface="Verdana" panose="020B0604030504040204" pitchFamily="34" charset="0"/>
                <a:ea typeface="Verdana" panose="020B0604030504040204" pitchFamily="34" charset="0"/>
              </a:rPr>
              <a:t>prediction</a:t>
            </a:r>
            <a:r>
              <a:rPr lang="it-IT" dirty="0">
                <a:solidFill>
                  <a:schemeClr val="bg1"/>
                </a:solidFill>
                <a:latin typeface="Verdana" panose="020B0604030504040204" pitchFamily="34" charset="0"/>
                <a:ea typeface="Verdana" panose="020B0604030504040204" pitchFamily="34" charset="0"/>
              </a:rPr>
              <a:t> </a:t>
            </a:r>
            <a:r>
              <a:rPr lang="it-IT" dirty="0" err="1">
                <a:solidFill>
                  <a:schemeClr val="bg1"/>
                </a:solidFill>
                <a:latin typeface="Verdana" panose="020B0604030504040204" pitchFamily="34" charset="0"/>
                <a:ea typeface="Verdana" panose="020B0604030504040204" pitchFamily="34" charset="0"/>
              </a:rPr>
              <a:t>is</a:t>
            </a:r>
            <a:r>
              <a:rPr lang="it-IT" dirty="0">
                <a:solidFill>
                  <a:schemeClr val="bg1"/>
                </a:solidFill>
                <a:latin typeface="Verdana" panose="020B0604030504040204" pitchFamily="34" charset="0"/>
                <a:ea typeface="Verdana" panose="020B0604030504040204" pitchFamily="34" charset="0"/>
              </a:rPr>
              <a:t> a </a:t>
            </a:r>
            <a:r>
              <a:rPr lang="it-IT" dirty="0" err="1">
                <a:solidFill>
                  <a:schemeClr val="bg1"/>
                </a:solidFill>
                <a:latin typeface="Verdana" panose="020B0604030504040204" pitchFamily="34" charset="0"/>
                <a:ea typeface="Verdana" panose="020B0604030504040204" pitchFamily="34" charset="0"/>
              </a:rPr>
              <a:t>powerful</a:t>
            </a:r>
            <a:r>
              <a:rPr lang="it-IT" dirty="0">
                <a:solidFill>
                  <a:schemeClr val="bg1"/>
                </a:solidFill>
                <a:latin typeface="Verdana" panose="020B0604030504040204" pitchFamily="34" charset="0"/>
                <a:ea typeface="Verdana" panose="020B0604030504040204" pitchFamily="34" charset="0"/>
              </a:rPr>
              <a:t> machine learning framework </a:t>
            </a:r>
            <a:r>
              <a:rPr lang="it-IT" dirty="0" err="1">
                <a:solidFill>
                  <a:schemeClr val="bg1"/>
                </a:solidFill>
                <a:latin typeface="Verdana" panose="020B0604030504040204" pitchFamily="34" charset="0"/>
                <a:ea typeface="Verdana" panose="020B0604030504040204" pitchFamily="34" charset="0"/>
              </a:rPr>
              <a:t>used</a:t>
            </a:r>
            <a:r>
              <a:rPr lang="it-IT" dirty="0">
                <a:solidFill>
                  <a:schemeClr val="bg1"/>
                </a:solidFill>
                <a:latin typeface="Verdana" panose="020B0604030504040204" pitchFamily="34" charset="0"/>
                <a:ea typeface="Verdana" panose="020B0604030504040204" pitchFamily="34" charset="0"/>
              </a:rPr>
              <a:t> to </a:t>
            </a:r>
            <a:r>
              <a:rPr lang="it-IT" dirty="0" err="1">
                <a:solidFill>
                  <a:schemeClr val="bg1"/>
                </a:solidFill>
                <a:latin typeface="Verdana" panose="020B0604030504040204" pitchFamily="34" charset="0"/>
                <a:ea typeface="Verdana" panose="020B0604030504040204" pitchFamily="34" charset="0"/>
              </a:rPr>
              <a:t>evaluate</a:t>
            </a:r>
            <a:r>
              <a:rPr lang="it-IT" dirty="0">
                <a:solidFill>
                  <a:schemeClr val="bg1"/>
                </a:solidFill>
                <a:latin typeface="Verdana" panose="020B0604030504040204" pitchFamily="34" charset="0"/>
                <a:ea typeface="Verdana" panose="020B0604030504040204" pitchFamily="34" charset="0"/>
              </a:rPr>
              <a:t> the </a:t>
            </a:r>
            <a:r>
              <a:rPr lang="it-IT" dirty="0" err="1">
                <a:solidFill>
                  <a:schemeClr val="bg1"/>
                </a:solidFill>
                <a:latin typeface="Verdana" panose="020B0604030504040204" pitchFamily="34" charset="0"/>
                <a:ea typeface="Verdana" panose="020B0604030504040204" pitchFamily="34" charset="0"/>
              </a:rPr>
              <a:t>uncertainty</a:t>
            </a:r>
            <a:r>
              <a:rPr lang="it-IT" dirty="0">
                <a:solidFill>
                  <a:schemeClr val="bg1"/>
                </a:solidFill>
                <a:latin typeface="Verdana" panose="020B0604030504040204" pitchFamily="34" charset="0"/>
                <a:ea typeface="Verdana" panose="020B0604030504040204" pitchFamily="34" charset="0"/>
              </a:rPr>
              <a:t> of </a:t>
            </a:r>
            <a:r>
              <a:rPr lang="it-IT" dirty="0" err="1">
                <a:solidFill>
                  <a:schemeClr val="bg1"/>
                </a:solidFill>
                <a:latin typeface="Verdana" panose="020B0604030504040204" pitchFamily="34" charset="0"/>
                <a:ea typeface="Verdana" panose="020B0604030504040204" pitchFamily="34" charset="0"/>
              </a:rPr>
              <a:t>predictions</a:t>
            </a:r>
            <a:r>
              <a:rPr lang="it-IT" dirty="0">
                <a:solidFill>
                  <a:schemeClr val="bg1"/>
                </a:solidFill>
                <a:latin typeface="Verdana" panose="020B0604030504040204" pitchFamily="34" charset="0"/>
                <a:ea typeface="Verdana" panose="020B0604030504040204" pitchFamily="34" charset="0"/>
              </a:rPr>
              <a:t>. </a:t>
            </a:r>
            <a:r>
              <a:rPr lang="it-IT" dirty="0" err="1">
                <a:solidFill>
                  <a:schemeClr val="bg1"/>
                </a:solidFill>
                <a:latin typeface="Verdana" panose="020B0604030504040204" pitchFamily="34" charset="0"/>
                <a:ea typeface="Verdana" panose="020B0604030504040204" pitchFamily="34" charset="0"/>
              </a:rPr>
              <a:t>It</a:t>
            </a:r>
            <a:r>
              <a:rPr lang="it-IT" dirty="0">
                <a:solidFill>
                  <a:schemeClr val="bg1"/>
                </a:solidFill>
                <a:latin typeface="Verdana" panose="020B0604030504040204" pitchFamily="34" charset="0"/>
                <a:ea typeface="Verdana" panose="020B0604030504040204" pitchFamily="34" charset="0"/>
              </a:rPr>
              <a:t> turns point </a:t>
            </a:r>
            <a:r>
              <a:rPr lang="it-IT" dirty="0" err="1">
                <a:solidFill>
                  <a:schemeClr val="bg1"/>
                </a:solidFill>
                <a:latin typeface="Verdana" panose="020B0604030504040204" pitchFamily="34" charset="0"/>
                <a:ea typeface="Verdana" panose="020B0604030504040204" pitchFamily="34" charset="0"/>
              </a:rPr>
              <a:t>predictions</a:t>
            </a:r>
            <a:r>
              <a:rPr lang="it-IT" dirty="0">
                <a:solidFill>
                  <a:schemeClr val="bg1"/>
                </a:solidFill>
                <a:latin typeface="Verdana" panose="020B0604030504040204" pitchFamily="34" charset="0"/>
                <a:ea typeface="Verdana" panose="020B0604030504040204" pitchFamily="34" charset="0"/>
              </a:rPr>
              <a:t> </a:t>
            </a:r>
            <a:r>
              <a:rPr lang="it-IT" dirty="0" err="1">
                <a:solidFill>
                  <a:schemeClr val="bg1"/>
                </a:solidFill>
                <a:latin typeface="Verdana" panose="020B0604030504040204" pitchFamily="34" charset="0"/>
                <a:ea typeface="Verdana" panose="020B0604030504040204" pitchFamily="34" charset="0"/>
              </a:rPr>
              <a:t>into</a:t>
            </a:r>
            <a:r>
              <a:rPr lang="it-IT" dirty="0">
                <a:solidFill>
                  <a:schemeClr val="bg1"/>
                </a:solidFill>
                <a:latin typeface="Verdana" panose="020B0604030504040204" pitchFamily="34" charset="0"/>
                <a:ea typeface="Verdana" panose="020B0604030504040204" pitchFamily="34" charset="0"/>
              </a:rPr>
              <a:t> </a:t>
            </a:r>
            <a:r>
              <a:rPr lang="it-IT" dirty="0" err="1">
                <a:solidFill>
                  <a:schemeClr val="bg1"/>
                </a:solidFill>
                <a:latin typeface="Verdana" panose="020B0604030504040204" pitchFamily="34" charset="0"/>
                <a:ea typeface="Verdana" panose="020B0604030504040204" pitchFamily="34" charset="0"/>
              </a:rPr>
              <a:t>prediction</a:t>
            </a:r>
            <a:r>
              <a:rPr lang="it-IT" dirty="0">
                <a:solidFill>
                  <a:schemeClr val="bg1"/>
                </a:solidFill>
                <a:latin typeface="Verdana" panose="020B0604030504040204" pitchFamily="34" charset="0"/>
                <a:ea typeface="Verdana" panose="020B0604030504040204" pitchFamily="34" charset="0"/>
              </a:rPr>
              <a:t> sets/</a:t>
            </a:r>
            <a:r>
              <a:rPr lang="it-IT" dirty="0" err="1">
                <a:solidFill>
                  <a:schemeClr val="bg1"/>
                </a:solidFill>
                <a:latin typeface="Verdana" panose="020B0604030504040204" pitchFamily="34" charset="0"/>
                <a:ea typeface="Verdana" panose="020B0604030504040204" pitchFamily="34" charset="0"/>
              </a:rPr>
              <a:t>intervals</a:t>
            </a:r>
            <a:r>
              <a:rPr lang="it-IT" dirty="0">
                <a:solidFill>
                  <a:schemeClr val="bg1"/>
                </a:solidFill>
                <a:latin typeface="Verdana" panose="020B0604030504040204" pitchFamily="34" charset="0"/>
                <a:ea typeface="Verdana" panose="020B0604030504040204" pitchFamily="34" charset="0"/>
              </a:rPr>
              <a:t>.</a:t>
            </a:r>
          </a:p>
          <a:p>
            <a:pPr algn="just"/>
            <a:endParaRPr lang="it-IT" dirty="0">
              <a:solidFill>
                <a:schemeClr val="bg1"/>
              </a:solidFill>
              <a:latin typeface="Verdana" panose="020B0604030504040204" pitchFamily="34" charset="0"/>
              <a:ea typeface="Verdana" panose="020B0604030504040204" pitchFamily="34" charset="0"/>
            </a:endParaRPr>
          </a:p>
          <a:p>
            <a:pPr algn="just"/>
            <a:r>
              <a:rPr lang="en-US" dirty="0">
                <a:solidFill>
                  <a:schemeClr val="bg1"/>
                </a:solidFill>
                <a:latin typeface="Verdana" panose="020B0604030504040204" pitchFamily="34" charset="0"/>
                <a:ea typeface="Verdana" panose="020B0604030504040204" pitchFamily="34" charset="0"/>
              </a:rPr>
              <a:t>Some advantages of using conformal prediction for uncertainty quantification:</a:t>
            </a:r>
          </a:p>
          <a:p>
            <a:pPr algn="just"/>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latin typeface="Verdana" panose="020B0604030504040204" pitchFamily="34" charset="0"/>
                <a:ea typeface="Verdana" panose="020B0604030504040204" pitchFamily="34" charset="0"/>
              </a:rPr>
              <a:t>distribution-free</a:t>
            </a:r>
            <a:r>
              <a:rPr lang="en-US" dirty="0">
                <a:solidFill>
                  <a:schemeClr val="bg1"/>
                </a:solidFill>
                <a:latin typeface="Verdana" panose="020B0604030504040204" pitchFamily="34" charset="0"/>
                <a:ea typeface="Verdana" panose="020B0604030504040204" pitchFamily="34" charset="0"/>
              </a:rPr>
              <a:t>;</a:t>
            </a:r>
          </a:p>
          <a:p>
            <a:pPr algn="just"/>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latin typeface="Verdana" panose="020B0604030504040204" pitchFamily="34" charset="0"/>
                <a:ea typeface="Verdana" panose="020B0604030504040204" pitchFamily="34" charset="0"/>
              </a:rPr>
              <a:t>guaranteed coverage</a:t>
            </a:r>
            <a:r>
              <a:rPr lang="en-US" dirty="0">
                <a:solidFill>
                  <a:schemeClr val="bg1"/>
                </a:solidFill>
                <a:latin typeface="Verdana" panose="020B0604030504040204" pitchFamily="34" charset="0"/>
                <a:ea typeface="Verdana" panose="020B0604030504040204" pitchFamily="34" charset="0"/>
              </a:rPr>
              <a:t>;</a:t>
            </a:r>
          </a:p>
          <a:p>
            <a:pPr algn="just"/>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latin typeface="Verdana" panose="020B0604030504040204" pitchFamily="34" charset="0"/>
                <a:ea typeface="Verdana" panose="020B0604030504040204" pitchFamily="34" charset="0"/>
              </a:rPr>
              <a:t>model-agnostic;</a:t>
            </a:r>
          </a:p>
          <a:p>
            <a:pPr algn="just"/>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latin typeface="Verdana" panose="020B0604030504040204" pitchFamily="34" charset="0"/>
                <a:ea typeface="Verdana" panose="020B0604030504040204" pitchFamily="34" charset="0"/>
              </a:rPr>
              <a:t>easy implementation</a:t>
            </a:r>
          </a:p>
          <a:p>
            <a:endParaRPr lang="it-IT" dirty="0">
              <a:solidFill>
                <a:schemeClr val="bg1"/>
              </a:solidFill>
            </a:endParaRPr>
          </a:p>
        </p:txBody>
      </p:sp>
      <p:sp>
        <p:nvSpPr>
          <p:cNvPr id="3" name="CasellaDiTesto 2">
            <a:extLst>
              <a:ext uri="{FF2B5EF4-FFF2-40B4-BE49-F238E27FC236}">
                <a16:creationId xmlns:a16="http://schemas.microsoft.com/office/drawing/2014/main" id="{091E506C-E68E-A59E-7A72-C08766A422E0}"/>
              </a:ext>
            </a:extLst>
          </p:cNvPr>
          <p:cNvSpPr txBox="1"/>
          <p:nvPr/>
        </p:nvSpPr>
        <p:spPr>
          <a:xfrm>
            <a:off x="870857" y="348343"/>
            <a:ext cx="9046029" cy="861774"/>
          </a:xfrm>
          <a:prstGeom prst="rect">
            <a:avLst/>
          </a:prstGeom>
          <a:noFill/>
        </p:spPr>
        <p:txBody>
          <a:bodyPr wrap="square" rtlCol="0">
            <a:spAutoFit/>
          </a:bodyPr>
          <a:lstStyle/>
          <a:p>
            <a:pPr algn="ctr"/>
            <a:r>
              <a:rPr lang="de-DE" sz="3200" b="1">
                <a:solidFill>
                  <a:schemeClr val="bg1"/>
                </a:solidFill>
                <a:latin typeface="Verdana" panose="020B0604030504040204" pitchFamily="34" charset="0"/>
                <a:ea typeface="Verdana" panose="020B0604030504040204" pitchFamily="34" charset="0"/>
              </a:rPr>
              <a:t>Why Conformal Prediction ?</a:t>
            </a:r>
          </a:p>
          <a:p>
            <a:endParaRPr lang="it-IT" dirty="0"/>
          </a:p>
        </p:txBody>
      </p:sp>
      <p:graphicFrame>
        <p:nvGraphicFramePr>
          <p:cNvPr id="4" name="Segnaposto contenuto 1">
            <a:extLst>
              <a:ext uri="{FF2B5EF4-FFF2-40B4-BE49-F238E27FC236}">
                <a16:creationId xmlns:a16="http://schemas.microsoft.com/office/drawing/2014/main" id="{40EF711D-96E3-1FCD-70DD-A494878B6795}"/>
              </a:ext>
            </a:extLst>
          </p:cNvPr>
          <p:cNvGraphicFramePr>
            <a:graphicFrameLocks/>
          </p:cNvGraphicFramePr>
          <p:nvPr>
            <p:extLst>
              <p:ext uri="{D42A27DB-BD31-4B8C-83A1-F6EECF244321}">
                <p14:modId xmlns:p14="http://schemas.microsoft.com/office/powerpoint/2010/main" val="2683865918"/>
              </p:ext>
            </p:extLst>
          </p:nvPr>
        </p:nvGraphicFramePr>
        <p:xfrm>
          <a:off x="3035660" y="1556927"/>
          <a:ext cx="6120680" cy="2078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5505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testo 2">
            <a:extLst>
              <a:ext uri="{FF2B5EF4-FFF2-40B4-BE49-F238E27FC236}">
                <a16:creationId xmlns:a16="http://schemas.microsoft.com/office/drawing/2014/main" id="{5A076FBB-91C9-4945-2296-5003492E29F1}"/>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90000"/>
              </a:lnSpc>
              <a:spcBef>
                <a:spcPct val="0"/>
              </a:spcBef>
              <a:spcAft>
                <a:spcPts val="600"/>
              </a:spcAft>
            </a:pPr>
            <a:r>
              <a:rPr lang="en-US" sz="4000" b="1" kern="1200">
                <a:solidFill>
                  <a:srgbClr val="FFFFFF"/>
                </a:solidFill>
                <a:latin typeface="+mj-lt"/>
                <a:ea typeface="+mj-ea"/>
                <a:cs typeface="+mj-cs"/>
              </a:rPr>
              <a:t>Conformal Prediction Properties</a:t>
            </a:r>
          </a:p>
        </p:txBody>
      </p:sp>
      <p:graphicFrame>
        <p:nvGraphicFramePr>
          <p:cNvPr id="5" name="Segnaposto contenuto 4">
            <a:extLst>
              <a:ext uri="{FF2B5EF4-FFF2-40B4-BE49-F238E27FC236}">
                <a16:creationId xmlns:a16="http://schemas.microsoft.com/office/drawing/2014/main" id="{56FE91E6-05CF-6453-14B7-B8E5829923C6}"/>
              </a:ext>
            </a:extLst>
          </p:cNvPr>
          <p:cNvGraphicFramePr>
            <a:graphicFrameLocks/>
          </p:cNvGraphicFramePr>
          <p:nvPr>
            <p:extLst>
              <p:ext uri="{D42A27DB-BD31-4B8C-83A1-F6EECF244321}">
                <p14:modId xmlns:p14="http://schemas.microsoft.com/office/powerpoint/2010/main" val="203824415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75030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2312</TotalTime>
  <Words>5017</Words>
  <Application>Microsoft Office PowerPoint</Application>
  <PresentationFormat>Widescreen</PresentationFormat>
  <Paragraphs>603</Paragraphs>
  <Slides>67</Slides>
  <Notes>10</Notes>
  <HiddenSlides>0</HiddenSlides>
  <MMClips>0</MMClips>
  <ScaleCrop>false</ScaleCrop>
  <HeadingPairs>
    <vt:vector size="6" baseType="variant">
      <vt:variant>
        <vt:lpstr>Caratteri utilizzati</vt:lpstr>
      </vt:variant>
      <vt:variant>
        <vt:i4>11</vt:i4>
      </vt:variant>
      <vt:variant>
        <vt:lpstr>Tema</vt:lpstr>
      </vt:variant>
      <vt:variant>
        <vt:i4>1</vt:i4>
      </vt:variant>
      <vt:variant>
        <vt:lpstr>Titoli diapositive</vt:lpstr>
      </vt:variant>
      <vt:variant>
        <vt:i4>67</vt:i4>
      </vt:variant>
    </vt:vector>
  </HeadingPairs>
  <TitlesOfParts>
    <vt:vector size="79" baseType="lpstr">
      <vt:lpstr>Aptos</vt:lpstr>
      <vt:lpstr>Aptos Display</vt:lpstr>
      <vt:lpstr>Arial</vt:lpstr>
      <vt:lpstr>Berlin Sans FB Demi</vt:lpstr>
      <vt:lpstr>Calibri</vt:lpstr>
      <vt:lpstr>Cambria Math</vt:lpstr>
      <vt:lpstr>Google Sans Text</vt:lpstr>
      <vt:lpstr>Overlock</vt:lpstr>
      <vt:lpstr>Times New Roman</vt:lpstr>
      <vt:lpstr>Verdana</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US Injuries Flood Prediction with Large Language Models Data Augmentation</vt:lpstr>
      <vt:lpstr>  Motivations: Earth’s Changing Climate is the new challenge of this century</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Sequence Sentiment Classification with Large Language Models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claudio giancaterino</dc:creator>
  <cp:lastModifiedBy>claudio giancaterino</cp:lastModifiedBy>
  <cp:revision>44</cp:revision>
  <dcterms:created xsi:type="dcterms:W3CDTF">2025-06-14T17:21:46Z</dcterms:created>
  <dcterms:modified xsi:type="dcterms:W3CDTF">2025-11-21T13:41:51Z</dcterms:modified>
</cp:coreProperties>
</file>